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handoutMasterIdLst>
    <p:handoutMasterId r:id="rId137"/>
  </p:handoutMasterIdLst>
  <p:sldIdLst>
    <p:sldId id="256" r:id="rId2"/>
    <p:sldId id="427" r:id="rId3"/>
    <p:sldId id="257" r:id="rId4"/>
    <p:sldId id="352" r:id="rId5"/>
    <p:sldId id="260" r:id="rId6"/>
    <p:sldId id="326" r:id="rId7"/>
    <p:sldId id="259" r:id="rId8"/>
    <p:sldId id="373" r:id="rId9"/>
    <p:sldId id="263" r:id="rId10"/>
    <p:sldId id="269" r:id="rId11"/>
    <p:sldId id="270" r:id="rId12"/>
    <p:sldId id="408" r:id="rId13"/>
    <p:sldId id="356" r:id="rId14"/>
    <p:sldId id="272" r:id="rId15"/>
    <p:sldId id="285" r:id="rId16"/>
    <p:sldId id="323" r:id="rId17"/>
    <p:sldId id="357" r:id="rId18"/>
    <p:sldId id="273" r:id="rId19"/>
    <p:sldId id="274" r:id="rId20"/>
    <p:sldId id="275" r:id="rId21"/>
    <p:sldId id="278" r:id="rId22"/>
    <p:sldId id="367" r:id="rId23"/>
    <p:sldId id="364" r:id="rId24"/>
    <p:sldId id="368" r:id="rId25"/>
    <p:sldId id="280" r:id="rId26"/>
    <p:sldId id="281" r:id="rId27"/>
    <p:sldId id="282" r:id="rId28"/>
    <p:sldId id="283" r:id="rId29"/>
    <p:sldId id="287" r:id="rId30"/>
    <p:sldId id="288" r:id="rId31"/>
    <p:sldId id="293" r:id="rId32"/>
    <p:sldId id="325" r:id="rId33"/>
    <p:sldId id="324" r:id="rId34"/>
    <p:sldId id="294" r:id="rId35"/>
    <p:sldId id="295" r:id="rId36"/>
    <p:sldId id="297" r:id="rId37"/>
    <p:sldId id="298" r:id="rId38"/>
    <p:sldId id="299" r:id="rId39"/>
    <p:sldId id="300" r:id="rId40"/>
    <p:sldId id="284" r:id="rId41"/>
    <p:sldId id="365" r:id="rId42"/>
    <p:sldId id="369" r:id="rId43"/>
    <p:sldId id="370" r:id="rId44"/>
    <p:sldId id="371" r:id="rId45"/>
    <p:sldId id="372" r:id="rId46"/>
    <p:sldId id="303" r:id="rId47"/>
    <p:sldId id="304" r:id="rId48"/>
    <p:sldId id="301" r:id="rId49"/>
    <p:sldId id="321" r:id="rId50"/>
    <p:sldId id="320" r:id="rId51"/>
    <p:sldId id="307" r:id="rId52"/>
    <p:sldId id="305" r:id="rId53"/>
    <p:sldId id="306" r:id="rId54"/>
    <p:sldId id="308" r:id="rId55"/>
    <p:sldId id="314" r:id="rId56"/>
    <p:sldId id="309" r:id="rId57"/>
    <p:sldId id="310" r:id="rId58"/>
    <p:sldId id="311" r:id="rId59"/>
    <p:sldId id="312" r:id="rId60"/>
    <p:sldId id="313" r:id="rId61"/>
    <p:sldId id="315" r:id="rId62"/>
    <p:sldId id="316" r:id="rId63"/>
    <p:sldId id="317" r:id="rId64"/>
    <p:sldId id="318" r:id="rId65"/>
    <p:sldId id="319" r:id="rId66"/>
    <p:sldId id="322" r:id="rId67"/>
    <p:sldId id="328" r:id="rId68"/>
    <p:sldId id="329" r:id="rId69"/>
    <p:sldId id="330" r:id="rId70"/>
    <p:sldId id="331" r:id="rId71"/>
    <p:sldId id="333" r:id="rId72"/>
    <p:sldId id="332" r:id="rId73"/>
    <p:sldId id="334" r:id="rId74"/>
    <p:sldId id="383" r:id="rId75"/>
    <p:sldId id="354" r:id="rId76"/>
    <p:sldId id="381" r:id="rId77"/>
    <p:sldId id="353" r:id="rId78"/>
    <p:sldId id="355" r:id="rId79"/>
    <p:sldId id="358" r:id="rId80"/>
    <p:sldId id="359" r:id="rId81"/>
    <p:sldId id="380" r:id="rId82"/>
    <p:sldId id="360" r:id="rId83"/>
    <p:sldId id="361" r:id="rId84"/>
    <p:sldId id="362" r:id="rId85"/>
    <p:sldId id="363" r:id="rId86"/>
    <p:sldId id="366" r:id="rId87"/>
    <p:sldId id="374" r:id="rId88"/>
    <p:sldId id="375" r:id="rId89"/>
    <p:sldId id="376" r:id="rId90"/>
    <p:sldId id="377" r:id="rId91"/>
    <p:sldId id="379" r:id="rId92"/>
    <p:sldId id="382" r:id="rId93"/>
    <p:sldId id="384" r:id="rId94"/>
    <p:sldId id="385" r:id="rId95"/>
    <p:sldId id="386" r:id="rId96"/>
    <p:sldId id="387" r:id="rId97"/>
    <p:sldId id="388" r:id="rId98"/>
    <p:sldId id="389" r:id="rId99"/>
    <p:sldId id="390" r:id="rId100"/>
    <p:sldId id="391" r:id="rId101"/>
    <p:sldId id="392" r:id="rId102"/>
    <p:sldId id="393" r:id="rId103"/>
    <p:sldId id="394" r:id="rId104"/>
    <p:sldId id="395" r:id="rId105"/>
    <p:sldId id="396" r:id="rId106"/>
    <p:sldId id="397" r:id="rId107"/>
    <p:sldId id="398" r:id="rId108"/>
    <p:sldId id="399" r:id="rId109"/>
    <p:sldId id="400" r:id="rId110"/>
    <p:sldId id="401" r:id="rId111"/>
    <p:sldId id="402" r:id="rId112"/>
    <p:sldId id="403" r:id="rId113"/>
    <p:sldId id="404" r:id="rId114"/>
    <p:sldId id="405" r:id="rId115"/>
    <p:sldId id="406" r:id="rId116"/>
    <p:sldId id="407" r:id="rId117"/>
    <p:sldId id="409" r:id="rId118"/>
    <p:sldId id="410" r:id="rId119"/>
    <p:sldId id="411" r:id="rId120"/>
    <p:sldId id="412" r:id="rId121"/>
    <p:sldId id="413" r:id="rId122"/>
    <p:sldId id="414" r:id="rId123"/>
    <p:sldId id="415" r:id="rId124"/>
    <p:sldId id="416" r:id="rId125"/>
    <p:sldId id="417" r:id="rId126"/>
    <p:sldId id="418" r:id="rId127"/>
    <p:sldId id="419" r:id="rId128"/>
    <p:sldId id="420" r:id="rId129"/>
    <p:sldId id="421" r:id="rId130"/>
    <p:sldId id="422" r:id="rId131"/>
    <p:sldId id="423" r:id="rId132"/>
    <p:sldId id="424" r:id="rId133"/>
    <p:sldId id="286" r:id="rId134"/>
    <p:sldId id="426" r:id="rId1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107" d="100"/>
          <a:sy n="107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61E6B-C09E-4D60-95EB-CD60766E29AB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1292A-0103-4299-AE65-07A29016F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2F7FE-A472-405C-9C40-9CD5156DF6B5}" type="datetimeFigureOut">
              <a:rPr lang="en-US" smtClean="0"/>
              <a:pPr/>
              <a:t>7/8/2011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823B-A894-413A-842F-7161FC1D8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B2BC-716F-4B41-AF1E-F97C8422E6B0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C2BF-A9EB-43C3-B7B2-26346AC8A037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BA1F-B17D-4F9C-BE18-A1BD134E6405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E1A4-3EC7-4C0A-9B27-F74AA1723D7D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DAD-02A9-4B01-8ADB-08F3074D3869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914-F0CD-459C-ACA1-7E58E6976F00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44F-F416-4051-8DE5-480797A4C51D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7688-5CB0-4885-8732-6291D8049A53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C4B3-128A-4C61-A66B-BD683A09E85E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269A-EF5C-4700-875C-6D3B2EF8A30A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5EA9-039D-48D6-B546-C0E9130093FB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089E-0D7C-4CD2-B8F3-F52BBBA5183E}" type="datetime1">
              <a:rPr lang="en-US" smtClean="0"/>
              <a:pPr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bnet-calculator.com/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port-numbers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ios.com/index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panning_Tree_Protocol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T-110.5101 </a:t>
            </a:r>
            <a:r>
              <a:rPr lang="fi-FI" dirty="0" err="1" smtClean="0"/>
              <a:t>Laboratory</a:t>
            </a:r>
            <a:r>
              <a:rPr lang="fi-FI" dirty="0" smtClean="0"/>
              <a:t> </a:t>
            </a:r>
            <a:r>
              <a:rPr lang="fi-FI" dirty="0" err="1" smtClean="0"/>
              <a:t>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fi-FI" dirty="0" err="1" smtClean="0"/>
              <a:t>Router</a:t>
            </a:r>
            <a:r>
              <a:rPr lang="fi-FI" dirty="0" smtClean="0"/>
              <a:t>/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assignment</a:t>
            </a:r>
            <a:endParaRPr lang="fi-FI" dirty="0" smtClean="0"/>
          </a:p>
          <a:p>
            <a:pPr algn="r"/>
            <a:r>
              <a:rPr lang="fi-FI" sz="2800" dirty="0" err="1" smtClean="0"/>
              <a:t>Cisco</a:t>
            </a:r>
            <a:r>
              <a:rPr lang="fi-FI" sz="2800" dirty="0" smtClean="0"/>
              <a:t> </a:t>
            </a:r>
            <a:r>
              <a:rPr lang="fi-FI" sz="2800" dirty="0" err="1" smtClean="0"/>
              <a:t>Internetworking</a:t>
            </a:r>
            <a:r>
              <a:rPr lang="fi-FI" sz="2800" dirty="0" smtClean="0"/>
              <a:t> </a:t>
            </a:r>
            <a:r>
              <a:rPr lang="fi-FI" sz="2800" dirty="0" err="1" smtClean="0"/>
              <a:t>Operating</a:t>
            </a:r>
            <a:r>
              <a:rPr lang="fi-FI" sz="2800" dirty="0" smtClean="0"/>
              <a:t> </a:t>
            </a:r>
            <a:r>
              <a:rPr lang="fi-FI" sz="2800" dirty="0" err="1" smtClean="0"/>
              <a:t>System</a:t>
            </a:r>
            <a:endParaRPr lang="fi-FI" sz="2800" dirty="0" smtClean="0"/>
          </a:p>
          <a:p>
            <a:pPr algn="r"/>
            <a:r>
              <a:rPr lang="fi-FI" sz="2800" dirty="0" err="1" smtClean="0"/>
              <a:t>Fall</a:t>
            </a:r>
            <a:r>
              <a:rPr lang="fi-FI" sz="2800" dirty="0" smtClean="0"/>
              <a:t> 2011</a:t>
            </a:r>
          </a:p>
          <a:p>
            <a:endParaRPr lang="fi-FI" sz="2800" dirty="0" smtClean="0"/>
          </a:p>
          <a:p>
            <a:pPr algn="r"/>
            <a:r>
              <a:rPr lang="fi-FI" sz="2800" dirty="0" smtClean="0"/>
              <a:t>Jere Mäkelä</a:t>
            </a:r>
          </a:p>
          <a:p>
            <a:pPr algn="r"/>
            <a:r>
              <a:rPr lang="fi-FI" sz="2800" dirty="0" smtClean="0"/>
              <a:t>8</a:t>
            </a:r>
            <a:r>
              <a:rPr lang="fi-FI" sz="2800" dirty="0" smtClean="0"/>
              <a:t>.7.2011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495800" cy="20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 smtClean="0"/>
              <a:t>Connections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Console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, </a:t>
            </a:r>
            <a:r>
              <a:rPr lang="fi-FI" dirty="0" err="1" smtClean="0"/>
              <a:t>Auxiliary</a:t>
            </a:r>
            <a:r>
              <a:rPr lang="fi-FI" dirty="0" smtClean="0"/>
              <a:t> Port, </a:t>
            </a:r>
            <a:r>
              <a:rPr lang="fi-FI" dirty="0" err="1" smtClean="0"/>
              <a:t>Telnet</a:t>
            </a:r>
            <a:r>
              <a:rPr lang="fi-FI" dirty="0" smtClean="0"/>
              <a:t>, SSH, </a:t>
            </a:r>
            <a:r>
              <a:rPr lang="fi-FI" dirty="0" err="1" smtClean="0"/>
              <a:t>Browser</a:t>
            </a:r>
            <a:r>
              <a:rPr lang="fi-FI" dirty="0" smtClean="0"/>
              <a:t> (SDM), SNMP, </a:t>
            </a:r>
            <a:r>
              <a:rPr lang="fi-FI" dirty="0" err="1" smtClean="0"/>
              <a:t>Cisco</a:t>
            </a:r>
            <a:r>
              <a:rPr lang="fi-FI" dirty="0" smtClean="0"/>
              <a:t> Works and </a:t>
            </a:r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Managed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</a:t>
            </a:r>
            <a:r>
              <a:rPr lang="fi-FI" dirty="0" err="1" smtClean="0"/>
              <a:t>Solutions</a:t>
            </a:r>
            <a:endParaRPr lang="fi-FI" dirty="0" smtClean="0"/>
          </a:p>
          <a:p>
            <a:pPr lvl="1"/>
            <a:r>
              <a:rPr lang="fi-FI" dirty="0" err="1" smtClean="0"/>
              <a:t>Telnet</a:t>
            </a:r>
            <a:r>
              <a:rPr lang="fi-FI" dirty="0" smtClean="0"/>
              <a:t> and SSH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called</a:t>
            </a:r>
            <a:r>
              <a:rPr lang="fi-FI" dirty="0" smtClean="0"/>
              <a:t> VTY </a:t>
            </a:r>
            <a:r>
              <a:rPr lang="fi-FI" dirty="0" err="1" smtClean="0"/>
              <a:t>access</a:t>
            </a:r>
            <a:r>
              <a:rPr lang="fi-FI" dirty="0" smtClean="0"/>
              <a:t> (</a:t>
            </a:r>
            <a:r>
              <a:rPr lang="fi-FI" dirty="0" err="1" smtClean="0"/>
              <a:t>virtual</a:t>
            </a:r>
            <a:r>
              <a:rPr lang="fi-FI" dirty="0" smtClean="0"/>
              <a:t> </a:t>
            </a:r>
            <a:r>
              <a:rPr lang="fi-FI" dirty="0" err="1" smtClean="0"/>
              <a:t>type</a:t>
            </a:r>
            <a:r>
              <a:rPr lang="fi-FI" dirty="0" smtClean="0"/>
              <a:t> </a:t>
            </a:r>
            <a:r>
              <a:rPr lang="fi-FI" dirty="0" err="1" smtClean="0"/>
              <a:t>terminal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Console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Hyper</a:t>
            </a:r>
            <a:r>
              <a:rPr lang="fi-FI" dirty="0" smtClean="0"/>
              <a:t> Terminal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PuTTY</a:t>
            </a:r>
            <a:endParaRPr lang="fi-FI" dirty="0" smtClean="0"/>
          </a:p>
          <a:p>
            <a:pPr lvl="1"/>
            <a:r>
              <a:rPr lang="fi-FI" dirty="0" err="1" smtClean="0"/>
              <a:t>Speed</a:t>
            </a:r>
            <a:r>
              <a:rPr lang="fi-FI" dirty="0" smtClean="0"/>
              <a:t>:	 	9600 </a:t>
            </a:r>
            <a:r>
              <a:rPr lang="fi-FI" dirty="0" err="1" smtClean="0"/>
              <a:t>bps</a:t>
            </a:r>
            <a:endParaRPr lang="fi-FI" dirty="0" smtClean="0"/>
          </a:p>
          <a:p>
            <a:pPr lvl="1"/>
            <a:r>
              <a:rPr lang="fi-FI" dirty="0" smtClean="0"/>
              <a:t>Data </a:t>
            </a:r>
            <a:r>
              <a:rPr lang="fi-FI" dirty="0" err="1" smtClean="0"/>
              <a:t>bits</a:t>
            </a:r>
            <a:r>
              <a:rPr lang="fi-FI" dirty="0" smtClean="0"/>
              <a:t>: 	8</a:t>
            </a:r>
          </a:p>
          <a:p>
            <a:pPr lvl="1"/>
            <a:r>
              <a:rPr lang="fi-FI" dirty="0" smtClean="0"/>
              <a:t>Stop </a:t>
            </a:r>
            <a:r>
              <a:rPr lang="fi-FI" dirty="0" err="1" smtClean="0"/>
              <a:t>bits</a:t>
            </a:r>
            <a:r>
              <a:rPr lang="fi-FI" dirty="0" smtClean="0"/>
              <a:t>: 	1</a:t>
            </a:r>
          </a:p>
          <a:p>
            <a:pPr lvl="1"/>
            <a:r>
              <a:rPr lang="fi-FI" dirty="0" err="1" smtClean="0"/>
              <a:t>Parity</a:t>
            </a:r>
            <a:r>
              <a:rPr lang="fi-FI" dirty="0" smtClean="0"/>
              <a:t>: 		</a:t>
            </a:r>
            <a:r>
              <a:rPr lang="fi-FI" dirty="0" err="1" smtClean="0"/>
              <a:t>None</a:t>
            </a:r>
            <a:endParaRPr lang="fi-FI" dirty="0" smtClean="0"/>
          </a:p>
          <a:p>
            <a:pPr lvl="1"/>
            <a:r>
              <a:rPr lang="fi-FI" dirty="0" err="1" smtClean="0"/>
              <a:t>Flow</a:t>
            </a:r>
            <a:r>
              <a:rPr lang="fi-FI" dirty="0" smtClean="0"/>
              <a:t> </a:t>
            </a:r>
            <a:r>
              <a:rPr lang="fi-FI" dirty="0" err="1" smtClean="0"/>
              <a:t>Control</a:t>
            </a:r>
            <a:r>
              <a:rPr lang="fi-FI" dirty="0" smtClean="0"/>
              <a:t>: 	</a:t>
            </a:r>
            <a:r>
              <a:rPr lang="fi-FI" dirty="0" err="1" smtClean="0"/>
              <a:t>None</a:t>
            </a:r>
            <a:endParaRPr lang="fi-FI" dirty="0" smtClean="0"/>
          </a:p>
          <a:p>
            <a:pPr lvl="1"/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ACL (8/24)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smtClean="0"/>
              <a:t>A </a:t>
            </a:r>
            <a:r>
              <a:rPr lang="fi-FI" dirty="0" err="1" smtClean="0"/>
              <a:t>wildcard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is </a:t>
            </a:r>
            <a:r>
              <a:rPr lang="fi-FI" dirty="0" err="1" smtClean="0"/>
              <a:t>actually</a:t>
            </a:r>
            <a:r>
              <a:rPr lang="fi-FI" dirty="0" smtClean="0"/>
              <a:t> an </a:t>
            </a:r>
            <a:r>
              <a:rPr lang="fi-FI" dirty="0" err="1" smtClean="0"/>
              <a:t>inverted</a:t>
            </a:r>
            <a:r>
              <a:rPr lang="fi-FI" dirty="0" smtClean="0"/>
              <a:t>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endParaRPr lang="fi-FI" dirty="0" smtClean="0"/>
          </a:p>
          <a:p>
            <a:r>
              <a:rPr lang="fi-FI" dirty="0" smtClean="0"/>
              <a:t>An </a:t>
            </a:r>
            <a:r>
              <a:rPr lang="fi-FI" dirty="0" err="1" smtClean="0"/>
              <a:t>example</a:t>
            </a:r>
            <a:r>
              <a:rPr lang="fi-FI" dirty="0" smtClean="0"/>
              <a:t>: a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255.255.0.0</a:t>
            </a:r>
          </a:p>
          <a:p>
            <a:pPr lvl="1"/>
            <a:r>
              <a:rPr lang="fi-FI" dirty="0" smtClean="0"/>
              <a:t>In a </a:t>
            </a:r>
            <a:r>
              <a:rPr lang="fi-FI" dirty="0" err="1" smtClean="0"/>
              <a:t>binary</a:t>
            </a:r>
            <a:r>
              <a:rPr lang="fi-FI" dirty="0" smtClean="0"/>
              <a:t> </a:t>
            </a:r>
            <a:r>
              <a:rPr lang="fi-FI" dirty="0" err="1" smtClean="0"/>
              <a:t>format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is: 11111111.11111111.00000000.00000000</a:t>
            </a:r>
          </a:p>
          <a:p>
            <a:pPr lvl="1"/>
            <a:r>
              <a:rPr lang="fi-FI" dirty="0" smtClean="0"/>
              <a:t>And the </a:t>
            </a:r>
            <a:r>
              <a:rPr lang="fi-FI" dirty="0" err="1" smtClean="0"/>
              <a:t>mask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inverting</a:t>
            </a:r>
            <a:r>
              <a:rPr lang="fi-FI" dirty="0" smtClean="0"/>
              <a:t> is:</a:t>
            </a:r>
            <a:r>
              <a:rPr lang="en-US" dirty="0" smtClean="0"/>
              <a:t> 00000000.00000000.11111111.11111111</a:t>
            </a:r>
          </a:p>
          <a:p>
            <a:pPr lvl="1"/>
            <a:r>
              <a:rPr lang="fi-FI" dirty="0" err="1" smtClean="0"/>
              <a:t>Which</a:t>
            </a:r>
            <a:r>
              <a:rPr lang="fi-FI" dirty="0" smtClean="0"/>
              <a:t> is: 0.0.255.255</a:t>
            </a:r>
          </a:p>
          <a:p>
            <a:pPr lvl="1"/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wildcard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</a:t>
            </a:r>
            <a:r>
              <a:rPr lang="fi-FI" dirty="0" err="1" smtClean="0"/>
              <a:t>means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first</a:t>
            </a:r>
            <a:r>
              <a:rPr lang="fi-FI" dirty="0" smtClean="0"/>
              <a:t> 16 </a:t>
            </a:r>
            <a:r>
              <a:rPr lang="fi-FI" dirty="0" err="1" smtClean="0"/>
              <a:t>bits</a:t>
            </a:r>
            <a:r>
              <a:rPr lang="fi-FI" dirty="0" smtClean="0"/>
              <a:t> of the IP </a:t>
            </a:r>
            <a:r>
              <a:rPr lang="fi-FI" dirty="0" err="1" smtClean="0"/>
              <a:t>address</a:t>
            </a:r>
            <a:r>
              <a:rPr lang="fi-FI" dirty="0" smtClean="0"/>
              <a:t> of the </a:t>
            </a:r>
            <a:r>
              <a:rPr lang="fi-FI" dirty="0" err="1" smtClean="0"/>
              <a:t>packet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match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the 16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bits</a:t>
            </a:r>
            <a:r>
              <a:rPr lang="fi-FI" dirty="0" smtClean="0"/>
              <a:t> of the ACL </a:t>
            </a:r>
            <a:r>
              <a:rPr lang="fi-FI" dirty="0" err="1" smtClean="0"/>
              <a:t>statement</a:t>
            </a:r>
            <a:endParaRPr lang="fi-FI" dirty="0" smtClean="0"/>
          </a:p>
          <a:p>
            <a:pPr lvl="1"/>
            <a:r>
              <a:rPr lang="fi-FI" dirty="0" err="1" smtClean="0"/>
              <a:t>Inverting</a:t>
            </a:r>
            <a:r>
              <a:rPr lang="fi-FI" dirty="0" smtClean="0"/>
              <a:t> </a:t>
            </a:r>
            <a:r>
              <a:rPr lang="fi-FI" dirty="0" err="1" smtClean="0"/>
              <a:t>bytes</a:t>
            </a:r>
            <a:r>
              <a:rPr lang="fi-FI" dirty="0" smtClean="0"/>
              <a:t> 0 and 255 is </a:t>
            </a:r>
            <a:r>
              <a:rPr lang="fi-FI" dirty="0" err="1" smtClean="0"/>
              <a:t>easy</a:t>
            </a:r>
            <a:r>
              <a:rPr lang="fi-FI" dirty="0" smtClean="0"/>
              <a:t>. 0 </a:t>
            </a:r>
            <a:r>
              <a:rPr lang="fi-FI" dirty="0" err="1" smtClean="0"/>
              <a:t>becomes</a:t>
            </a:r>
            <a:r>
              <a:rPr lang="fi-FI" dirty="0" smtClean="0"/>
              <a:t> 255 and 255 </a:t>
            </a:r>
            <a:r>
              <a:rPr lang="fi-FI" dirty="0" err="1" smtClean="0"/>
              <a:t>becomes</a:t>
            </a:r>
            <a:r>
              <a:rPr lang="fi-FI" dirty="0" smtClean="0"/>
              <a:t> 0</a:t>
            </a:r>
          </a:p>
          <a:p>
            <a:pPr lvl="1"/>
            <a:r>
              <a:rPr lang="fi-FI" dirty="0" smtClean="0"/>
              <a:t>An </a:t>
            </a:r>
            <a:r>
              <a:rPr lang="fi-FI" dirty="0" err="1" smtClean="0"/>
              <a:t>easy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 to </a:t>
            </a:r>
            <a:r>
              <a:rPr lang="fi-FI" dirty="0" err="1" smtClean="0"/>
              <a:t>invert</a:t>
            </a:r>
            <a:r>
              <a:rPr lang="fi-FI" dirty="0" smtClean="0"/>
              <a:t> a </a:t>
            </a:r>
            <a:r>
              <a:rPr lang="fi-FI" dirty="0" err="1" smtClean="0"/>
              <a:t>byte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to a </a:t>
            </a:r>
            <a:r>
              <a:rPr lang="fi-FI" dirty="0" err="1" smtClean="0"/>
              <a:t>wildcard</a:t>
            </a:r>
            <a:r>
              <a:rPr lang="fi-FI" dirty="0" smtClean="0"/>
              <a:t> is to </a:t>
            </a:r>
            <a:r>
              <a:rPr lang="fi-FI" dirty="0" err="1" smtClean="0"/>
              <a:t>subtract</a:t>
            </a:r>
            <a:r>
              <a:rPr lang="fi-FI" dirty="0" smtClean="0"/>
              <a:t> the </a:t>
            </a:r>
            <a:r>
              <a:rPr lang="fi-FI" dirty="0" err="1" smtClean="0"/>
              <a:t>corresponding</a:t>
            </a:r>
            <a:r>
              <a:rPr lang="fi-FI" dirty="0" smtClean="0"/>
              <a:t> </a:t>
            </a:r>
            <a:r>
              <a:rPr lang="fi-FI" dirty="0" err="1" smtClean="0"/>
              <a:t>byte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255.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becomes</a:t>
            </a:r>
            <a:r>
              <a:rPr lang="fi-FI" dirty="0" smtClean="0"/>
              <a:t> of the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255.255.240.0?</a:t>
            </a:r>
          </a:p>
          <a:p>
            <a:pPr lvl="2"/>
            <a:r>
              <a:rPr lang="fi-FI" dirty="0" smtClean="0"/>
              <a:t>A: 255-255=0</a:t>
            </a:r>
          </a:p>
          <a:p>
            <a:pPr lvl="2"/>
            <a:r>
              <a:rPr lang="fi-FI" dirty="0" smtClean="0"/>
              <a:t>B: 255-255=0</a:t>
            </a:r>
          </a:p>
          <a:p>
            <a:pPr lvl="2"/>
            <a:r>
              <a:rPr lang="fi-FI" dirty="0" smtClean="0"/>
              <a:t>C: 255-240=15</a:t>
            </a:r>
          </a:p>
          <a:p>
            <a:pPr lvl="2"/>
            <a:r>
              <a:rPr lang="fi-FI" dirty="0" smtClean="0"/>
              <a:t>D: 255-0=255</a:t>
            </a:r>
          </a:p>
          <a:p>
            <a:pPr lvl="2"/>
            <a:r>
              <a:rPr lang="fi-FI" dirty="0" smtClean="0"/>
              <a:t>255.255.240.0 -&gt; 0.0.15.255</a:t>
            </a:r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an </a:t>
            </a:r>
            <a:r>
              <a:rPr lang="fi-FI" dirty="0" err="1" smtClean="0"/>
              <a:t>online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r>
              <a:rPr lang="fi-FI" dirty="0" smtClean="0"/>
              <a:t> for </a:t>
            </a:r>
            <a:r>
              <a:rPr lang="fi-FI" dirty="0" err="1" smtClean="0"/>
              <a:t>this</a:t>
            </a:r>
            <a:r>
              <a:rPr lang="fi-FI" dirty="0" smtClean="0"/>
              <a:t>:</a:t>
            </a:r>
          </a:p>
          <a:p>
            <a:pPr lvl="2"/>
            <a:r>
              <a:rPr lang="fi-FI" dirty="0" smtClean="0">
                <a:hlinkClick r:id="rId2"/>
              </a:rPr>
              <a:t>http://www.subnet-calculator.com/</a:t>
            </a:r>
            <a:endParaRPr lang="fi-FI" dirty="0" smtClean="0"/>
          </a:p>
          <a:p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special</a:t>
            </a:r>
            <a:r>
              <a:rPr lang="fi-FI" dirty="0" smtClean="0"/>
              <a:t> case </a:t>
            </a:r>
            <a:r>
              <a:rPr lang="fi-FI" dirty="0" err="1" smtClean="0"/>
              <a:t>wildcards</a:t>
            </a:r>
            <a:r>
              <a:rPr lang="fi-FI" dirty="0" smtClean="0"/>
              <a:t>: 0.0.0.0 and 255.255.255.255</a:t>
            </a:r>
          </a:p>
          <a:p>
            <a:pPr lvl="1"/>
            <a:r>
              <a:rPr lang="fi-FI" dirty="0" smtClean="0"/>
              <a:t>0.0.0.0 </a:t>
            </a:r>
            <a:r>
              <a:rPr lang="fi-FI" dirty="0" err="1" smtClean="0"/>
              <a:t>means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32 </a:t>
            </a:r>
            <a:r>
              <a:rPr lang="fi-FI" dirty="0" err="1" smtClean="0"/>
              <a:t>bits</a:t>
            </a:r>
            <a:r>
              <a:rPr lang="fi-FI" dirty="0" smtClean="0"/>
              <a:t> of the </a:t>
            </a:r>
            <a:r>
              <a:rPr lang="fi-FI" dirty="0" err="1" smtClean="0"/>
              <a:t>address</a:t>
            </a:r>
            <a:r>
              <a:rPr lang="fi-FI" dirty="0" smtClean="0"/>
              <a:t> in the ACL </a:t>
            </a:r>
            <a:r>
              <a:rPr lang="fi-FI" dirty="0" err="1" smtClean="0"/>
              <a:t>statement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match</a:t>
            </a:r>
            <a:r>
              <a:rPr lang="fi-FI" dirty="0" smtClean="0"/>
              <a:t> the IP </a:t>
            </a:r>
            <a:r>
              <a:rPr lang="fi-FI" dirty="0" err="1" smtClean="0"/>
              <a:t>address</a:t>
            </a:r>
            <a:r>
              <a:rPr lang="fi-FI" dirty="0" smtClean="0"/>
              <a:t> of an </a:t>
            </a:r>
            <a:r>
              <a:rPr lang="fi-FI" dirty="0" err="1" smtClean="0"/>
              <a:t>examined</a:t>
            </a:r>
            <a:r>
              <a:rPr lang="fi-FI" dirty="0" smtClean="0"/>
              <a:t> </a:t>
            </a:r>
            <a:r>
              <a:rPr lang="fi-FI" dirty="0" err="1" smtClean="0"/>
              <a:t>packet</a:t>
            </a:r>
            <a:r>
              <a:rPr lang="fi-FI" dirty="0" smtClean="0"/>
              <a:t>.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is </a:t>
            </a:r>
            <a:r>
              <a:rPr lang="fi-FI" dirty="0" err="1" smtClean="0"/>
              <a:t>called</a:t>
            </a:r>
            <a:r>
              <a:rPr lang="fi-FI" dirty="0" smtClean="0"/>
              <a:t> a </a:t>
            </a:r>
            <a:r>
              <a:rPr lang="fi-FI" dirty="0" err="1" smtClean="0"/>
              <a:t>host</a:t>
            </a:r>
            <a:r>
              <a:rPr lang="fi-FI" dirty="0" smtClean="0"/>
              <a:t> mask. IOS </a:t>
            </a:r>
            <a:r>
              <a:rPr lang="fi-FI" dirty="0" err="1" smtClean="0"/>
              <a:t>converts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to ”</a:t>
            </a:r>
            <a:r>
              <a:rPr lang="fi-FI" dirty="0" err="1" smtClean="0"/>
              <a:t>host</a:t>
            </a:r>
            <a:r>
              <a:rPr lang="fi-FI" dirty="0" smtClean="0"/>
              <a:t>”</a:t>
            </a:r>
          </a:p>
          <a:p>
            <a:pPr lvl="1"/>
            <a:r>
              <a:rPr lang="fi-FI" dirty="0" smtClean="0"/>
              <a:t>172.16.1.2 0.0.0.0 </a:t>
            </a:r>
            <a:r>
              <a:rPr lang="fi-FI" dirty="0" err="1" smtClean="0"/>
              <a:t>means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exactly</a:t>
            </a:r>
            <a:r>
              <a:rPr lang="fi-FI" dirty="0" smtClean="0"/>
              <a:t> 172.16.1.2. </a:t>
            </a:r>
            <a:r>
              <a:rPr lang="fi-FI" dirty="0" err="1" smtClean="0"/>
              <a:t>Alternatively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type</a:t>
            </a:r>
            <a:r>
              <a:rPr lang="fi-FI" dirty="0" smtClean="0"/>
              <a:t>: ”</a:t>
            </a:r>
            <a:r>
              <a:rPr lang="fi-FI" dirty="0" err="1" smtClean="0"/>
              <a:t>host</a:t>
            </a:r>
            <a:r>
              <a:rPr lang="fi-FI" dirty="0" smtClean="0"/>
              <a:t> 172.16.1.2”</a:t>
            </a:r>
          </a:p>
          <a:p>
            <a:pPr lvl="1"/>
            <a:r>
              <a:rPr lang="fi-FI" dirty="0" smtClean="0"/>
              <a:t>0.0.0.0 255.255.255.255 </a:t>
            </a:r>
            <a:r>
              <a:rPr lang="fi-FI" dirty="0" err="1" smtClean="0"/>
              <a:t>means</a:t>
            </a:r>
            <a:r>
              <a:rPr lang="fi-FI" dirty="0" smtClean="0"/>
              <a:t> </a:t>
            </a:r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smtClean="0"/>
              <a:t>do. </a:t>
            </a:r>
            <a:r>
              <a:rPr lang="fi-FI" dirty="0" smtClean="0"/>
              <a:t>IOS </a:t>
            </a:r>
            <a:r>
              <a:rPr lang="fi-FI" dirty="0" err="1" smtClean="0"/>
              <a:t>converts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to ”</a:t>
            </a:r>
            <a:r>
              <a:rPr lang="fi-FI" dirty="0" err="1" smtClean="0"/>
              <a:t>any</a:t>
            </a:r>
            <a:r>
              <a:rPr lang="fi-FI" dirty="0" smtClean="0"/>
              <a:t>”. </a:t>
            </a:r>
            <a:r>
              <a:rPr lang="fi-FI" dirty="0" err="1" smtClean="0"/>
              <a:t>Alternatively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type</a:t>
            </a:r>
            <a:r>
              <a:rPr lang="fi-FI" dirty="0" smtClean="0"/>
              <a:t>: ”</a:t>
            </a:r>
            <a:r>
              <a:rPr lang="fi-FI" dirty="0" err="1" smtClean="0"/>
              <a:t>any</a:t>
            </a:r>
            <a:r>
              <a:rPr lang="fi-FI" dirty="0" smtClean="0"/>
              <a:t>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(9/24)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566987"/>
          <a:ext cx="6096000" cy="17240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 Address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Wildcard Mask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Matches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0.0.0.0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255.255.255.255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Matches with any address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10.0.1.1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0.0.0.0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Matches only when the address is 10.0.1.1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10.0.1.0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0.0.0.255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Matches when the address matches the subnet 10.0.1.0/24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10.0.1.0-10.0.1.255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10.0.2.0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0.0.1.255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Matches when the address matches the subnet 10.0.2.0/23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10.0.2.0-10.0.3.255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10.1.0.0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0.0.255.255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Matches when the address matches the subnet 10.1.0.0/16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10.1.0.0-10.1.255.255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1752600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Examples</a:t>
            </a:r>
            <a:r>
              <a:rPr lang="fi-FI" dirty="0" smtClean="0"/>
              <a:t>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(10/24)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smtClean="0"/>
              <a:t>Standard </a:t>
            </a:r>
            <a:r>
              <a:rPr lang="fi-FI" dirty="0" err="1" smtClean="0"/>
              <a:t>numbered</a:t>
            </a:r>
            <a:r>
              <a:rPr lang="fi-FI" dirty="0" smtClean="0"/>
              <a:t> </a:t>
            </a:r>
            <a:r>
              <a:rPr lang="fi-FI" dirty="0" err="1" smtClean="0"/>
              <a:t>ACLs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1-99|1300-1999 </a:t>
            </a:r>
            <a:r>
              <a:rPr lang="fi-FI" b="1" dirty="0" err="1" smtClean="0"/>
              <a:t>permit|deny</a:t>
            </a:r>
            <a:r>
              <a:rPr lang="fi-FI" b="1" dirty="0" smtClean="0"/>
              <a:t> </a:t>
            </a:r>
            <a:r>
              <a:rPr lang="fi-FI" b="1" dirty="0" err="1" smtClean="0"/>
              <a:t>source_IP_address</a:t>
            </a:r>
            <a:r>
              <a:rPr lang="fi-FI" b="1" dirty="0" smtClean="0"/>
              <a:t> [</a:t>
            </a:r>
            <a:r>
              <a:rPr lang="fi-FI" b="1" dirty="0" err="1" smtClean="0"/>
              <a:t>wildcard</a:t>
            </a:r>
            <a:r>
              <a:rPr lang="fi-FI" b="1" dirty="0" smtClean="0"/>
              <a:t> </a:t>
            </a:r>
            <a:r>
              <a:rPr lang="fi-FI" b="1" dirty="0" err="1" smtClean="0"/>
              <a:t>mask</a:t>
            </a:r>
            <a:r>
              <a:rPr lang="fi-FI" b="1" dirty="0" smtClean="0"/>
              <a:t>] [</a:t>
            </a:r>
            <a:r>
              <a:rPr lang="fi-FI" b="1" dirty="0" err="1" smtClean="0"/>
              <a:t>log</a:t>
            </a:r>
            <a:r>
              <a:rPr lang="fi-FI" b="1" dirty="0" smtClean="0"/>
              <a:t>]</a:t>
            </a:r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condition</a:t>
            </a:r>
            <a:r>
              <a:rPr lang="fi-FI" dirty="0" smtClean="0"/>
              <a:t> is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on the </a:t>
            </a:r>
            <a:r>
              <a:rPr lang="fi-FI" dirty="0" err="1" smtClean="0"/>
              <a:t>source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omit the </a:t>
            </a:r>
            <a:r>
              <a:rPr lang="fi-FI" dirty="0" err="1" smtClean="0"/>
              <a:t>wildcard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,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defaults</a:t>
            </a:r>
            <a:r>
              <a:rPr lang="fi-FI" dirty="0" smtClean="0"/>
              <a:t> to 0.0.0.0 </a:t>
            </a:r>
            <a:r>
              <a:rPr lang="fi-FI" dirty="0" err="1" smtClean="0"/>
              <a:t>requiring</a:t>
            </a:r>
            <a:r>
              <a:rPr lang="fi-FI" dirty="0" smtClean="0"/>
              <a:t> an </a:t>
            </a:r>
            <a:r>
              <a:rPr lang="fi-FI" dirty="0" err="1" smtClean="0"/>
              <a:t>exact</a:t>
            </a:r>
            <a:r>
              <a:rPr lang="fi-FI" dirty="0" smtClean="0"/>
              <a:t> </a:t>
            </a:r>
            <a:r>
              <a:rPr lang="fi-FI" dirty="0" err="1" smtClean="0"/>
              <a:t>match</a:t>
            </a:r>
            <a:r>
              <a:rPr lang="fi-FI" dirty="0" smtClean="0"/>
              <a:t>. </a:t>
            </a:r>
            <a:r>
              <a:rPr lang="fi-FI" dirty="0" err="1" smtClean="0"/>
              <a:t>Obs</a:t>
            </a:r>
            <a:r>
              <a:rPr lang="fi-FI" dirty="0" smtClean="0"/>
              <a:t>! The </a:t>
            </a:r>
            <a:r>
              <a:rPr lang="fi-FI" dirty="0" err="1" smtClean="0"/>
              <a:t>simulator</a:t>
            </a:r>
            <a:r>
              <a:rPr lang="fi-FI" dirty="0" smtClean="0"/>
              <a:t> </a:t>
            </a:r>
            <a:r>
              <a:rPr lang="fi-FI" dirty="0" err="1" smtClean="0"/>
              <a:t>behaves</a:t>
            </a:r>
            <a:r>
              <a:rPr lang="fi-FI" dirty="0" smtClean="0"/>
              <a:t> </a:t>
            </a:r>
            <a:r>
              <a:rPr lang="fi-FI" dirty="0" err="1" smtClean="0"/>
              <a:t>differently</a:t>
            </a:r>
            <a:r>
              <a:rPr lang="fi-FI" dirty="0" smtClean="0"/>
              <a:t>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type</a:t>
            </a:r>
            <a:r>
              <a:rPr lang="fi-FI" dirty="0" smtClean="0"/>
              <a:t> a </a:t>
            </a:r>
            <a:r>
              <a:rPr lang="fi-FI" dirty="0" err="1" smtClean="0"/>
              <a:t>mask</a:t>
            </a:r>
            <a:r>
              <a:rPr lang="fi-FI" dirty="0" smtClean="0"/>
              <a:t> (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0.0.0.0)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type</a:t>
            </a:r>
            <a:r>
              <a:rPr lang="fi-FI" dirty="0" smtClean="0"/>
              <a:t>: ”</a:t>
            </a:r>
            <a:r>
              <a:rPr lang="fi-FI" dirty="0" err="1" smtClean="0"/>
              <a:t>host</a:t>
            </a:r>
            <a:r>
              <a:rPr lang="fi-FI" dirty="0" smtClean="0"/>
              <a:t> </a:t>
            </a:r>
            <a:r>
              <a:rPr lang="fi-FI" dirty="0" err="1" smtClean="0"/>
              <a:t>IP_address</a:t>
            </a:r>
            <a:r>
              <a:rPr lang="fi-FI" dirty="0" smtClean="0"/>
              <a:t>”</a:t>
            </a:r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as a </a:t>
            </a:r>
            <a:r>
              <a:rPr lang="fi-FI" dirty="0" err="1" smtClean="0"/>
              <a:t>source</a:t>
            </a:r>
            <a:r>
              <a:rPr lang="fi-FI" dirty="0" smtClean="0"/>
              <a:t> </a:t>
            </a:r>
            <a:r>
              <a:rPr lang="fi-FI" dirty="0" err="1" smtClean="0"/>
              <a:t>IP-address</a:t>
            </a:r>
            <a:r>
              <a:rPr lang="fi-FI" dirty="0" smtClean="0"/>
              <a:t> a </a:t>
            </a:r>
            <a:r>
              <a:rPr lang="fi-FI" dirty="0" err="1" smtClean="0"/>
              <a:t>parameter</a:t>
            </a:r>
            <a:r>
              <a:rPr lang="fi-FI" dirty="0" smtClean="0"/>
              <a:t> ”</a:t>
            </a:r>
            <a:r>
              <a:rPr lang="fi-FI" b="1" dirty="0" err="1" smtClean="0"/>
              <a:t>host</a:t>
            </a:r>
            <a:r>
              <a:rPr lang="fi-FI" b="1" dirty="0" smtClean="0"/>
              <a:t> </a:t>
            </a:r>
            <a:r>
              <a:rPr lang="fi-FI" b="1" dirty="0" err="1" smtClean="0"/>
              <a:t>IP_address</a:t>
            </a:r>
            <a:r>
              <a:rPr lang="fi-FI" dirty="0" smtClean="0"/>
              <a:t>” (</a:t>
            </a:r>
            <a:r>
              <a:rPr lang="fi-FI" dirty="0" err="1" smtClean="0"/>
              <a:t>same</a:t>
            </a:r>
            <a:r>
              <a:rPr lang="fi-FI" dirty="0" smtClean="0"/>
              <a:t> as </a:t>
            </a:r>
            <a:r>
              <a:rPr lang="fi-FI" dirty="0" err="1" smtClean="0"/>
              <a:t>IP_address</a:t>
            </a:r>
            <a:r>
              <a:rPr lang="fi-FI" dirty="0" smtClean="0"/>
              <a:t> 0.0.0.0) </a:t>
            </a:r>
            <a:r>
              <a:rPr lang="fi-FI" dirty="0" err="1" smtClean="0"/>
              <a:t>or</a:t>
            </a:r>
            <a:r>
              <a:rPr lang="fi-FI" dirty="0" smtClean="0"/>
              <a:t> ”</a:t>
            </a:r>
            <a:r>
              <a:rPr lang="fi-FI" b="1" dirty="0" err="1" smtClean="0"/>
              <a:t>any</a:t>
            </a:r>
            <a:r>
              <a:rPr lang="fi-FI" dirty="0" smtClean="0"/>
              <a:t>” (</a:t>
            </a:r>
            <a:r>
              <a:rPr lang="fi-FI" dirty="0" err="1" smtClean="0"/>
              <a:t>same</a:t>
            </a:r>
            <a:r>
              <a:rPr lang="fi-FI" dirty="0" smtClean="0"/>
              <a:t> as 0.0.0.0 255.255.255.255)</a:t>
            </a:r>
          </a:p>
          <a:p>
            <a:pPr lvl="1"/>
            <a:r>
              <a:rPr lang="fi-FI" dirty="0" err="1" smtClean="0"/>
              <a:t>log</a:t>
            </a:r>
            <a:r>
              <a:rPr lang="fi-FI" dirty="0" smtClean="0"/>
              <a:t> </a:t>
            </a:r>
            <a:r>
              <a:rPr lang="fi-FI" dirty="0" err="1" smtClean="0"/>
              <a:t>causes</a:t>
            </a:r>
            <a:r>
              <a:rPr lang="fi-FI" dirty="0" smtClean="0"/>
              <a:t> the </a:t>
            </a:r>
            <a:r>
              <a:rPr lang="fi-FI" dirty="0" err="1" smtClean="0"/>
              <a:t>match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printed</a:t>
            </a:r>
            <a:r>
              <a:rPr lang="fi-FI" dirty="0" smtClean="0"/>
              <a:t> on the </a:t>
            </a:r>
            <a:r>
              <a:rPr lang="fi-FI" dirty="0" err="1" smtClean="0"/>
              <a:t>console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endParaRPr lang="fi-FI" dirty="0" smtClean="0"/>
          </a:p>
          <a:p>
            <a:r>
              <a:rPr lang="fi-FI" dirty="0" err="1" smtClean="0"/>
              <a:t>Example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10 </a:t>
            </a:r>
            <a:r>
              <a:rPr lang="fi-FI" b="1" dirty="0" err="1" smtClean="0"/>
              <a:t>deny</a:t>
            </a:r>
            <a:r>
              <a:rPr lang="fi-FI" b="1" dirty="0" smtClean="0"/>
              <a:t>  </a:t>
            </a:r>
            <a:r>
              <a:rPr lang="fi-FI" b="1" dirty="0" err="1" smtClean="0"/>
              <a:t>host</a:t>
            </a:r>
            <a:r>
              <a:rPr lang="fi-FI" b="1" dirty="0" smtClean="0"/>
              <a:t> 10.0.1.2 </a:t>
            </a:r>
            <a:r>
              <a:rPr lang="fi-FI" dirty="0" smtClean="0"/>
              <a:t>– OR - </a:t>
            </a:r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10 </a:t>
            </a:r>
            <a:r>
              <a:rPr lang="fi-FI" b="1" dirty="0" err="1" smtClean="0"/>
              <a:t>deny</a:t>
            </a:r>
            <a:r>
              <a:rPr lang="fi-FI" b="1" dirty="0" smtClean="0"/>
              <a:t> 10.0.1.2 0.0.0.0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10 permit </a:t>
            </a:r>
            <a:r>
              <a:rPr lang="fi-FI" b="1" dirty="0" err="1" smtClean="0"/>
              <a:t>any</a:t>
            </a:r>
            <a:endParaRPr lang="fi-FI" b="1" dirty="0" smtClean="0"/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int</a:t>
            </a:r>
            <a:r>
              <a:rPr lang="fi-FI" b="1" dirty="0" smtClean="0"/>
              <a:t> </a:t>
            </a:r>
            <a:r>
              <a:rPr lang="fi-FI" b="1" dirty="0" err="1" smtClean="0"/>
              <a:t>serial</a:t>
            </a:r>
            <a:r>
              <a:rPr lang="fi-FI" b="1" dirty="0" smtClean="0"/>
              <a:t> 0</a:t>
            </a:r>
            <a:endParaRPr lang="en-US" b="1" dirty="0" smtClean="0"/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access-group</a:t>
            </a:r>
            <a:r>
              <a:rPr lang="fi-FI" b="1" dirty="0" smtClean="0"/>
              <a:t> 10 in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access-list</a:t>
            </a:r>
            <a:r>
              <a:rPr lang="fi-FI" dirty="0" smtClean="0"/>
              <a:t> 10 is </a:t>
            </a:r>
            <a:r>
              <a:rPr lang="fi-FI" dirty="0" err="1" smtClean="0"/>
              <a:t>processed</a:t>
            </a:r>
            <a:r>
              <a:rPr lang="fi-FI" dirty="0" smtClean="0"/>
              <a:t> as </a:t>
            </a:r>
            <a:r>
              <a:rPr lang="fi-FI" dirty="0" err="1" smtClean="0"/>
              <a:t>follows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access-list</a:t>
            </a:r>
            <a:r>
              <a:rPr lang="fi-FI" dirty="0" smtClean="0"/>
              <a:t> is </a:t>
            </a:r>
            <a:r>
              <a:rPr lang="fi-FI" dirty="0" err="1" smtClean="0"/>
              <a:t>applied</a:t>
            </a:r>
            <a:r>
              <a:rPr lang="fi-FI" dirty="0" smtClean="0"/>
              <a:t> to the </a:t>
            </a:r>
            <a:r>
              <a:rPr lang="fi-FI" dirty="0" err="1" smtClean="0"/>
              <a:t>inbound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 of </a:t>
            </a:r>
            <a:r>
              <a:rPr lang="fi-FI" dirty="0" err="1" smtClean="0"/>
              <a:t>serial</a:t>
            </a:r>
            <a:r>
              <a:rPr lang="fi-FI" dirty="0" smtClean="0"/>
              <a:t> </a:t>
            </a:r>
            <a:r>
              <a:rPr lang="fi-FI" dirty="0" err="1" smtClean="0"/>
              <a:t>line</a:t>
            </a:r>
            <a:r>
              <a:rPr lang="fi-FI" dirty="0" smtClean="0"/>
              <a:t> 0</a:t>
            </a:r>
          </a:p>
          <a:p>
            <a:pPr lvl="1"/>
            <a:r>
              <a:rPr lang="fi-FI" dirty="0" err="1" smtClean="0"/>
              <a:t>First</a:t>
            </a:r>
            <a:r>
              <a:rPr lang="fi-FI" dirty="0" smtClean="0"/>
              <a:t>, </a:t>
            </a:r>
            <a:r>
              <a:rPr lang="fi-FI" dirty="0" err="1" smtClean="0"/>
              <a:t>deny</a:t>
            </a:r>
            <a:r>
              <a:rPr lang="fi-FI" dirty="0" smtClean="0"/>
              <a:t> the </a:t>
            </a:r>
            <a:r>
              <a:rPr lang="fi-FI" dirty="0" err="1" smtClean="0"/>
              <a:t>traffic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the </a:t>
            </a:r>
            <a:r>
              <a:rPr lang="fi-FI" dirty="0" err="1" smtClean="0"/>
              <a:t>source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is 10.0.1.2</a:t>
            </a:r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the </a:t>
            </a:r>
            <a:r>
              <a:rPr lang="fi-FI" dirty="0" err="1" smtClean="0"/>
              <a:t>source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10.0.1.2, permit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traffic</a:t>
            </a:r>
            <a:endParaRPr lang="fi-FI" dirty="0" smtClean="0"/>
          </a:p>
          <a:p>
            <a:r>
              <a:rPr lang="fi-FI" dirty="0" err="1" smtClean="0"/>
              <a:t>Example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20 </a:t>
            </a:r>
            <a:r>
              <a:rPr lang="fi-FI" b="1" dirty="0" err="1" smtClean="0"/>
              <a:t>deny</a:t>
            </a:r>
            <a:r>
              <a:rPr lang="fi-FI" b="1" dirty="0" smtClean="0"/>
              <a:t> 10.0.1.0 0.0.0.255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20 permit </a:t>
            </a:r>
            <a:r>
              <a:rPr lang="fi-FI" b="1" dirty="0" err="1" smtClean="0"/>
              <a:t>any</a:t>
            </a:r>
            <a:endParaRPr lang="fi-FI" b="1" dirty="0" smtClean="0"/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int</a:t>
            </a:r>
            <a:r>
              <a:rPr lang="fi-FI" b="1" dirty="0" smtClean="0"/>
              <a:t> </a:t>
            </a:r>
            <a:r>
              <a:rPr lang="fi-FI" b="1" dirty="0" err="1" smtClean="0"/>
              <a:t>serial</a:t>
            </a:r>
            <a:r>
              <a:rPr lang="fi-FI" b="1" dirty="0" smtClean="0"/>
              <a:t> 1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access-group</a:t>
            </a:r>
            <a:r>
              <a:rPr lang="fi-FI" b="1" dirty="0" smtClean="0"/>
              <a:t> 20 out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access-list</a:t>
            </a:r>
            <a:r>
              <a:rPr lang="fi-FI" dirty="0" smtClean="0"/>
              <a:t> 20 is </a:t>
            </a:r>
            <a:r>
              <a:rPr lang="fi-FI" dirty="0" err="1" smtClean="0"/>
              <a:t>processed</a:t>
            </a:r>
            <a:r>
              <a:rPr lang="fi-FI" dirty="0" smtClean="0"/>
              <a:t> as </a:t>
            </a:r>
            <a:r>
              <a:rPr lang="fi-FI" dirty="0" err="1" smtClean="0"/>
              <a:t>follows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access-list</a:t>
            </a:r>
            <a:r>
              <a:rPr lang="fi-FI" dirty="0" smtClean="0"/>
              <a:t> is </a:t>
            </a:r>
            <a:r>
              <a:rPr lang="fi-FI" dirty="0" err="1" smtClean="0"/>
              <a:t>applied</a:t>
            </a:r>
            <a:r>
              <a:rPr lang="fi-FI" dirty="0" smtClean="0"/>
              <a:t> to the </a:t>
            </a:r>
            <a:r>
              <a:rPr lang="fi-FI" dirty="0" err="1" smtClean="0"/>
              <a:t>outbound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 of the </a:t>
            </a:r>
            <a:r>
              <a:rPr lang="fi-FI" dirty="0" err="1" smtClean="0"/>
              <a:t>serial</a:t>
            </a:r>
            <a:r>
              <a:rPr lang="fi-FI" dirty="0" smtClean="0"/>
              <a:t> </a:t>
            </a:r>
            <a:r>
              <a:rPr lang="fi-FI" dirty="0" err="1" smtClean="0"/>
              <a:t>line</a:t>
            </a:r>
            <a:r>
              <a:rPr lang="fi-FI" dirty="0" smtClean="0"/>
              <a:t> 1</a:t>
            </a:r>
          </a:p>
          <a:p>
            <a:pPr lvl="1"/>
            <a:r>
              <a:rPr lang="fi-FI" dirty="0" err="1" smtClean="0"/>
              <a:t>First</a:t>
            </a:r>
            <a:r>
              <a:rPr lang="fi-FI" dirty="0" smtClean="0"/>
              <a:t>, </a:t>
            </a:r>
            <a:r>
              <a:rPr lang="fi-FI" dirty="0" err="1" smtClean="0"/>
              <a:t>deny</a:t>
            </a:r>
            <a:r>
              <a:rPr lang="fi-FI" dirty="0" smtClean="0"/>
              <a:t> the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subnet</a:t>
            </a:r>
            <a:r>
              <a:rPr lang="fi-FI" dirty="0" smtClean="0"/>
              <a:t> 10.0.1.0/24 </a:t>
            </a:r>
            <a:r>
              <a:rPr lang="fi-FI" dirty="0" err="1" smtClean="0"/>
              <a:t>or</a:t>
            </a:r>
            <a:r>
              <a:rPr lang="fi-FI" dirty="0" smtClean="0"/>
              <a:t> 10.0.1.0-10.0.1.255</a:t>
            </a:r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the </a:t>
            </a:r>
            <a:r>
              <a:rPr lang="fi-FI" dirty="0" err="1" smtClean="0"/>
              <a:t>source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10.0.1.0/24, </a:t>
            </a:r>
            <a:r>
              <a:rPr lang="fi-FI" dirty="0" err="1" smtClean="0"/>
              <a:t>allow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traffic</a:t>
            </a:r>
            <a:endParaRPr lang="fi-FI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(11/24)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definitely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 </a:t>
            </a:r>
            <a:r>
              <a:rPr lang="fi-FI" dirty="0" err="1" smtClean="0"/>
              <a:t>restrict</a:t>
            </a:r>
            <a:r>
              <a:rPr lang="fi-FI" dirty="0" smtClean="0"/>
              <a:t> the VTY </a:t>
            </a:r>
            <a:r>
              <a:rPr lang="fi-FI" dirty="0" err="1" smtClean="0"/>
              <a:t>access</a:t>
            </a:r>
            <a:r>
              <a:rPr lang="fi-FI" dirty="0" smtClean="0"/>
              <a:t> (</a:t>
            </a:r>
            <a:r>
              <a:rPr lang="fi-FI" dirty="0" err="1" smtClean="0"/>
              <a:t>Telnet</a:t>
            </a:r>
            <a:r>
              <a:rPr lang="fi-FI" dirty="0" smtClean="0"/>
              <a:t>, SSH) to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endParaRPr lang="fi-FI" dirty="0" smtClean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apply</a:t>
            </a:r>
            <a:r>
              <a:rPr lang="fi-FI" dirty="0" smtClean="0"/>
              <a:t> the ACL to the </a:t>
            </a:r>
            <a:r>
              <a:rPr lang="fi-FI" dirty="0" err="1" smtClean="0"/>
              <a:t>VTYs</a:t>
            </a:r>
            <a:r>
              <a:rPr lang="fi-FI" dirty="0" smtClean="0"/>
              <a:t>, </a:t>
            </a:r>
            <a:r>
              <a:rPr lang="fi-FI" dirty="0" err="1" smtClean="0"/>
              <a:t>not</a:t>
            </a:r>
            <a:r>
              <a:rPr lang="fi-FI" dirty="0" smtClean="0"/>
              <a:t> the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interfaces</a:t>
            </a:r>
            <a:r>
              <a:rPr lang="fi-FI" dirty="0" smtClean="0"/>
              <a:t> as </a:t>
            </a:r>
            <a:r>
              <a:rPr lang="fi-FI" dirty="0" err="1" smtClean="0"/>
              <a:t>follows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20 permit 192.168.1.0 0.0.0.255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line</a:t>
            </a:r>
            <a:r>
              <a:rPr lang="fi-FI" b="1" dirty="0" smtClean="0"/>
              <a:t> </a:t>
            </a:r>
            <a:r>
              <a:rPr lang="fi-FI" b="1" dirty="0" err="1" smtClean="0"/>
              <a:t>vty</a:t>
            </a:r>
            <a:r>
              <a:rPr lang="fi-FI" b="1" dirty="0" smtClean="0"/>
              <a:t> 0 4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config-line</a:t>
            </a:r>
            <a:r>
              <a:rPr lang="fi-FI" dirty="0" smtClean="0"/>
              <a:t>)#</a:t>
            </a:r>
            <a:r>
              <a:rPr lang="fi-FI" b="1" dirty="0" err="1" smtClean="0"/>
              <a:t>access-class</a:t>
            </a:r>
            <a:r>
              <a:rPr lang="fi-FI" b="1" dirty="0" smtClean="0"/>
              <a:t> 20 in</a:t>
            </a:r>
          </a:p>
          <a:p>
            <a:r>
              <a:rPr lang="fi-FI" dirty="0" err="1" smtClean="0"/>
              <a:t>This</a:t>
            </a:r>
            <a:r>
              <a:rPr lang="fi-FI" dirty="0" smtClean="0"/>
              <a:t> ACL </a:t>
            </a:r>
            <a:r>
              <a:rPr lang="fi-FI" dirty="0" err="1" smtClean="0"/>
              <a:t>allows</a:t>
            </a:r>
            <a:r>
              <a:rPr lang="fi-FI" dirty="0" smtClean="0"/>
              <a:t> the VTY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subnet</a:t>
            </a:r>
            <a:r>
              <a:rPr lang="fi-FI" dirty="0" smtClean="0"/>
              <a:t> 192.168.1.0/24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secure</a:t>
            </a:r>
            <a:r>
              <a:rPr lang="fi-FI" dirty="0" smtClean="0"/>
              <a:t> VTY,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apply</a:t>
            </a:r>
            <a:r>
              <a:rPr lang="fi-FI" dirty="0" smtClean="0"/>
              <a:t> a </a:t>
            </a:r>
            <a:r>
              <a:rPr lang="fi-FI" dirty="0" err="1" smtClean="0"/>
              <a:t>login</a:t>
            </a:r>
            <a:r>
              <a:rPr lang="fi-FI" dirty="0" smtClean="0"/>
              <a:t> and a </a:t>
            </a:r>
            <a:r>
              <a:rPr lang="fi-FI" dirty="0" err="1" smtClean="0"/>
              <a:t>password</a:t>
            </a:r>
            <a:r>
              <a:rPr lang="fi-FI" dirty="0" smtClean="0"/>
              <a:t> plus a </a:t>
            </a:r>
            <a:r>
              <a:rPr lang="fi-FI" dirty="0" err="1" smtClean="0"/>
              <a:t>standard</a:t>
            </a:r>
            <a:r>
              <a:rPr lang="fi-FI" dirty="0" smtClean="0"/>
              <a:t> ACL </a:t>
            </a:r>
            <a:r>
              <a:rPr lang="fi-FI" dirty="0" err="1" smtClean="0"/>
              <a:t>allowing</a:t>
            </a:r>
            <a:r>
              <a:rPr lang="fi-FI" dirty="0" smtClean="0"/>
              <a:t> the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management </a:t>
            </a:r>
            <a:r>
              <a:rPr lang="fi-FI" dirty="0" err="1" smtClean="0"/>
              <a:t>stations</a:t>
            </a:r>
            <a:endParaRPr lang="fi-FI" dirty="0" smtClean="0"/>
          </a:p>
          <a:p>
            <a:r>
              <a:rPr lang="fi-FI" dirty="0" err="1" smtClean="0"/>
              <a:t>Telnet</a:t>
            </a:r>
            <a:r>
              <a:rPr lang="fi-FI" dirty="0" smtClean="0"/>
              <a:t> is </a:t>
            </a:r>
            <a:r>
              <a:rPr lang="fi-FI" dirty="0" err="1" smtClean="0"/>
              <a:t>clear-text</a:t>
            </a:r>
            <a:r>
              <a:rPr lang="fi-FI" dirty="0" smtClean="0"/>
              <a:t> and IP </a:t>
            </a:r>
            <a:r>
              <a:rPr lang="fi-FI" dirty="0" err="1" smtClean="0"/>
              <a:t>addresses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spoofed</a:t>
            </a:r>
            <a:r>
              <a:rPr lang="fi-FI" dirty="0" smtClean="0"/>
              <a:t>. </a:t>
            </a:r>
            <a:r>
              <a:rPr lang="fi-FI" dirty="0" err="1" smtClean="0"/>
              <a:t>So</a:t>
            </a:r>
            <a:r>
              <a:rPr lang="fi-FI" dirty="0" smtClean="0"/>
              <a:t>, </a:t>
            </a:r>
            <a:r>
              <a:rPr lang="fi-FI" dirty="0" err="1" smtClean="0"/>
              <a:t>better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SSH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(12/24)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Extended</a:t>
            </a:r>
            <a:r>
              <a:rPr lang="fi-FI" dirty="0" smtClean="0"/>
              <a:t> ACL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match</a:t>
            </a:r>
            <a:r>
              <a:rPr lang="fi-FI" dirty="0" smtClean="0"/>
              <a:t> on the </a:t>
            </a:r>
            <a:r>
              <a:rPr lang="fi-FI" dirty="0" err="1" smtClean="0"/>
              <a:t>following</a:t>
            </a:r>
            <a:r>
              <a:rPr lang="fi-FI" dirty="0" smtClean="0"/>
              <a:t> info:</a:t>
            </a:r>
          </a:p>
          <a:p>
            <a:pPr lvl="1"/>
            <a:r>
              <a:rPr lang="fi-FI" dirty="0" err="1" smtClean="0"/>
              <a:t>Source</a:t>
            </a:r>
            <a:r>
              <a:rPr lang="fi-FI" dirty="0" smtClean="0"/>
              <a:t> and </a:t>
            </a:r>
            <a:r>
              <a:rPr lang="fi-FI" dirty="0" err="1" smtClean="0"/>
              <a:t>destination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endParaRPr lang="fi-FI" dirty="0" smtClean="0"/>
          </a:p>
          <a:p>
            <a:pPr lvl="1"/>
            <a:r>
              <a:rPr lang="fi-FI" dirty="0" smtClean="0"/>
              <a:t>TCP/IP </a:t>
            </a:r>
            <a:r>
              <a:rPr lang="fi-FI" dirty="0" err="1" smtClean="0"/>
              <a:t>protocol</a:t>
            </a:r>
            <a:r>
              <a:rPr lang="fi-FI" dirty="0" smtClean="0"/>
              <a:t> (IP, TCP, UDP, ICMP </a:t>
            </a:r>
            <a:r>
              <a:rPr lang="fi-FI" dirty="0" err="1" smtClean="0"/>
              <a:t>etc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Protocol</a:t>
            </a:r>
            <a:r>
              <a:rPr lang="fi-FI" dirty="0" smtClean="0"/>
              <a:t> info,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message</a:t>
            </a:r>
            <a:r>
              <a:rPr lang="fi-FI" dirty="0" smtClean="0"/>
              <a:t> </a:t>
            </a:r>
            <a:r>
              <a:rPr lang="fi-FI" dirty="0" err="1" smtClean="0"/>
              <a:t>types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(13/24)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100-199|2000-2699 </a:t>
            </a:r>
            <a:r>
              <a:rPr lang="fi-FI" b="1" dirty="0" err="1" smtClean="0"/>
              <a:t>permit|deny</a:t>
            </a:r>
            <a:r>
              <a:rPr lang="fi-FI" b="1" dirty="0" smtClean="0"/>
              <a:t> </a:t>
            </a:r>
            <a:r>
              <a:rPr lang="fi-FI" b="1" dirty="0" err="1" smtClean="0"/>
              <a:t>IP_protocol</a:t>
            </a:r>
            <a:r>
              <a:rPr lang="fi-FI" b="1" dirty="0" smtClean="0"/>
              <a:t> </a:t>
            </a:r>
            <a:r>
              <a:rPr lang="fi-FI" b="1" dirty="0" err="1" smtClean="0"/>
              <a:t>source_address</a:t>
            </a:r>
            <a:r>
              <a:rPr lang="fi-FI" b="1" dirty="0" smtClean="0"/>
              <a:t> </a:t>
            </a:r>
            <a:r>
              <a:rPr lang="fi-FI" b="1" dirty="0" err="1" smtClean="0"/>
              <a:t>source_wildcard_mask</a:t>
            </a:r>
            <a:r>
              <a:rPr lang="fi-FI" b="1" dirty="0" smtClean="0"/>
              <a:t> [</a:t>
            </a:r>
            <a:r>
              <a:rPr lang="fi-FI" b="1" dirty="0" err="1" smtClean="0"/>
              <a:t>protocol_information</a:t>
            </a:r>
            <a:r>
              <a:rPr lang="fi-FI" b="1" dirty="0" smtClean="0"/>
              <a:t>] </a:t>
            </a:r>
            <a:r>
              <a:rPr lang="fi-FI" b="1" dirty="0" err="1" smtClean="0"/>
              <a:t>destination_address</a:t>
            </a:r>
            <a:r>
              <a:rPr lang="fi-FI" b="1" dirty="0" smtClean="0"/>
              <a:t> </a:t>
            </a:r>
            <a:r>
              <a:rPr lang="fi-FI" b="1" dirty="0" err="1" smtClean="0"/>
              <a:t>destination_wildcard_mask</a:t>
            </a:r>
            <a:r>
              <a:rPr lang="fi-FI" b="1" dirty="0" smtClean="0"/>
              <a:t> [</a:t>
            </a:r>
            <a:r>
              <a:rPr lang="fi-FI" b="1" dirty="0" err="1" smtClean="0"/>
              <a:t>protocol_information</a:t>
            </a:r>
            <a:r>
              <a:rPr lang="fi-FI" b="1" dirty="0" smtClean="0"/>
              <a:t>] [</a:t>
            </a:r>
            <a:r>
              <a:rPr lang="fi-FI" b="1" dirty="0" err="1" smtClean="0"/>
              <a:t>log</a:t>
            </a:r>
            <a:r>
              <a:rPr lang="fi-FI" b="1" dirty="0" smtClean="0"/>
              <a:t>]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typical</a:t>
            </a:r>
            <a:r>
              <a:rPr lang="fi-FI" dirty="0" smtClean="0"/>
              <a:t> </a:t>
            </a:r>
            <a:r>
              <a:rPr lang="fi-FI" dirty="0" err="1" smtClean="0"/>
              <a:t>IP_protocol</a:t>
            </a:r>
            <a:r>
              <a:rPr lang="fi-FI" dirty="0" smtClean="0"/>
              <a:t> </a:t>
            </a:r>
            <a:r>
              <a:rPr lang="fi-FI" dirty="0" err="1" smtClean="0"/>
              <a:t>values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: </a:t>
            </a:r>
            <a:r>
              <a:rPr lang="fi-FI" dirty="0" err="1" smtClean="0"/>
              <a:t>ip</a:t>
            </a:r>
            <a:r>
              <a:rPr lang="fi-FI" dirty="0" smtClean="0"/>
              <a:t>, </a:t>
            </a:r>
            <a:r>
              <a:rPr lang="fi-FI" dirty="0" err="1" smtClean="0"/>
              <a:t>icmp</a:t>
            </a:r>
            <a:r>
              <a:rPr lang="fi-FI" dirty="0" smtClean="0"/>
              <a:t>, </a:t>
            </a:r>
            <a:r>
              <a:rPr lang="fi-FI" dirty="0" err="1" smtClean="0"/>
              <a:t>tcp</a:t>
            </a:r>
            <a:r>
              <a:rPr lang="fi-FI" dirty="0" smtClean="0"/>
              <a:t>, </a:t>
            </a:r>
            <a:r>
              <a:rPr lang="fi-FI" dirty="0" err="1" smtClean="0"/>
              <a:t>gre</a:t>
            </a:r>
            <a:r>
              <a:rPr lang="fi-FI" dirty="0" smtClean="0"/>
              <a:t>, </a:t>
            </a:r>
            <a:r>
              <a:rPr lang="fi-FI" dirty="0" err="1" smtClean="0"/>
              <a:t>udp</a:t>
            </a:r>
            <a:r>
              <a:rPr lang="fi-FI" dirty="0" smtClean="0"/>
              <a:t>, </a:t>
            </a:r>
            <a:r>
              <a:rPr lang="fi-FI" dirty="0" err="1" smtClean="0"/>
              <a:t>igrp</a:t>
            </a:r>
            <a:r>
              <a:rPr lang="fi-FI" dirty="0" smtClean="0"/>
              <a:t>, </a:t>
            </a:r>
            <a:r>
              <a:rPr lang="fi-FI" dirty="0" err="1" smtClean="0"/>
              <a:t>eigrp</a:t>
            </a:r>
            <a:r>
              <a:rPr lang="fi-FI" dirty="0" smtClean="0"/>
              <a:t>, </a:t>
            </a:r>
            <a:r>
              <a:rPr lang="fi-FI" dirty="0" err="1" smtClean="0"/>
              <a:t>igmp</a:t>
            </a:r>
            <a:r>
              <a:rPr lang="fi-FI" dirty="0" smtClean="0"/>
              <a:t>, </a:t>
            </a:r>
            <a:r>
              <a:rPr lang="fi-FI" dirty="0" err="1" smtClean="0"/>
              <a:t>ipinip</a:t>
            </a:r>
            <a:r>
              <a:rPr lang="fi-FI" dirty="0" smtClean="0"/>
              <a:t>, </a:t>
            </a:r>
            <a:r>
              <a:rPr lang="fi-FI" dirty="0" err="1" smtClean="0"/>
              <a:t>nos</a:t>
            </a:r>
            <a:r>
              <a:rPr lang="fi-FI" dirty="0" smtClean="0"/>
              <a:t> and </a:t>
            </a:r>
            <a:r>
              <a:rPr lang="fi-FI" dirty="0" err="1" smtClean="0"/>
              <a:t>ospf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 </a:t>
            </a:r>
            <a:r>
              <a:rPr lang="fi-FI" dirty="0" err="1" smtClean="0"/>
              <a:t>match</a:t>
            </a:r>
            <a:r>
              <a:rPr lang="fi-FI" dirty="0" smtClean="0"/>
              <a:t> on </a:t>
            </a:r>
            <a:r>
              <a:rPr lang="fi-FI" dirty="0" err="1" smtClean="0"/>
              <a:t>any</a:t>
            </a:r>
            <a:r>
              <a:rPr lang="fi-FI" dirty="0" smtClean="0"/>
              <a:t> IP </a:t>
            </a:r>
            <a:r>
              <a:rPr lang="fi-FI" dirty="0" err="1" smtClean="0"/>
              <a:t>protocol</a:t>
            </a:r>
            <a:r>
              <a:rPr lang="fi-FI" dirty="0" smtClean="0"/>
              <a:t>, </a:t>
            </a:r>
            <a:r>
              <a:rPr lang="fi-FI" dirty="0" err="1" smtClean="0"/>
              <a:t>use</a:t>
            </a:r>
            <a:r>
              <a:rPr lang="fi-FI" dirty="0" smtClean="0"/>
              <a:t> the </a:t>
            </a:r>
            <a:r>
              <a:rPr lang="fi-FI" dirty="0" err="1" smtClean="0"/>
              <a:t>keyword</a:t>
            </a:r>
            <a:r>
              <a:rPr lang="fi-FI" dirty="0" smtClean="0"/>
              <a:t> </a:t>
            </a:r>
            <a:r>
              <a:rPr lang="fi-FI" dirty="0" err="1" smtClean="0"/>
              <a:t>ip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 </a:t>
            </a:r>
            <a:r>
              <a:rPr lang="fi-FI" dirty="0" err="1" smtClean="0"/>
              <a:t>filter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application</a:t>
            </a:r>
            <a:r>
              <a:rPr lang="fi-FI" dirty="0" smtClean="0"/>
              <a:t> </a:t>
            </a:r>
            <a:r>
              <a:rPr lang="fi-FI" dirty="0" err="1" smtClean="0"/>
              <a:t>layer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to </a:t>
            </a:r>
            <a:r>
              <a:rPr lang="fi-FI" dirty="0" err="1" smtClean="0"/>
              <a:t>choose</a:t>
            </a:r>
            <a:r>
              <a:rPr lang="fi-FI" dirty="0" smtClean="0"/>
              <a:t> the </a:t>
            </a:r>
            <a:r>
              <a:rPr lang="fi-FI" dirty="0" err="1" smtClean="0"/>
              <a:t>appropriate</a:t>
            </a:r>
            <a:r>
              <a:rPr lang="fi-FI" dirty="0" smtClean="0"/>
              <a:t> </a:t>
            </a:r>
            <a:r>
              <a:rPr lang="fi-FI" dirty="0" err="1" smtClean="0"/>
              <a:t>layer</a:t>
            </a:r>
            <a:r>
              <a:rPr lang="fi-FI" dirty="0" smtClean="0"/>
              <a:t> 4 transport </a:t>
            </a:r>
            <a:r>
              <a:rPr lang="fi-FI" dirty="0" err="1" smtClean="0"/>
              <a:t>protocol</a:t>
            </a:r>
            <a:r>
              <a:rPr lang="fi-FI" dirty="0" smtClean="0"/>
              <a:t>. For </a:t>
            </a:r>
            <a:r>
              <a:rPr lang="fi-FI" dirty="0" err="1" smtClean="0"/>
              <a:t>example</a:t>
            </a:r>
            <a:r>
              <a:rPr lang="fi-FI" dirty="0" smtClean="0"/>
              <a:t>, to </a:t>
            </a:r>
            <a:r>
              <a:rPr lang="fi-FI" dirty="0" err="1" smtClean="0"/>
              <a:t>filter</a:t>
            </a:r>
            <a:r>
              <a:rPr lang="fi-FI" dirty="0" smtClean="0"/>
              <a:t> ftp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choose</a:t>
            </a:r>
            <a:r>
              <a:rPr lang="fi-FI" dirty="0" smtClean="0"/>
              <a:t> TCP</a:t>
            </a:r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”</a:t>
            </a:r>
            <a:r>
              <a:rPr lang="fi-FI" b="1" dirty="0" err="1" smtClean="0"/>
              <a:t>host</a:t>
            </a:r>
            <a:r>
              <a:rPr lang="fi-FI" b="1" dirty="0" smtClean="0"/>
              <a:t> </a:t>
            </a:r>
            <a:r>
              <a:rPr lang="fi-FI" b="1" dirty="0" err="1" smtClean="0"/>
              <a:t>IP_address</a:t>
            </a:r>
            <a:r>
              <a:rPr lang="fi-FI" dirty="0" smtClean="0"/>
              <a:t>” (</a:t>
            </a:r>
            <a:r>
              <a:rPr lang="fi-FI" dirty="0" err="1" smtClean="0"/>
              <a:t>same</a:t>
            </a:r>
            <a:r>
              <a:rPr lang="fi-FI" dirty="0" smtClean="0"/>
              <a:t> as </a:t>
            </a:r>
            <a:r>
              <a:rPr lang="fi-FI" dirty="0" err="1" smtClean="0"/>
              <a:t>IP_address</a:t>
            </a:r>
            <a:r>
              <a:rPr lang="fi-FI" dirty="0" smtClean="0"/>
              <a:t> 0.0.0.0) </a:t>
            </a:r>
            <a:r>
              <a:rPr lang="fi-FI" dirty="0" err="1" smtClean="0"/>
              <a:t>or</a:t>
            </a:r>
            <a:r>
              <a:rPr lang="fi-FI" dirty="0" smtClean="0"/>
              <a:t> ”</a:t>
            </a:r>
            <a:r>
              <a:rPr lang="fi-FI" b="1" dirty="0" err="1" smtClean="0"/>
              <a:t>any</a:t>
            </a:r>
            <a:r>
              <a:rPr lang="fi-FI" dirty="0" smtClean="0"/>
              <a:t>” (</a:t>
            </a:r>
            <a:r>
              <a:rPr lang="fi-FI" dirty="0" err="1" smtClean="0"/>
              <a:t>same</a:t>
            </a:r>
            <a:r>
              <a:rPr lang="fi-FI" dirty="0" smtClean="0"/>
              <a:t> as 0.0.0.0 255.255.255.255) </a:t>
            </a:r>
            <a:r>
              <a:rPr lang="fi-FI" dirty="0" err="1" smtClean="0"/>
              <a:t>parameters</a:t>
            </a:r>
            <a:r>
              <a:rPr lang="fi-FI" dirty="0" smtClean="0"/>
              <a:t> for </a:t>
            </a: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source</a:t>
            </a:r>
            <a:r>
              <a:rPr lang="fi-FI" dirty="0" smtClean="0"/>
              <a:t> and </a:t>
            </a:r>
            <a:r>
              <a:rPr lang="fi-FI" dirty="0" err="1" smtClean="0"/>
              <a:t>destination</a:t>
            </a:r>
            <a:endParaRPr lang="fi-FI" dirty="0" smtClean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specify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 the </a:t>
            </a:r>
            <a:r>
              <a:rPr lang="fi-FI" dirty="0" err="1" smtClean="0"/>
              <a:t>source</a:t>
            </a:r>
            <a:r>
              <a:rPr lang="fi-FI" dirty="0" smtClean="0"/>
              <a:t> and </a:t>
            </a:r>
            <a:r>
              <a:rPr lang="fi-FI" dirty="0" err="1" smtClean="0"/>
              <a:t>destination</a:t>
            </a:r>
            <a:r>
              <a:rPr lang="fi-FI" dirty="0" smtClean="0"/>
              <a:t> </a:t>
            </a:r>
            <a:r>
              <a:rPr lang="fi-FI" dirty="0" err="1" smtClean="0"/>
              <a:t>addresses</a:t>
            </a:r>
            <a:r>
              <a:rPr lang="fi-FI" dirty="0" smtClean="0"/>
              <a:t> and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wildcard</a:t>
            </a:r>
            <a:r>
              <a:rPr lang="fi-FI" dirty="0" smtClean="0"/>
              <a:t> </a:t>
            </a:r>
            <a:r>
              <a:rPr lang="fi-FI" dirty="0" err="1" smtClean="0"/>
              <a:t>masks</a:t>
            </a:r>
            <a:endParaRPr lang="fi-FI" dirty="0" smtClean="0"/>
          </a:p>
          <a:p>
            <a:r>
              <a:rPr lang="fi-FI" dirty="0" err="1" smtClean="0"/>
              <a:t>Log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meaning</a:t>
            </a:r>
            <a:r>
              <a:rPr lang="fi-FI" dirty="0" smtClean="0"/>
              <a:t> as </a:t>
            </a:r>
            <a:r>
              <a:rPr lang="fi-FI" dirty="0" err="1" smtClean="0"/>
              <a:t>with</a:t>
            </a:r>
            <a:r>
              <a:rPr lang="fi-FI" dirty="0" smtClean="0"/>
              <a:t> a </a:t>
            </a:r>
            <a:r>
              <a:rPr lang="fi-FI" dirty="0" err="1" smtClean="0"/>
              <a:t>standard</a:t>
            </a:r>
            <a:r>
              <a:rPr lang="fi-FI" dirty="0" smtClean="0"/>
              <a:t> ACL</a:t>
            </a:r>
          </a:p>
          <a:p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creating</a:t>
            </a:r>
            <a:r>
              <a:rPr lang="fi-FI" dirty="0" smtClean="0"/>
              <a:t> the ACL,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activate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to the </a:t>
            </a:r>
            <a:r>
              <a:rPr lang="fi-FI" dirty="0" err="1" smtClean="0"/>
              <a:t>router’s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”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access-group</a:t>
            </a:r>
            <a:r>
              <a:rPr lang="fi-FI" dirty="0" smtClean="0"/>
              <a:t>” </a:t>
            </a:r>
            <a:r>
              <a:rPr lang="fi-FI" dirty="0" err="1" smtClean="0"/>
              <a:t>command</a:t>
            </a:r>
            <a:r>
              <a:rPr lang="fi-FI" dirty="0" smtClean="0"/>
              <a:t>, </a:t>
            </a:r>
            <a:r>
              <a:rPr lang="fi-FI" dirty="0" err="1" smtClean="0"/>
              <a:t>same</a:t>
            </a:r>
            <a:r>
              <a:rPr lang="fi-FI" dirty="0" smtClean="0"/>
              <a:t> as the </a:t>
            </a:r>
            <a:r>
              <a:rPr lang="fi-FI" dirty="0" err="1" smtClean="0"/>
              <a:t>standard</a:t>
            </a:r>
            <a:r>
              <a:rPr lang="fi-FI" dirty="0" smtClean="0"/>
              <a:t> ACL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(14/24)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To </a:t>
            </a:r>
            <a:r>
              <a:rPr lang="fi-FI" dirty="0" err="1" smtClean="0"/>
              <a:t>configure</a:t>
            </a:r>
            <a:r>
              <a:rPr lang="fi-FI" dirty="0" smtClean="0"/>
              <a:t> ACL for TCP </a:t>
            </a:r>
            <a:r>
              <a:rPr lang="fi-FI" dirty="0" err="1" smtClean="0"/>
              <a:t>or</a:t>
            </a:r>
            <a:r>
              <a:rPr lang="fi-FI" dirty="0" smtClean="0"/>
              <a:t> UCP </a:t>
            </a:r>
            <a:r>
              <a:rPr lang="fi-FI" dirty="0" err="1" smtClean="0"/>
              <a:t>use</a:t>
            </a:r>
            <a:r>
              <a:rPr lang="fi-FI" dirty="0" smtClean="0"/>
              <a:t> the </a:t>
            </a:r>
            <a:r>
              <a:rPr lang="fi-FI" dirty="0" err="1" smtClean="0"/>
              <a:t>following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100-199|2000-2699 </a:t>
            </a:r>
            <a:r>
              <a:rPr lang="fi-FI" b="1" dirty="0" err="1" smtClean="0"/>
              <a:t>permit|deny</a:t>
            </a:r>
            <a:r>
              <a:rPr lang="fi-FI" b="1" dirty="0" smtClean="0"/>
              <a:t> </a:t>
            </a:r>
            <a:r>
              <a:rPr lang="fi-FI" b="1" dirty="0" err="1" smtClean="0"/>
              <a:t>tcp|udp</a:t>
            </a:r>
            <a:r>
              <a:rPr lang="fi-FI" b="1" dirty="0" smtClean="0"/>
              <a:t> </a:t>
            </a:r>
            <a:r>
              <a:rPr lang="fi-FI" b="1" dirty="0" err="1" smtClean="0"/>
              <a:t>source_address</a:t>
            </a:r>
            <a:r>
              <a:rPr lang="fi-FI" b="1" dirty="0" smtClean="0"/>
              <a:t> </a:t>
            </a:r>
            <a:r>
              <a:rPr lang="fi-FI" b="1" dirty="0" err="1" smtClean="0"/>
              <a:t>source_wildcard_mask</a:t>
            </a:r>
            <a:r>
              <a:rPr lang="fi-FI" b="1" dirty="0" smtClean="0"/>
              <a:t> [</a:t>
            </a:r>
            <a:r>
              <a:rPr lang="fi-FI" b="1" dirty="0" err="1" smtClean="0"/>
              <a:t>operator</a:t>
            </a:r>
            <a:r>
              <a:rPr lang="fi-FI" b="1" dirty="0" smtClean="0"/>
              <a:t> </a:t>
            </a:r>
            <a:r>
              <a:rPr lang="fi-FI" b="1" dirty="0" err="1" smtClean="0"/>
              <a:t>source_port</a:t>
            </a:r>
            <a:r>
              <a:rPr lang="fi-FI" b="1" dirty="0" smtClean="0"/>
              <a:t>_#] </a:t>
            </a:r>
            <a:r>
              <a:rPr lang="fi-FI" b="1" dirty="0" err="1" smtClean="0"/>
              <a:t>destination_address</a:t>
            </a:r>
            <a:r>
              <a:rPr lang="fi-FI" b="1" dirty="0" smtClean="0"/>
              <a:t> </a:t>
            </a:r>
            <a:r>
              <a:rPr lang="fi-FI" b="1" dirty="0" err="1" smtClean="0"/>
              <a:t>destination_wildcard_mask</a:t>
            </a:r>
            <a:r>
              <a:rPr lang="fi-FI" b="1" dirty="0" smtClean="0"/>
              <a:t> [</a:t>
            </a:r>
            <a:r>
              <a:rPr lang="fi-FI" b="1" dirty="0" err="1" smtClean="0"/>
              <a:t>operator</a:t>
            </a:r>
            <a:r>
              <a:rPr lang="fi-FI" b="1" dirty="0" smtClean="0"/>
              <a:t> </a:t>
            </a:r>
            <a:r>
              <a:rPr lang="fi-FI" b="1" dirty="0" err="1" smtClean="0"/>
              <a:t>destination_port</a:t>
            </a:r>
            <a:r>
              <a:rPr lang="fi-FI" b="1" dirty="0" smtClean="0"/>
              <a:t>_#] [</a:t>
            </a:r>
            <a:r>
              <a:rPr lang="fi-FI" b="1" dirty="0" err="1" smtClean="0"/>
              <a:t>established</a:t>
            </a:r>
            <a:r>
              <a:rPr lang="fi-FI" b="1" dirty="0" smtClean="0"/>
              <a:t>[ [</a:t>
            </a:r>
            <a:r>
              <a:rPr lang="fi-FI" b="1" dirty="0" err="1" smtClean="0"/>
              <a:t>log</a:t>
            </a:r>
            <a:r>
              <a:rPr lang="fi-FI" b="1" dirty="0" smtClean="0"/>
              <a:t>]</a:t>
            </a:r>
          </a:p>
          <a:p>
            <a:pPr lvl="1"/>
            <a:r>
              <a:rPr lang="fi-FI" dirty="0" err="1" smtClean="0"/>
              <a:t>With</a:t>
            </a:r>
            <a:r>
              <a:rPr lang="fi-FI" dirty="0" smtClean="0"/>
              <a:t> TCP and UDP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specify</a:t>
            </a:r>
            <a:r>
              <a:rPr lang="fi-FI" dirty="0" smtClean="0"/>
              <a:t> the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names</a:t>
            </a:r>
            <a:r>
              <a:rPr lang="fi-FI" dirty="0" smtClean="0"/>
              <a:t> of the </a:t>
            </a:r>
            <a:r>
              <a:rPr lang="fi-FI" dirty="0" err="1" smtClean="0"/>
              <a:t>source</a:t>
            </a:r>
            <a:r>
              <a:rPr lang="fi-FI" dirty="0" smtClean="0"/>
              <a:t>, </a:t>
            </a:r>
            <a:r>
              <a:rPr lang="fi-FI" dirty="0" err="1" smtClean="0"/>
              <a:t>destination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endParaRPr lang="fi-FI" dirty="0" smtClean="0"/>
          </a:p>
          <a:p>
            <a:pPr lvl="2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specify</a:t>
            </a:r>
            <a:r>
              <a:rPr lang="fi-FI" dirty="0" smtClean="0"/>
              <a:t> an </a:t>
            </a:r>
            <a:r>
              <a:rPr lang="fi-FI" dirty="0" err="1" smtClean="0"/>
              <a:t>operator</a:t>
            </a:r>
            <a:r>
              <a:rPr lang="fi-FI" dirty="0" smtClean="0"/>
              <a:t> to </a:t>
            </a:r>
            <a:r>
              <a:rPr lang="fi-FI" dirty="0" err="1" smtClean="0"/>
              <a:t>define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make</a:t>
            </a:r>
            <a:r>
              <a:rPr lang="fi-FI" dirty="0" smtClean="0"/>
              <a:t> a </a:t>
            </a:r>
            <a:r>
              <a:rPr lang="fi-FI" dirty="0" err="1" smtClean="0"/>
              <a:t>match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r>
              <a:rPr lang="fi-FI" dirty="0" smtClean="0"/>
              <a:t> of </a:t>
            </a:r>
            <a:r>
              <a:rPr lang="fi-FI" dirty="0" err="1" smtClean="0"/>
              <a:t>names</a:t>
            </a:r>
            <a:endParaRPr lang="fi-FI" dirty="0" smtClean="0"/>
          </a:p>
          <a:p>
            <a:pPr lvl="2"/>
            <a:r>
              <a:rPr lang="fi-FI" dirty="0" smtClean="0"/>
              <a:t>TCP and UDP </a:t>
            </a:r>
            <a:r>
              <a:rPr lang="fi-FI" dirty="0" err="1" smtClean="0"/>
              <a:t>operators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as </a:t>
            </a:r>
            <a:r>
              <a:rPr lang="fi-FI" dirty="0" err="1" smtClean="0"/>
              <a:t>follows</a:t>
            </a:r>
            <a:r>
              <a:rPr lang="fi-FI" dirty="0" smtClean="0"/>
              <a:t>:</a:t>
            </a:r>
          </a:p>
          <a:p>
            <a:pPr lvl="3"/>
            <a:r>
              <a:rPr lang="fi-FI" dirty="0" err="1" smtClean="0"/>
              <a:t>lt</a:t>
            </a:r>
            <a:r>
              <a:rPr lang="fi-FI" dirty="0" smtClean="0"/>
              <a:t>		- </a:t>
            </a:r>
            <a:r>
              <a:rPr lang="fi-FI" dirty="0" err="1" smtClean="0"/>
              <a:t>less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endParaRPr lang="fi-FI" dirty="0" smtClean="0"/>
          </a:p>
          <a:p>
            <a:pPr lvl="3"/>
            <a:r>
              <a:rPr lang="fi-FI" dirty="0" err="1" smtClean="0"/>
              <a:t>gt</a:t>
            </a:r>
            <a:r>
              <a:rPr lang="fi-FI" dirty="0" smtClean="0"/>
              <a:t>		- </a:t>
            </a:r>
            <a:r>
              <a:rPr lang="fi-FI" dirty="0" err="1" smtClean="0"/>
              <a:t>greater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endParaRPr lang="fi-FI" dirty="0" smtClean="0"/>
          </a:p>
          <a:p>
            <a:pPr lvl="3"/>
            <a:r>
              <a:rPr lang="fi-FI" dirty="0" err="1" smtClean="0"/>
              <a:t>neq</a:t>
            </a:r>
            <a:r>
              <a:rPr lang="fi-FI" dirty="0" smtClean="0"/>
              <a:t>	-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equal</a:t>
            </a:r>
            <a:r>
              <a:rPr lang="fi-FI" dirty="0" smtClean="0"/>
              <a:t> to</a:t>
            </a:r>
          </a:p>
          <a:p>
            <a:pPr lvl="3"/>
            <a:r>
              <a:rPr lang="fi-FI" dirty="0" err="1" smtClean="0"/>
              <a:t>eq</a:t>
            </a:r>
            <a:r>
              <a:rPr lang="fi-FI" dirty="0" smtClean="0"/>
              <a:t> 	- </a:t>
            </a:r>
            <a:r>
              <a:rPr lang="fi-FI" dirty="0" err="1" smtClean="0"/>
              <a:t>equal</a:t>
            </a:r>
            <a:r>
              <a:rPr lang="fi-FI" dirty="0" smtClean="0"/>
              <a:t> to</a:t>
            </a:r>
          </a:p>
          <a:p>
            <a:pPr lvl="3"/>
            <a:r>
              <a:rPr lang="fi-FI" dirty="0" err="1" smtClean="0"/>
              <a:t>range</a:t>
            </a:r>
            <a:r>
              <a:rPr lang="fi-FI" dirty="0" smtClean="0"/>
              <a:t>	- </a:t>
            </a:r>
            <a:r>
              <a:rPr lang="fi-FI" dirty="0" err="1" smtClean="0"/>
              <a:t>range</a:t>
            </a:r>
            <a:r>
              <a:rPr lang="fi-FI" dirty="0" smtClean="0"/>
              <a:t> of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(15/24)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With</a:t>
            </a:r>
            <a:r>
              <a:rPr lang="fi-FI" dirty="0" smtClean="0"/>
              <a:t> TCP and UDP </a:t>
            </a:r>
            <a:r>
              <a:rPr lang="fi-FI" dirty="0" err="1" smtClean="0"/>
              <a:t>connections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list</a:t>
            </a:r>
            <a:r>
              <a:rPr lang="fi-FI" dirty="0" smtClean="0"/>
              <a:t> </a:t>
            </a:r>
            <a:r>
              <a:rPr lang="fi-FI" dirty="0" err="1" smtClean="0"/>
              <a:t>either</a:t>
            </a:r>
            <a:r>
              <a:rPr lang="fi-FI" dirty="0" smtClean="0"/>
              <a:t> a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a </a:t>
            </a:r>
            <a:r>
              <a:rPr lang="fi-FI" dirty="0" err="1" smtClean="0"/>
              <a:t>number</a:t>
            </a:r>
            <a:r>
              <a:rPr lang="fi-FI" dirty="0" smtClean="0"/>
              <a:t> of the </a:t>
            </a:r>
            <a:r>
              <a:rPr lang="fi-FI" dirty="0" err="1" smtClean="0"/>
              <a:t>port</a:t>
            </a:r>
            <a:endParaRPr lang="fi-FI" dirty="0" smtClean="0"/>
          </a:p>
          <a:p>
            <a:pPr lvl="1"/>
            <a:r>
              <a:rPr lang="fi-FI" dirty="0" smtClean="0"/>
              <a:t>i.e. </a:t>
            </a:r>
            <a:r>
              <a:rPr lang="fi-FI" dirty="0" err="1" smtClean="0"/>
              <a:t>tfpt</a:t>
            </a:r>
            <a:r>
              <a:rPr lang="fi-FI" dirty="0" smtClean="0"/>
              <a:t> – 69, </a:t>
            </a:r>
            <a:r>
              <a:rPr lang="fi-FI" dirty="0" err="1" smtClean="0"/>
              <a:t>ssh</a:t>
            </a:r>
            <a:r>
              <a:rPr lang="fi-FI" dirty="0" smtClean="0"/>
              <a:t> - 22</a:t>
            </a:r>
            <a:endParaRPr lang="en-US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names</a:t>
            </a:r>
            <a:r>
              <a:rPr lang="fi-FI" dirty="0" smtClean="0"/>
              <a:t> and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found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>
                <a:hlinkClick r:id="rId2"/>
              </a:rPr>
              <a:t>http://www.iana.org/assignments/port-numbers</a:t>
            </a:r>
            <a:endParaRPr lang="fi-FI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established</a:t>
            </a:r>
            <a:r>
              <a:rPr lang="fi-FI" dirty="0" smtClean="0"/>
              <a:t> </a:t>
            </a:r>
            <a:r>
              <a:rPr lang="fi-FI" dirty="0" err="1" smtClean="0"/>
              <a:t>keyword</a:t>
            </a:r>
            <a:r>
              <a:rPr lang="fi-FI" dirty="0" smtClean="0"/>
              <a:t> is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TCP</a:t>
            </a:r>
          </a:p>
          <a:p>
            <a:pPr lvl="1"/>
            <a:r>
              <a:rPr lang="fi-FI" dirty="0" smtClean="0"/>
              <a:t>TCP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originates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r>
              <a:rPr lang="fi-FI" dirty="0" smtClean="0"/>
              <a:t> and is </a:t>
            </a:r>
            <a:r>
              <a:rPr lang="fi-FI" dirty="0" err="1" smtClean="0"/>
              <a:t>connected</a:t>
            </a:r>
            <a:r>
              <a:rPr lang="fi-FI" dirty="0" smtClean="0"/>
              <a:t> to outside</a:t>
            </a:r>
          </a:p>
          <a:p>
            <a:pPr lvl="1"/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established</a:t>
            </a:r>
            <a:r>
              <a:rPr lang="fi-FI" dirty="0" smtClean="0"/>
              <a:t> </a:t>
            </a:r>
            <a:r>
              <a:rPr lang="fi-FI" dirty="0" err="1" smtClean="0"/>
              <a:t>keyword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either</a:t>
            </a:r>
            <a:r>
              <a:rPr lang="fi-FI" dirty="0" smtClean="0"/>
              <a:t> </a:t>
            </a:r>
            <a:r>
              <a:rPr lang="fi-FI" dirty="0" err="1" smtClean="0"/>
              <a:t>deny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allow</a:t>
            </a:r>
            <a:r>
              <a:rPr lang="fi-FI" dirty="0" smtClean="0"/>
              <a:t> </a:t>
            </a:r>
            <a:r>
              <a:rPr lang="fi-FI" dirty="0" err="1" smtClean="0"/>
              <a:t>returning</a:t>
            </a:r>
            <a:r>
              <a:rPr lang="fi-FI" dirty="0" smtClean="0"/>
              <a:t> TCP </a:t>
            </a:r>
            <a:r>
              <a:rPr lang="fi-FI" dirty="0" err="1" smtClean="0"/>
              <a:t>traffic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a </a:t>
            </a:r>
            <a:r>
              <a:rPr lang="fi-FI" dirty="0" err="1" smtClean="0"/>
              <a:t>certain</a:t>
            </a:r>
            <a:r>
              <a:rPr lang="fi-FI" dirty="0" smtClean="0"/>
              <a:t> </a:t>
            </a:r>
            <a:r>
              <a:rPr lang="fi-FI" dirty="0" err="1" smtClean="0"/>
              <a:t>flag</a:t>
            </a:r>
            <a:r>
              <a:rPr lang="fi-FI" dirty="0" smtClean="0"/>
              <a:t> set in the TCP </a:t>
            </a:r>
            <a:r>
              <a:rPr lang="fi-FI" dirty="0" err="1" smtClean="0"/>
              <a:t>segment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(16/24)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With</a:t>
            </a:r>
            <a:r>
              <a:rPr lang="fi-FI" dirty="0" smtClean="0"/>
              <a:t> ICMP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:</a:t>
            </a:r>
            <a:endParaRPr lang="en-US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100-199|2000-2699 </a:t>
            </a:r>
            <a:r>
              <a:rPr lang="fi-FI" b="1" dirty="0" err="1" smtClean="0"/>
              <a:t>permit|deny</a:t>
            </a:r>
            <a:r>
              <a:rPr lang="fi-FI" b="1" dirty="0" smtClean="0"/>
              <a:t> </a:t>
            </a:r>
            <a:r>
              <a:rPr lang="fi-FI" b="1" dirty="0" err="1" smtClean="0"/>
              <a:t>icmp</a:t>
            </a:r>
            <a:r>
              <a:rPr lang="fi-FI" b="1" dirty="0" smtClean="0"/>
              <a:t> </a:t>
            </a:r>
            <a:r>
              <a:rPr lang="fi-FI" b="1" dirty="0" err="1" smtClean="0"/>
              <a:t>source_address</a:t>
            </a:r>
            <a:r>
              <a:rPr lang="fi-FI" b="1" dirty="0" smtClean="0"/>
              <a:t> </a:t>
            </a:r>
            <a:r>
              <a:rPr lang="fi-FI" b="1" dirty="0" err="1" smtClean="0"/>
              <a:t>source_wildcard_mask</a:t>
            </a:r>
            <a:r>
              <a:rPr lang="fi-FI" b="1" dirty="0" smtClean="0"/>
              <a:t> </a:t>
            </a:r>
            <a:r>
              <a:rPr lang="fi-FI" b="1" dirty="0" err="1" smtClean="0"/>
              <a:t>destination_address</a:t>
            </a:r>
            <a:r>
              <a:rPr lang="fi-FI" b="1" dirty="0" smtClean="0"/>
              <a:t> </a:t>
            </a:r>
            <a:r>
              <a:rPr lang="fi-FI" b="1" dirty="0" err="1" smtClean="0"/>
              <a:t>destination_wildcard_mask</a:t>
            </a:r>
            <a:r>
              <a:rPr lang="fi-FI" b="1" dirty="0" smtClean="0"/>
              <a:t> [</a:t>
            </a:r>
            <a:r>
              <a:rPr lang="fi-FI" b="1" dirty="0" err="1" smtClean="0"/>
              <a:t>icmp_message</a:t>
            </a:r>
            <a:r>
              <a:rPr lang="fi-FI" b="1" dirty="0" smtClean="0"/>
              <a:t>] [</a:t>
            </a:r>
            <a:r>
              <a:rPr lang="fi-FI" b="1" dirty="0" err="1" smtClean="0"/>
              <a:t>log</a:t>
            </a:r>
            <a:r>
              <a:rPr lang="fi-FI" b="1" dirty="0" smtClean="0"/>
              <a:t>]</a:t>
            </a:r>
          </a:p>
          <a:p>
            <a:r>
              <a:rPr lang="fi-FI" dirty="0" smtClean="0"/>
              <a:t>ICMP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ports</a:t>
            </a:r>
            <a:r>
              <a:rPr lang="fi-FI" dirty="0" smtClean="0"/>
              <a:t>,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messages</a:t>
            </a:r>
            <a:r>
              <a:rPr lang="fi-FI" dirty="0" smtClean="0"/>
              <a:t> (</a:t>
            </a:r>
            <a:r>
              <a:rPr lang="fi-FI" dirty="0" err="1" smtClean="0"/>
              <a:t>it</a:t>
            </a:r>
            <a:r>
              <a:rPr lang="fi-FI" dirty="0" smtClean="0"/>
              <a:t> is L3 </a:t>
            </a:r>
            <a:r>
              <a:rPr lang="fi-FI" dirty="0" err="1" smtClean="0"/>
              <a:t>protocol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Omitting</a:t>
            </a:r>
            <a:r>
              <a:rPr lang="fi-FI" dirty="0" smtClean="0"/>
              <a:t> the ICMP </a:t>
            </a:r>
            <a:r>
              <a:rPr lang="fi-FI" dirty="0" err="1" smtClean="0"/>
              <a:t>message</a:t>
            </a:r>
            <a:r>
              <a:rPr lang="fi-FI" dirty="0" smtClean="0"/>
              <a:t> </a:t>
            </a:r>
            <a:r>
              <a:rPr lang="fi-FI" dirty="0" err="1" smtClean="0"/>
              <a:t>type</a:t>
            </a:r>
            <a:r>
              <a:rPr lang="fi-FI" dirty="0" smtClean="0"/>
              <a:t>,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message</a:t>
            </a:r>
            <a:r>
              <a:rPr lang="fi-FI" dirty="0" smtClean="0"/>
              <a:t> </a:t>
            </a:r>
            <a:r>
              <a:rPr lang="fi-FI" dirty="0" err="1" smtClean="0"/>
              <a:t>types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included</a:t>
            </a:r>
            <a:endParaRPr lang="fi-FI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most</a:t>
            </a:r>
            <a:r>
              <a:rPr lang="fi-FI" dirty="0" smtClean="0"/>
              <a:t> common ICMP </a:t>
            </a:r>
            <a:r>
              <a:rPr lang="fi-FI" dirty="0" err="1" smtClean="0"/>
              <a:t>messages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echo</a:t>
            </a:r>
            <a:r>
              <a:rPr lang="fi-FI" dirty="0" smtClean="0"/>
              <a:t> 			-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ping</a:t>
            </a:r>
            <a:endParaRPr lang="fi-FI" dirty="0" smtClean="0"/>
          </a:p>
          <a:p>
            <a:pPr lvl="1"/>
            <a:r>
              <a:rPr lang="fi-FI" dirty="0" err="1" smtClean="0"/>
              <a:t>echo-reply</a:t>
            </a:r>
            <a:r>
              <a:rPr lang="fi-FI" dirty="0" smtClean="0"/>
              <a:t>		- </a:t>
            </a:r>
            <a:r>
              <a:rPr lang="fi-FI" dirty="0" err="1" smtClean="0"/>
              <a:t>reply</a:t>
            </a:r>
            <a:r>
              <a:rPr lang="fi-FI" dirty="0" smtClean="0"/>
              <a:t> to </a:t>
            </a:r>
            <a:r>
              <a:rPr lang="fi-FI" dirty="0" err="1" smtClean="0"/>
              <a:t>ping</a:t>
            </a:r>
            <a:endParaRPr lang="fi-FI" dirty="0" smtClean="0"/>
          </a:p>
          <a:p>
            <a:pPr lvl="1"/>
            <a:r>
              <a:rPr lang="fi-FI" dirty="0" err="1" smtClean="0"/>
              <a:t>host-unreachable</a:t>
            </a:r>
            <a:r>
              <a:rPr lang="fi-FI" dirty="0" smtClean="0"/>
              <a:t> 		- </a:t>
            </a:r>
            <a:r>
              <a:rPr lang="fi-FI" dirty="0" err="1" smtClean="0"/>
              <a:t>subnet</a:t>
            </a:r>
            <a:r>
              <a:rPr lang="fi-FI" dirty="0" smtClean="0"/>
              <a:t> is </a:t>
            </a:r>
            <a:r>
              <a:rPr lang="fi-FI" dirty="0" err="1" smtClean="0"/>
              <a:t>reachable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the </a:t>
            </a:r>
            <a:r>
              <a:rPr lang="fi-FI" dirty="0" err="1" smtClean="0"/>
              <a:t>host</a:t>
            </a:r>
            <a:r>
              <a:rPr lang="fi-FI" dirty="0" smtClean="0"/>
              <a:t>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responding</a:t>
            </a:r>
            <a:endParaRPr lang="fi-FI" dirty="0" smtClean="0"/>
          </a:p>
          <a:p>
            <a:pPr lvl="1"/>
            <a:r>
              <a:rPr lang="fi-FI" dirty="0" err="1" smtClean="0"/>
              <a:t>net-unreachable</a:t>
            </a:r>
            <a:r>
              <a:rPr lang="fi-FI" dirty="0" smtClean="0"/>
              <a:t>		- </a:t>
            </a:r>
            <a:r>
              <a:rPr lang="fi-FI" dirty="0" err="1" smtClean="0"/>
              <a:t>network</a:t>
            </a:r>
            <a:r>
              <a:rPr lang="fi-FI" dirty="0" smtClean="0"/>
              <a:t>/</a:t>
            </a:r>
            <a:r>
              <a:rPr lang="fi-FI" dirty="0" err="1" smtClean="0"/>
              <a:t>subnet</a:t>
            </a:r>
            <a:r>
              <a:rPr lang="fi-FI" dirty="0" smtClean="0"/>
              <a:t>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reachable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(17/24)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To </a:t>
            </a:r>
            <a:r>
              <a:rPr lang="fi-FI" dirty="0" err="1" smtClean="0"/>
              <a:t>remove</a:t>
            </a:r>
            <a:r>
              <a:rPr lang="fi-FI" dirty="0" smtClean="0"/>
              <a:t> ACL </a:t>
            </a:r>
            <a:r>
              <a:rPr lang="fi-FI" dirty="0" err="1" smtClean="0"/>
              <a:t>from</a:t>
            </a:r>
            <a:r>
              <a:rPr lang="fi-FI" dirty="0" smtClean="0"/>
              <a:t> an </a:t>
            </a:r>
            <a:r>
              <a:rPr lang="fi-FI" dirty="0" err="1" smtClean="0"/>
              <a:t>interface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int</a:t>
            </a:r>
            <a:r>
              <a:rPr lang="fi-FI" b="1" dirty="0" smtClean="0"/>
              <a:t> </a:t>
            </a:r>
            <a:r>
              <a:rPr lang="fi-FI" b="1" dirty="0" err="1" smtClean="0"/>
              <a:t>serial</a:t>
            </a:r>
            <a:r>
              <a:rPr lang="fi-FI" b="1" dirty="0" smtClean="0"/>
              <a:t> 0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smtClean="0"/>
              <a:t>no 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access-group</a:t>
            </a:r>
            <a:r>
              <a:rPr lang="fi-FI" b="1" dirty="0" smtClean="0"/>
              <a:t> ACL_#</a:t>
            </a:r>
          </a:p>
          <a:p>
            <a:r>
              <a:rPr lang="fi-FI" dirty="0" smtClean="0"/>
              <a:t>ACL is </a:t>
            </a:r>
            <a:r>
              <a:rPr lang="fi-FI" dirty="0" err="1" smtClean="0"/>
              <a:t>deleted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smtClean="0"/>
              <a:t>no </a:t>
            </a:r>
            <a:r>
              <a:rPr lang="fi-FI" b="1" dirty="0" err="1" smtClean="0"/>
              <a:t>access-list</a:t>
            </a:r>
            <a:r>
              <a:rPr lang="fi-FI" b="1" dirty="0" smtClean="0"/>
              <a:t> ACL_#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view</a:t>
            </a:r>
            <a:r>
              <a:rPr lang="fi-FI" dirty="0" smtClean="0"/>
              <a:t> the </a:t>
            </a:r>
            <a:r>
              <a:rPr lang="fi-FI" dirty="0" err="1" smtClean="0"/>
              <a:t>ACLs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sh</a:t>
            </a:r>
            <a:r>
              <a:rPr lang="fi-FI" b="1" dirty="0" smtClean="0"/>
              <a:t> </a:t>
            </a:r>
            <a:r>
              <a:rPr lang="fi-FI" b="1" dirty="0" err="1" smtClean="0"/>
              <a:t>access-lists</a:t>
            </a:r>
            <a:endParaRPr lang="fi-FI" b="1" dirty="0" smtClean="0"/>
          </a:p>
          <a:p>
            <a:r>
              <a:rPr lang="fi-FI" dirty="0" smtClean="0"/>
              <a:t>To </a:t>
            </a:r>
            <a:r>
              <a:rPr lang="fi-FI" dirty="0" err="1" smtClean="0"/>
              <a:t>view</a:t>
            </a:r>
            <a:r>
              <a:rPr lang="fi-FI" dirty="0" smtClean="0"/>
              <a:t> a </a:t>
            </a:r>
            <a:r>
              <a:rPr lang="fi-FI" dirty="0" err="1" smtClean="0"/>
              <a:t>specific</a:t>
            </a:r>
            <a:r>
              <a:rPr lang="fi-FI" dirty="0" smtClean="0"/>
              <a:t> ACL </a:t>
            </a:r>
            <a:r>
              <a:rPr lang="fi-FI" dirty="0" err="1" smtClean="0"/>
              <a:t>number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sh</a:t>
            </a:r>
            <a:r>
              <a:rPr lang="fi-FI" b="1" dirty="0" smtClean="0"/>
              <a:t> </a:t>
            </a:r>
            <a:r>
              <a:rPr lang="fi-FI" b="1" dirty="0" err="1" smtClean="0"/>
              <a:t>access-lists</a:t>
            </a:r>
            <a:r>
              <a:rPr lang="fi-FI" b="1" dirty="0" smtClean="0"/>
              <a:t> 100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view</a:t>
            </a:r>
            <a:r>
              <a:rPr lang="fi-FI" dirty="0" smtClean="0"/>
              <a:t> the </a:t>
            </a:r>
            <a:r>
              <a:rPr lang="fi-FI" dirty="0" err="1" smtClean="0"/>
              <a:t>interfaces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ACLs</a:t>
            </a:r>
            <a:r>
              <a:rPr lang="fi-FI" dirty="0" smtClean="0"/>
              <a:t> </a:t>
            </a:r>
            <a:r>
              <a:rPr lang="fi-FI" dirty="0" err="1" smtClean="0"/>
              <a:t>hooked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sh</a:t>
            </a:r>
            <a:r>
              <a:rPr lang="fi-FI" dirty="0" smtClean="0"/>
              <a:t> 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interface</a:t>
            </a:r>
            <a:endParaRPr lang="fi-FI" b="1" dirty="0" smtClean="0"/>
          </a:p>
          <a:p>
            <a:r>
              <a:rPr lang="fi-FI" dirty="0" smtClean="0"/>
              <a:t>To </a:t>
            </a:r>
            <a:r>
              <a:rPr lang="fi-FI" dirty="0" err="1" smtClean="0"/>
              <a:t>view</a:t>
            </a:r>
            <a:r>
              <a:rPr lang="fi-FI" dirty="0" smtClean="0"/>
              <a:t> the </a:t>
            </a:r>
            <a:r>
              <a:rPr lang="fi-FI" dirty="0" err="1" smtClean="0"/>
              <a:t>ACLs</a:t>
            </a:r>
            <a:r>
              <a:rPr lang="fi-FI" dirty="0" smtClean="0"/>
              <a:t> and the </a:t>
            </a:r>
            <a:r>
              <a:rPr lang="fi-FI" dirty="0" err="1" smtClean="0"/>
              <a:t>interfaces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sh</a:t>
            </a:r>
            <a:r>
              <a:rPr lang="fi-FI" dirty="0" smtClean="0"/>
              <a:t> </a:t>
            </a:r>
            <a:r>
              <a:rPr lang="fi-FI" b="1" dirty="0" err="1" smtClean="0"/>
              <a:t>run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</a:t>
            </a:r>
            <a:r>
              <a:rPr lang="fi-FI" dirty="0" err="1" smtClean="0"/>
              <a:t>nomenclature</a:t>
            </a:r>
            <a:r>
              <a:rPr lang="fi-FI" dirty="0" smtClean="0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000" dirty="0" err="1" smtClean="0"/>
              <a:t>Switch</a:t>
            </a:r>
            <a:r>
              <a:rPr lang="fi-FI" sz="2000" dirty="0" smtClean="0"/>
              <a:t> 2950, 2960</a:t>
            </a:r>
          </a:p>
          <a:p>
            <a:pPr lvl="1"/>
            <a:r>
              <a:rPr lang="fi-FI" sz="2000" dirty="0" err="1" smtClean="0"/>
              <a:t>Fixed</a:t>
            </a:r>
            <a:r>
              <a:rPr lang="fi-FI" sz="2000" dirty="0" smtClean="0"/>
              <a:t> </a:t>
            </a:r>
            <a:r>
              <a:rPr lang="fi-FI" sz="2000" dirty="0" err="1" smtClean="0"/>
              <a:t>interfaces</a:t>
            </a:r>
            <a:endParaRPr lang="fi-FI" sz="2000" dirty="0" smtClean="0"/>
          </a:p>
          <a:p>
            <a:pPr lvl="1"/>
            <a:r>
              <a:rPr lang="fi-FI" sz="2000" dirty="0" smtClean="0"/>
              <a:t>”</a:t>
            </a:r>
            <a:r>
              <a:rPr lang="fi-FI" sz="2000" dirty="0" err="1" smtClean="0"/>
              <a:t>Type</a:t>
            </a:r>
            <a:r>
              <a:rPr lang="fi-FI" sz="2000" dirty="0" smtClean="0"/>
              <a:t> </a:t>
            </a:r>
            <a:r>
              <a:rPr lang="fi-FI" sz="2000" dirty="0" err="1" smtClean="0"/>
              <a:t>slot</a:t>
            </a:r>
            <a:r>
              <a:rPr lang="fi-FI" sz="2000" dirty="0" smtClean="0"/>
              <a:t>#/</a:t>
            </a:r>
            <a:r>
              <a:rPr lang="fi-FI" sz="2000" dirty="0" err="1" smtClean="0"/>
              <a:t>port</a:t>
            </a:r>
            <a:r>
              <a:rPr lang="fi-FI" sz="2000" dirty="0" smtClean="0"/>
              <a:t>#”</a:t>
            </a:r>
          </a:p>
          <a:p>
            <a:pPr lvl="2"/>
            <a:r>
              <a:rPr lang="fi-FI" sz="1800" dirty="0" err="1" smtClean="0"/>
              <a:t>Type</a:t>
            </a:r>
            <a:r>
              <a:rPr lang="fi-FI" sz="1800" dirty="0" smtClean="0"/>
              <a:t>: </a:t>
            </a:r>
            <a:r>
              <a:rPr lang="fi-FI" sz="1800" dirty="0" err="1" smtClean="0"/>
              <a:t>ethernet</a:t>
            </a:r>
            <a:r>
              <a:rPr lang="fi-FI" sz="1800" smtClean="0"/>
              <a:t> (10M), </a:t>
            </a:r>
            <a:r>
              <a:rPr lang="fi-FI" sz="1800" dirty="0" err="1" smtClean="0"/>
              <a:t>fastethernet</a:t>
            </a:r>
            <a:r>
              <a:rPr lang="fi-FI" sz="1800" dirty="0" smtClean="0"/>
              <a:t> (100M), </a:t>
            </a:r>
            <a:r>
              <a:rPr lang="fi-FI" sz="1800" dirty="0" err="1" smtClean="0"/>
              <a:t>gigabit</a:t>
            </a:r>
            <a:endParaRPr lang="fi-FI" sz="1800" dirty="0" smtClean="0"/>
          </a:p>
          <a:p>
            <a:pPr lvl="2"/>
            <a:r>
              <a:rPr lang="fi-FI" sz="1800" dirty="0" err="1" smtClean="0"/>
              <a:t>Slot</a:t>
            </a:r>
            <a:r>
              <a:rPr lang="fi-FI" sz="1800" dirty="0" smtClean="0"/>
              <a:t># is </a:t>
            </a:r>
            <a:r>
              <a:rPr lang="fi-FI" sz="1800" dirty="0" err="1" smtClean="0"/>
              <a:t>always</a:t>
            </a:r>
            <a:r>
              <a:rPr lang="fi-FI" sz="1800" dirty="0" smtClean="0"/>
              <a:t> 0</a:t>
            </a:r>
          </a:p>
          <a:p>
            <a:pPr lvl="2"/>
            <a:r>
              <a:rPr lang="fi-FI" sz="1800" dirty="0" smtClean="0"/>
              <a:t>Port# </a:t>
            </a:r>
            <a:r>
              <a:rPr lang="fi-FI" sz="1800" dirty="0" err="1" smtClean="0"/>
              <a:t>starts</a:t>
            </a:r>
            <a:r>
              <a:rPr lang="fi-FI" sz="1800" dirty="0" smtClean="0"/>
              <a:t> </a:t>
            </a:r>
            <a:r>
              <a:rPr lang="fi-FI" sz="1800" dirty="0" err="1" smtClean="0"/>
              <a:t>from</a:t>
            </a:r>
            <a:r>
              <a:rPr lang="fi-FI" sz="1800" dirty="0" smtClean="0"/>
              <a:t> 1</a:t>
            </a:r>
          </a:p>
          <a:p>
            <a:pPr lvl="2"/>
            <a:r>
              <a:rPr lang="fi-FI" sz="1800" dirty="0" smtClean="0"/>
              <a:t>i.e. ”</a:t>
            </a:r>
            <a:r>
              <a:rPr lang="fi-FI" sz="1800" dirty="0" err="1" smtClean="0"/>
              <a:t>fast</a:t>
            </a:r>
            <a:r>
              <a:rPr lang="fi-FI" sz="1800" dirty="0" smtClean="0"/>
              <a:t> 0/1” </a:t>
            </a:r>
            <a:r>
              <a:rPr lang="fi-FI" sz="1800" dirty="0" err="1" smtClean="0"/>
              <a:t>or</a:t>
            </a:r>
            <a:r>
              <a:rPr lang="fi-FI" sz="1800" dirty="0" smtClean="0"/>
              <a:t> ”f0/1”</a:t>
            </a:r>
          </a:p>
          <a:p>
            <a:r>
              <a:rPr lang="fi-FI" sz="2000" dirty="0" err="1" smtClean="0"/>
              <a:t>Note</a:t>
            </a:r>
            <a:r>
              <a:rPr lang="fi-FI" sz="2000" dirty="0" smtClean="0"/>
              <a:t>, </a:t>
            </a:r>
            <a:r>
              <a:rPr lang="fi-FI" sz="2000" dirty="0" err="1" smtClean="0"/>
              <a:t>that</a:t>
            </a:r>
            <a:r>
              <a:rPr lang="fi-FI" sz="2000" dirty="0" smtClean="0"/>
              <a:t> </a:t>
            </a:r>
            <a:r>
              <a:rPr lang="fi-FI" sz="2000" dirty="0" err="1" smtClean="0"/>
              <a:t>you</a:t>
            </a:r>
            <a:r>
              <a:rPr lang="fi-FI" sz="2000" dirty="0" smtClean="0"/>
              <a:t> </a:t>
            </a:r>
            <a:r>
              <a:rPr lang="fi-FI" sz="2000" dirty="0" err="1" smtClean="0"/>
              <a:t>can</a:t>
            </a:r>
            <a:r>
              <a:rPr lang="fi-FI" sz="2000" dirty="0" smtClean="0"/>
              <a:t> </a:t>
            </a:r>
            <a:r>
              <a:rPr lang="fi-FI" sz="2000" dirty="0" err="1" smtClean="0"/>
              <a:t>shorten</a:t>
            </a:r>
            <a:r>
              <a:rPr lang="fi-FI" sz="2000" dirty="0" smtClean="0"/>
              <a:t> just </a:t>
            </a:r>
            <a:r>
              <a:rPr lang="fi-FI" sz="2000" dirty="0" err="1" smtClean="0"/>
              <a:t>about</a:t>
            </a:r>
            <a:r>
              <a:rPr lang="fi-FI" sz="2000" dirty="0" smtClean="0"/>
              <a:t> </a:t>
            </a:r>
            <a:r>
              <a:rPr lang="fi-FI" sz="2000" dirty="0" err="1" smtClean="0"/>
              <a:t>any</a:t>
            </a:r>
            <a:r>
              <a:rPr lang="fi-FI" sz="2000" dirty="0" smtClean="0"/>
              <a:t> IOS </a:t>
            </a:r>
            <a:r>
              <a:rPr lang="fi-FI" sz="2000" dirty="0" err="1" smtClean="0"/>
              <a:t>command</a:t>
            </a:r>
            <a:r>
              <a:rPr lang="fi-FI" sz="2000" dirty="0" smtClean="0"/>
              <a:t> </a:t>
            </a:r>
            <a:r>
              <a:rPr lang="fi-FI" sz="2000" dirty="0" err="1" smtClean="0"/>
              <a:t>or</a:t>
            </a:r>
            <a:r>
              <a:rPr lang="fi-FI" sz="2000" dirty="0" smtClean="0"/>
              <a:t> option </a:t>
            </a:r>
            <a:r>
              <a:rPr lang="fi-FI" sz="2000" dirty="0" err="1" smtClean="0"/>
              <a:t>provided</a:t>
            </a:r>
            <a:r>
              <a:rPr lang="fi-FI" sz="2000" dirty="0" smtClean="0"/>
              <a:t> </a:t>
            </a:r>
            <a:r>
              <a:rPr lang="fi-FI" sz="2000" dirty="0" err="1" smtClean="0"/>
              <a:t>that</a:t>
            </a:r>
            <a:r>
              <a:rPr lang="fi-FI" sz="2000" dirty="0" smtClean="0"/>
              <a:t> the </a:t>
            </a:r>
            <a:r>
              <a:rPr lang="fi-FI" sz="2000" dirty="0" err="1" smtClean="0"/>
              <a:t>abbreviated</a:t>
            </a:r>
            <a:r>
              <a:rPr lang="fi-FI" sz="2000" dirty="0" smtClean="0"/>
              <a:t> </a:t>
            </a:r>
            <a:r>
              <a:rPr lang="fi-FI" sz="2000" dirty="0" err="1" smtClean="0"/>
              <a:t>command</a:t>
            </a:r>
            <a:r>
              <a:rPr lang="fi-FI" sz="2000" dirty="0" smtClean="0"/>
              <a:t> is </a:t>
            </a:r>
            <a:r>
              <a:rPr lang="fi-FI" sz="2000" dirty="0" err="1" smtClean="0"/>
              <a:t>non-ambiguous</a:t>
            </a:r>
            <a:endParaRPr lang="fi-FI" sz="1800" dirty="0" smtClean="0"/>
          </a:p>
          <a:p>
            <a:endParaRPr lang="fi-FI" sz="1800" dirty="0" smtClean="0"/>
          </a:p>
          <a:p>
            <a:pPr lvl="3"/>
            <a:endParaRPr lang="fi-FI" sz="900" dirty="0" smtClean="0"/>
          </a:p>
          <a:p>
            <a:pPr lvl="1"/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(18/24)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 err="1" smtClean="0"/>
              <a:t>Extended</a:t>
            </a:r>
            <a:r>
              <a:rPr lang="fi-FI" sz="1600" dirty="0" smtClean="0"/>
              <a:t> ACL </a:t>
            </a:r>
            <a:r>
              <a:rPr lang="fi-FI" sz="1600" dirty="0" err="1" smtClean="0"/>
              <a:t>examples</a:t>
            </a:r>
            <a:r>
              <a:rPr lang="fi-FI" sz="1600" dirty="0" smtClean="0"/>
              <a:t>:</a:t>
            </a:r>
          </a:p>
          <a:p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access-list</a:t>
            </a:r>
            <a:r>
              <a:rPr lang="fi-FI" sz="1600" b="1" dirty="0" smtClean="0"/>
              <a:t> 100 permit </a:t>
            </a:r>
            <a:r>
              <a:rPr lang="fi-FI" sz="1600" b="1" dirty="0" err="1" smtClean="0"/>
              <a:t>udp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any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host</a:t>
            </a:r>
            <a:r>
              <a:rPr lang="fi-FI" sz="1600" b="1" dirty="0" smtClean="0"/>
              <a:t> 10.0.1.2 </a:t>
            </a:r>
            <a:r>
              <a:rPr lang="fi-FI" sz="1600" b="1" dirty="0" err="1" smtClean="0"/>
              <a:t>eq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dns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log</a:t>
            </a:r>
            <a:endParaRPr lang="fi-FI" sz="1600" b="1" dirty="0" smtClean="0"/>
          </a:p>
          <a:p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access-list</a:t>
            </a:r>
            <a:r>
              <a:rPr lang="fi-FI" sz="1600" b="1" dirty="0" smtClean="0"/>
              <a:t> 100 permit </a:t>
            </a:r>
            <a:r>
              <a:rPr lang="fi-FI" sz="1600" b="1" dirty="0" err="1" smtClean="0"/>
              <a:t>tcp</a:t>
            </a:r>
            <a:r>
              <a:rPr lang="fi-FI" sz="1600" b="1" dirty="0" smtClean="0"/>
              <a:t> 10.0.0.0 0.0.255.255 </a:t>
            </a:r>
            <a:r>
              <a:rPr lang="fi-FI" sz="1600" b="1" dirty="0" err="1" smtClean="0"/>
              <a:t>host</a:t>
            </a:r>
            <a:r>
              <a:rPr lang="fi-FI" sz="1600" b="1" dirty="0" smtClean="0"/>
              <a:t> 10.0.1.3 </a:t>
            </a:r>
            <a:r>
              <a:rPr lang="fi-FI" sz="1600" b="1" dirty="0" err="1" smtClean="0"/>
              <a:t>eq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telnet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log</a:t>
            </a:r>
            <a:endParaRPr lang="fi-FI" sz="1600" b="1" dirty="0" smtClean="0"/>
          </a:p>
          <a:p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access-list</a:t>
            </a:r>
            <a:r>
              <a:rPr lang="fi-FI" sz="1600" b="1" dirty="0" smtClean="0"/>
              <a:t> 100 permit </a:t>
            </a:r>
            <a:r>
              <a:rPr lang="fi-FI" sz="1600" b="1" dirty="0" err="1" smtClean="0"/>
              <a:t>icmp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any</a:t>
            </a:r>
            <a:r>
              <a:rPr lang="fi-FI" sz="1600" b="1" dirty="0" smtClean="0"/>
              <a:t> 10.0.0.0 0.0.255.255 </a:t>
            </a:r>
            <a:r>
              <a:rPr lang="fi-FI" sz="1600" b="1" dirty="0" err="1" smtClean="0"/>
              <a:t>echo-reply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log</a:t>
            </a:r>
            <a:endParaRPr lang="fi-FI" sz="1600" b="1" dirty="0" smtClean="0"/>
          </a:p>
          <a:p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access-list</a:t>
            </a:r>
            <a:r>
              <a:rPr lang="fi-FI" sz="1600" b="1" dirty="0" smtClean="0"/>
              <a:t> 100 </a:t>
            </a:r>
            <a:r>
              <a:rPr lang="fi-FI" sz="1600" b="1" dirty="0" err="1" smtClean="0"/>
              <a:t>deny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ip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any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any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log</a:t>
            </a:r>
            <a:endParaRPr lang="fi-FI" sz="1600" b="1" dirty="0" smtClean="0"/>
          </a:p>
          <a:p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int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ethernet</a:t>
            </a:r>
            <a:r>
              <a:rPr lang="fi-FI" sz="1600" b="1" dirty="0" smtClean="0"/>
              <a:t> 0</a:t>
            </a:r>
            <a:endParaRPr lang="en-US" sz="1600" b="1" dirty="0" smtClean="0"/>
          </a:p>
          <a:p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ip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access-group</a:t>
            </a:r>
            <a:r>
              <a:rPr lang="fi-FI" sz="1600" b="1" dirty="0" smtClean="0"/>
              <a:t> 100 in</a:t>
            </a:r>
          </a:p>
          <a:p>
            <a:r>
              <a:rPr lang="fi-FI" sz="1600" dirty="0" smtClean="0"/>
              <a:t>The ACL </a:t>
            </a:r>
            <a:r>
              <a:rPr lang="fi-FI" sz="1600" dirty="0" err="1" smtClean="0"/>
              <a:t>filters</a:t>
            </a:r>
            <a:r>
              <a:rPr lang="fi-FI" sz="1600" dirty="0" smtClean="0"/>
              <a:t> the </a:t>
            </a:r>
            <a:r>
              <a:rPr lang="fi-FI" sz="1600" dirty="0" err="1" smtClean="0"/>
              <a:t>inbound</a:t>
            </a:r>
            <a:r>
              <a:rPr lang="fi-FI" sz="1600" dirty="0" smtClean="0"/>
              <a:t> </a:t>
            </a:r>
            <a:r>
              <a:rPr lang="fi-FI" sz="1600" dirty="0" err="1" smtClean="0"/>
              <a:t>traffic</a:t>
            </a:r>
            <a:r>
              <a:rPr lang="fi-FI" sz="1600" dirty="0" smtClean="0"/>
              <a:t> of the </a:t>
            </a:r>
            <a:r>
              <a:rPr lang="fi-FI" sz="1600" dirty="0" err="1" smtClean="0"/>
              <a:t>ethernet</a:t>
            </a:r>
            <a:r>
              <a:rPr lang="fi-FI" sz="1600" dirty="0" smtClean="0"/>
              <a:t> 0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. </a:t>
            </a:r>
            <a:r>
              <a:rPr lang="fi-FI" sz="1600" dirty="0" err="1" smtClean="0"/>
              <a:t>This</a:t>
            </a:r>
            <a:r>
              <a:rPr lang="fi-FI" sz="1600" dirty="0" smtClean="0"/>
              <a:t> ACL </a:t>
            </a:r>
            <a:r>
              <a:rPr lang="fi-FI" sz="1600" dirty="0" err="1" smtClean="0"/>
              <a:t>permits</a:t>
            </a:r>
            <a:r>
              <a:rPr lang="fi-FI" sz="1600" dirty="0" smtClean="0"/>
              <a:t> DNS for the </a:t>
            </a:r>
            <a:r>
              <a:rPr lang="fi-FI" sz="1600" dirty="0" err="1" smtClean="0"/>
              <a:t>host</a:t>
            </a:r>
            <a:r>
              <a:rPr lang="fi-FI" sz="1600" dirty="0" smtClean="0"/>
              <a:t> 10.0.1.2 </a:t>
            </a:r>
            <a:r>
              <a:rPr lang="fi-FI" sz="1600" dirty="0" err="1" smtClean="0"/>
              <a:t>from</a:t>
            </a:r>
            <a:r>
              <a:rPr lang="fi-FI" sz="1600" dirty="0" smtClean="0"/>
              <a:t> </a:t>
            </a:r>
            <a:r>
              <a:rPr lang="fi-FI" sz="1600" dirty="0" err="1" smtClean="0"/>
              <a:t>any</a:t>
            </a:r>
            <a:r>
              <a:rPr lang="fi-FI" sz="1600" dirty="0" smtClean="0"/>
              <a:t> </a:t>
            </a:r>
            <a:r>
              <a:rPr lang="fi-FI" sz="1600" dirty="0" err="1" smtClean="0"/>
              <a:t>host</a:t>
            </a:r>
            <a:r>
              <a:rPr lang="fi-FI" sz="1600" dirty="0" smtClean="0"/>
              <a:t>, </a:t>
            </a:r>
            <a:r>
              <a:rPr lang="fi-FI" sz="1600" dirty="0" err="1" smtClean="0"/>
              <a:t>permits</a:t>
            </a:r>
            <a:r>
              <a:rPr lang="fi-FI" sz="1600" dirty="0" smtClean="0"/>
              <a:t> the </a:t>
            </a:r>
            <a:r>
              <a:rPr lang="fi-FI" sz="1600" dirty="0" err="1" smtClean="0"/>
              <a:t>telnet</a:t>
            </a:r>
            <a:r>
              <a:rPr lang="fi-FI" sz="1600" dirty="0" smtClean="0"/>
              <a:t> </a:t>
            </a:r>
            <a:r>
              <a:rPr lang="fi-FI" sz="1600" dirty="0" err="1" smtClean="0"/>
              <a:t>traffic</a:t>
            </a:r>
            <a:r>
              <a:rPr lang="fi-FI" sz="1600" dirty="0" smtClean="0"/>
              <a:t> to the </a:t>
            </a:r>
            <a:r>
              <a:rPr lang="fi-FI" sz="1600" dirty="0" err="1" smtClean="0"/>
              <a:t>host</a:t>
            </a:r>
            <a:r>
              <a:rPr lang="fi-FI" sz="1600" dirty="0" smtClean="0"/>
              <a:t> 10.0.1.3 </a:t>
            </a:r>
            <a:r>
              <a:rPr lang="fi-FI" sz="1600" dirty="0" err="1" smtClean="0"/>
              <a:t>from</a:t>
            </a:r>
            <a:r>
              <a:rPr lang="fi-FI" sz="1600" dirty="0" smtClean="0"/>
              <a:t> the 10.0.*.* </a:t>
            </a:r>
            <a:r>
              <a:rPr lang="fi-FI" sz="1600" dirty="0" err="1" smtClean="0"/>
              <a:t>address</a:t>
            </a:r>
            <a:r>
              <a:rPr lang="fi-FI" sz="1600" dirty="0" smtClean="0"/>
              <a:t> </a:t>
            </a:r>
            <a:r>
              <a:rPr lang="fi-FI" sz="1600" dirty="0" err="1" smtClean="0"/>
              <a:t>space</a:t>
            </a:r>
            <a:r>
              <a:rPr lang="fi-FI" sz="1600" dirty="0" smtClean="0"/>
              <a:t>, </a:t>
            </a:r>
            <a:r>
              <a:rPr lang="fi-FI" sz="1600" dirty="0" err="1" smtClean="0"/>
              <a:t>permits</a:t>
            </a:r>
            <a:r>
              <a:rPr lang="fi-FI" sz="1600" dirty="0" smtClean="0"/>
              <a:t> </a:t>
            </a:r>
            <a:r>
              <a:rPr lang="fi-FI" sz="1600" dirty="0" err="1" smtClean="0"/>
              <a:t>echo-reply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</a:t>
            </a:r>
            <a:r>
              <a:rPr lang="fi-FI" sz="1600" dirty="0" err="1" smtClean="0"/>
              <a:t>any</a:t>
            </a:r>
            <a:r>
              <a:rPr lang="fi-FI" sz="1600" dirty="0" smtClean="0"/>
              <a:t> </a:t>
            </a:r>
            <a:r>
              <a:rPr lang="fi-FI" sz="1600" dirty="0" err="1" smtClean="0"/>
              <a:t>host</a:t>
            </a:r>
            <a:r>
              <a:rPr lang="fi-FI" sz="1600" dirty="0" smtClean="0"/>
              <a:t> to the </a:t>
            </a:r>
            <a:r>
              <a:rPr lang="fi-FI" sz="1600" dirty="0" err="1" smtClean="0"/>
              <a:t>subnet</a:t>
            </a:r>
            <a:r>
              <a:rPr lang="fi-FI" sz="1600" dirty="0" smtClean="0"/>
              <a:t> 10.0.0.0/16 and </a:t>
            </a:r>
            <a:r>
              <a:rPr lang="fi-FI" sz="1600" dirty="0" err="1" smtClean="0"/>
              <a:t>denies</a:t>
            </a:r>
            <a:r>
              <a:rPr lang="fi-FI" sz="1600" dirty="0" smtClean="0"/>
              <a:t> </a:t>
            </a:r>
            <a:r>
              <a:rPr lang="fi-FI" sz="1600" dirty="0" err="1" smtClean="0"/>
              <a:t>all</a:t>
            </a:r>
            <a:r>
              <a:rPr lang="fi-FI" sz="1600" dirty="0" smtClean="0"/>
              <a:t> the </a:t>
            </a:r>
            <a:r>
              <a:rPr lang="fi-FI" sz="1600" dirty="0" err="1" smtClean="0"/>
              <a:t>rest</a:t>
            </a:r>
            <a:r>
              <a:rPr lang="fi-FI" sz="1600" dirty="0" smtClean="0"/>
              <a:t> of the </a:t>
            </a:r>
            <a:r>
              <a:rPr lang="fi-FI" sz="1600" dirty="0" err="1" smtClean="0"/>
              <a:t>traffic</a:t>
            </a:r>
            <a:endParaRPr lang="fi-FI" sz="1600" dirty="0" smtClean="0"/>
          </a:p>
          <a:p>
            <a:r>
              <a:rPr lang="fi-FI" sz="1600" dirty="0" smtClean="0"/>
              <a:t>”</a:t>
            </a:r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access-list</a:t>
            </a:r>
            <a:r>
              <a:rPr lang="fi-FI" sz="1600" b="1" dirty="0" smtClean="0"/>
              <a:t> 100 </a:t>
            </a:r>
            <a:r>
              <a:rPr lang="fi-FI" sz="1600" b="1" dirty="0" err="1" smtClean="0"/>
              <a:t>deny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ip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any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any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log</a:t>
            </a:r>
            <a:r>
              <a:rPr lang="fi-FI" sz="1600" dirty="0" smtClean="0"/>
              <a:t>” </a:t>
            </a:r>
            <a:r>
              <a:rPr lang="fi-FI" sz="1600" dirty="0" err="1" smtClean="0"/>
              <a:t>could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</a:t>
            </a:r>
            <a:r>
              <a:rPr lang="fi-FI" sz="1600" dirty="0" err="1" smtClean="0"/>
              <a:t>left</a:t>
            </a:r>
            <a:r>
              <a:rPr lang="fi-FI" sz="1600" dirty="0" smtClean="0"/>
              <a:t> </a:t>
            </a:r>
            <a:r>
              <a:rPr lang="fi-FI" sz="1600" dirty="0" err="1" smtClean="0"/>
              <a:t>off</a:t>
            </a:r>
            <a:r>
              <a:rPr lang="fi-FI" sz="1600" dirty="0" smtClean="0"/>
              <a:t>, </a:t>
            </a:r>
            <a:r>
              <a:rPr lang="fi-FI" sz="1600" dirty="0" err="1" smtClean="0"/>
              <a:t>but</a:t>
            </a:r>
            <a:r>
              <a:rPr lang="fi-FI" sz="1600" dirty="0" smtClean="0"/>
              <a:t> </a:t>
            </a:r>
            <a:r>
              <a:rPr lang="fi-FI" sz="1600" dirty="0" err="1" smtClean="0"/>
              <a:t>this</a:t>
            </a:r>
            <a:r>
              <a:rPr lang="fi-FI" sz="1600" dirty="0" smtClean="0"/>
              <a:t> </a:t>
            </a:r>
            <a:r>
              <a:rPr lang="fi-FI" sz="1600" dirty="0" err="1" smtClean="0"/>
              <a:t>line</a:t>
            </a:r>
            <a:r>
              <a:rPr lang="fi-FI" sz="1600" dirty="0" smtClean="0"/>
              <a:t> </a:t>
            </a:r>
            <a:r>
              <a:rPr lang="fi-FI" sz="1600" dirty="0" err="1" smtClean="0"/>
              <a:t>forces</a:t>
            </a:r>
            <a:r>
              <a:rPr lang="fi-FI" sz="1600" dirty="0" smtClean="0"/>
              <a:t> </a:t>
            </a:r>
            <a:r>
              <a:rPr lang="fi-FI" sz="1600" dirty="0" err="1" smtClean="0"/>
              <a:t>all</a:t>
            </a:r>
            <a:r>
              <a:rPr lang="fi-FI" sz="1600" dirty="0" smtClean="0"/>
              <a:t> the </a:t>
            </a:r>
            <a:r>
              <a:rPr lang="fi-FI" sz="1600" dirty="0" err="1" smtClean="0"/>
              <a:t>dropped</a:t>
            </a:r>
            <a:r>
              <a:rPr lang="fi-FI" sz="1600" dirty="0" smtClean="0"/>
              <a:t> </a:t>
            </a:r>
            <a:r>
              <a:rPr lang="fi-FI" sz="1600" dirty="0" err="1" smtClean="0"/>
              <a:t>traffic</a:t>
            </a:r>
            <a:r>
              <a:rPr lang="fi-FI" sz="1600" dirty="0" smtClean="0"/>
              <a:t> to </a:t>
            </a:r>
            <a:r>
              <a:rPr lang="fi-FI" sz="1600" dirty="0" err="1" smtClean="0"/>
              <a:t>be</a:t>
            </a:r>
            <a:r>
              <a:rPr lang="fi-FI" sz="1600" dirty="0" smtClean="0"/>
              <a:t> </a:t>
            </a:r>
            <a:r>
              <a:rPr lang="fi-FI" sz="1600" dirty="0" err="1" smtClean="0"/>
              <a:t>printed</a:t>
            </a:r>
            <a:r>
              <a:rPr lang="fi-FI" sz="1600" dirty="0" smtClean="0"/>
              <a:t> on the </a:t>
            </a:r>
            <a:r>
              <a:rPr lang="fi-FI" sz="1600" dirty="0" err="1" smtClean="0"/>
              <a:t>console</a:t>
            </a:r>
            <a:r>
              <a:rPr lang="fi-FI" sz="1600" dirty="0" smtClean="0"/>
              <a:t> </a:t>
            </a:r>
            <a:r>
              <a:rPr lang="fi-FI" sz="1600" dirty="0" err="1" smtClean="0"/>
              <a:t>port</a:t>
            </a:r>
            <a:r>
              <a:rPr lang="fi-FI" sz="1600" dirty="0" smtClean="0"/>
              <a:t> (</a:t>
            </a:r>
            <a:r>
              <a:rPr lang="fi-FI" sz="1600" dirty="0" err="1" smtClean="0"/>
              <a:t>which</a:t>
            </a:r>
            <a:r>
              <a:rPr lang="fi-FI" sz="1600" dirty="0" smtClean="0"/>
              <a:t> </a:t>
            </a:r>
            <a:r>
              <a:rPr lang="fi-FI" sz="1600" dirty="0" err="1" smtClean="0"/>
              <a:t>implicit</a:t>
            </a:r>
            <a:r>
              <a:rPr lang="fi-FI" sz="1600" dirty="0" smtClean="0"/>
              <a:t> </a:t>
            </a:r>
            <a:r>
              <a:rPr lang="fi-FI" sz="1600" dirty="0" err="1" smtClean="0"/>
              <a:t>deny</a:t>
            </a:r>
            <a:r>
              <a:rPr lang="fi-FI" sz="1600" dirty="0" smtClean="0"/>
              <a:t> </a:t>
            </a:r>
            <a:r>
              <a:rPr lang="fi-FI" sz="1600" dirty="0" err="1" smtClean="0"/>
              <a:t>does</a:t>
            </a:r>
            <a:r>
              <a:rPr lang="fi-FI" sz="1600" dirty="0" smtClean="0"/>
              <a:t> </a:t>
            </a:r>
            <a:r>
              <a:rPr lang="fi-FI" sz="1600" dirty="0" err="1" smtClean="0"/>
              <a:t>not</a:t>
            </a:r>
            <a:r>
              <a:rPr lang="fi-FI" sz="1600" dirty="0" smtClean="0"/>
              <a:t> </a:t>
            </a:r>
            <a:r>
              <a:rPr lang="fi-FI" sz="1600" dirty="0" err="1" smtClean="0"/>
              <a:t>do</a:t>
            </a:r>
            <a:r>
              <a:rPr lang="fi-FI" sz="16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(19/24)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000" dirty="0" err="1" smtClean="0"/>
              <a:t>Example</a:t>
            </a:r>
            <a:r>
              <a:rPr lang="fi-FI" sz="2000" dirty="0" smtClean="0"/>
              <a:t>:</a:t>
            </a:r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access-list</a:t>
            </a:r>
            <a:r>
              <a:rPr lang="fi-FI" sz="2000" b="1" dirty="0" smtClean="0"/>
              <a:t> 110 </a:t>
            </a:r>
            <a:r>
              <a:rPr lang="fi-FI" sz="2000" b="1" dirty="0" err="1" smtClean="0"/>
              <a:t>deny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tcp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any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host</a:t>
            </a:r>
            <a:r>
              <a:rPr lang="fi-FI" sz="2000" b="1" dirty="0" smtClean="0"/>
              <a:t> 10.0.1.2 </a:t>
            </a:r>
            <a:r>
              <a:rPr lang="fi-FI" sz="2000" b="1" dirty="0" err="1" smtClean="0"/>
              <a:t>eq</a:t>
            </a:r>
            <a:r>
              <a:rPr lang="fi-FI" sz="2000" b="1" dirty="0" smtClean="0"/>
              <a:t> 23 </a:t>
            </a:r>
            <a:r>
              <a:rPr lang="fi-FI" sz="2000" b="1" dirty="0" err="1" smtClean="0"/>
              <a:t>log</a:t>
            </a:r>
            <a:endParaRPr lang="fi-FI" sz="2000" b="1" dirty="0" smtClean="0"/>
          </a:p>
          <a:p>
            <a:r>
              <a:rPr lang="fi-FI" sz="2000" dirty="0" smtClean="0"/>
              <a:t>The ACL 110 </a:t>
            </a:r>
            <a:r>
              <a:rPr lang="fi-FI" sz="2000" dirty="0" err="1" smtClean="0"/>
              <a:t>denies</a:t>
            </a:r>
            <a:r>
              <a:rPr lang="fi-FI" sz="2000" dirty="0" smtClean="0"/>
              <a:t> </a:t>
            </a:r>
            <a:r>
              <a:rPr lang="fi-FI" sz="2000" dirty="0" err="1" smtClean="0"/>
              <a:t>telnet</a:t>
            </a:r>
            <a:r>
              <a:rPr lang="fi-FI" sz="2000" dirty="0" smtClean="0"/>
              <a:t> </a:t>
            </a:r>
            <a:r>
              <a:rPr lang="fi-FI" sz="2000" dirty="0" err="1" smtClean="0"/>
              <a:t>traffic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any</a:t>
            </a:r>
            <a:r>
              <a:rPr lang="fi-FI" sz="2000" dirty="0" smtClean="0"/>
              <a:t> </a:t>
            </a:r>
            <a:r>
              <a:rPr lang="fi-FI" sz="2000" dirty="0" err="1" smtClean="0"/>
              <a:t>host</a:t>
            </a:r>
            <a:r>
              <a:rPr lang="fi-FI" sz="2000" dirty="0" smtClean="0"/>
              <a:t> </a:t>
            </a:r>
            <a:r>
              <a:rPr lang="fi-FI" sz="2000" dirty="0" err="1" smtClean="0"/>
              <a:t>that</a:t>
            </a:r>
            <a:r>
              <a:rPr lang="fi-FI" sz="2000" dirty="0" smtClean="0"/>
              <a:t> </a:t>
            </a:r>
            <a:r>
              <a:rPr lang="fi-FI" sz="2000" dirty="0" err="1" smtClean="0"/>
              <a:t>have</a:t>
            </a:r>
            <a:r>
              <a:rPr lang="fi-FI" sz="2000" dirty="0" smtClean="0"/>
              <a:t> a </a:t>
            </a:r>
            <a:r>
              <a:rPr lang="fi-FI" sz="2000" dirty="0" err="1" smtClean="0"/>
              <a:t>destination</a:t>
            </a:r>
            <a:r>
              <a:rPr lang="fi-FI" sz="2000" dirty="0" smtClean="0"/>
              <a:t> 10.0.1.2. The </a:t>
            </a:r>
            <a:r>
              <a:rPr lang="fi-FI" sz="2000" dirty="0" err="1" smtClean="0"/>
              <a:t>matches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  <a:r>
              <a:rPr lang="fi-FI" sz="2000" dirty="0" err="1" smtClean="0"/>
              <a:t>printed</a:t>
            </a:r>
            <a:r>
              <a:rPr lang="fi-FI" sz="2000" dirty="0" smtClean="0"/>
              <a:t> on the </a:t>
            </a:r>
            <a:r>
              <a:rPr lang="fi-FI" sz="2000" dirty="0" err="1" smtClean="0"/>
              <a:t>console</a:t>
            </a:r>
            <a:r>
              <a:rPr lang="fi-FI" sz="2000" dirty="0" smtClean="0"/>
              <a:t> </a:t>
            </a:r>
            <a:r>
              <a:rPr lang="fi-FI" sz="2000" dirty="0" err="1" smtClean="0"/>
              <a:t>port</a:t>
            </a:r>
            <a:endParaRPr lang="fi-FI" sz="2000" dirty="0" smtClean="0"/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access-list</a:t>
            </a:r>
            <a:r>
              <a:rPr lang="fi-FI" sz="2000" b="1" dirty="0" smtClean="0"/>
              <a:t> 120 </a:t>
            </a:r>
            <a:r>
              <a:rPr lang="fi-FI" sz="2000" b="1" dirty="0" err="1" smtClean="0"/>
              <a:t>deny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tcp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any</a:t>
            </a:r>
            <a:r>
              <a:rPr lang="fi-FI" sz="2000" b="1" dirty="0" smtClean="0"/>
              <a:t> 172.16.1.0 0.0.0.255 </a:t>
            </a:r>
            <a:r>
              <a:rPr lang="fi-FI" sz="2000" b="1" dirty="0" err="1" smtClean="0"/>
              <a:t>eq</a:t>
            </a:r>
            <a:r>
              <a:rPr lang="fi-FI" sz="2000" b="1" dirty="0" smtClean="0"/>
              <a:t> 23</a:t>
            </a:r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access-list</a:t>
            </a:r>
            <a:r>
              <a:rPr lang="fi-FI" sz="2000" b="1" dirty="0" smtClean="0"/>
              <a:t> 120 </a:t>
            </a:r>
            <a:r>
              <a:rPr lang="fi-FI" sz="2000" b="1" dirty="0" err="1" smtClean="0"/>
              <a:t>deny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tcp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any</a:t>
            </a:r>
            <a:r>
              <a:rPr lang="fi-FI" sz="2000" b="1" dirty="0" smtClean="0"/>
              <a:t> 172.16.2.0 0.0.0.255 </a:t>
            </a:r>
            <a:r>
              <a:rPr lang="fi-FI" sz="2000" b="1" dirty="0" err="1" smtClean="0"/>
              <a:t>eq</a:t>
            </a:r>
            <a:r>
              <a:rPr lang="fi-FI" sz="2000" b="1" dirty="0" smtClean="0"/>
              <a:t> 23</a:t>
            </a:r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access-list</a:t>
            </a:r>
            <a:r>
              <a:rPr lang="fi-FI" sz="2000" b="1" dirty="0" smtClean="0"/>
              <a:t> 120 permit </a:t>
            </a:r>
            <a:r>
              <a:rPr lang="fi-FI" sz="2000" b="1" dirty="0" err="1" smtClean="0"/>
              <a:t>ip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any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any</a:t>
            </a:r>
            <a:endParaRPr lang="fi-FI" sz="2000" b="1" dirty="0" smtClean="0"/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int</a:t>
            </a:r>
            <a:r>
              <a:rPr lang="fi-FI" sz="2000" b="1" dirty="0" smtClean="0"/>
              <a:t> f0/0</a:t>
            </a:r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config-if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ip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access-group</a:t>
            </a:r>
            <a:r>
              <a:rPr lang="fi-FI" sz="2000" b="1" dirty="0" smtClean="0"/>
              <a:t> 120 out</a:t>
            </a:r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config-if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exit</a:t>
            </a:r>
            <a:endParaRPr lang="fi-FI" sz="2000" b="1" dirty="0" smtClean="0"/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int</a:t>
            </a:r>
            <a:r>
              <a:rPr lang="fi-FI" sz="2000" b="1" dirty="0" smtClean="0"/>
              <a:t> f0/1</a:t>
            </a:r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config-if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ip</a:t>
            </a:r>
            <a:r>
              <a:rPr lang="fi-FI" sz="2000" dirty="0" smtClean="0"/>
              <a:t> </a:t>
            </a:r>
            <a:r>
              <a:rPr lang="fi-FI" sz="2000" b="1" dirty="0" err="1" smtClean="0"/>
              <a:t>access-group</a:t>
            </a:r>
            <a:r>
              <a:rPr lang="fi-FI" sz="2000" b="1" dirty="0" smtClean="0"/>
              <a:t> 120 out</a:t>
            </a:r>
          </a:p>
          <a:p>
            <a:r>
              <a:rPr lang="fi-FI" sz="2000" dirty="0" smtClean="0"/>
              <a:t>The ACL 120 is </a:t>
            </a:r>
            <a:r>
              <a:rPr lang="fi-FI" sz="2000" dirty="0" err="1" smtClean="0"/>
              <a:t>applied</a:t>
            </a:r>
            <a:r>
              <a:rPr lang="fi-FI" sz="2000" dirty="0" smtClean="0"/>
              <a:t> to </a:t>
            </a:r>
            <a:r>
              <a:rPr lang="fi-FI" sz="2000" dirty="0" err="1" smtClean="0"/>
              <a:t>two</a:t>
            </a:r>
            <a:r>
              <a:rPr lang="fi-FI" sz="2000" dirty="0" smtClean="0"/>
              <a:t> </a:t>
            </a:r>
            <a:r>
              <a:rPr lang="fi-FI" sz="2000" dirty="0" err="1" smtClean="0"/>
              <a:t>fastethernet</a:t>
            </a:r>
            <a:r>
              <a:rPr lang="fi-FI" sz="2000" dirty="0" smtClean="0"/>
              <a:t> </a:t>
            </a:r>
            <a:r>
              <a:rPr lang="fi-FI" sz="2000" dirty="0" err="1" smtClean="0"/>
              <a:t>interfaces</a:t>
            </a:r>
            <a:r>
              <a:rPr lang="fi-FI" sz="2000" dirty="0" smtClean="0"/>
              <a:t>, </a:t>
            </a:r>
            <a:r>
              <a:rPr lang="fi-FI" sz="2000" dirty="0" err="1" smtClean="0"/>
              <a:t>outbound</a:t>
            </a:r>
            <a:r>
              <a:rPr lang="fi-FI" sz="2000" dirty="0" smtClean="0"/>
              <a:t> </a:t>
            </a:r>
            <a:r>
              <a:rPr lang="fi-FI" sz="2000" dirty="0" err="1" smtClean="0"/>
              <a:t>traffic</a:t>
            </a:r>
            <a:r>
              <a:rPr lang="fi-FI" sz="2000" dirty="0" smtClean="0"/>
              <a:t>. </a:t>
            </a:r>
            <a:r>
              <a:rPr lang="fi-FI" sz="2000" dirty="0" err="1" smtClean="0"/>
              <a:t>Telnet</a:t>
            </a:r>
            <a:r>
              <a:rPr lang="fi-FI" sz="2000" dirty="0" smtClean="0"/>
              <a:t> is </a:t>
            </a:r>
            <a:r>
              <a:rPr lang="fi-FI" sz="2000" dirty="0" err="1" smtClean="0"/>
              <a:t>denied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any</a:t>
            </a:r>
            <a:r>
              <a:rPr lang="fi-FI" sz="2000" dirty="0" smtClean="0"/>
              <a:t> </a:t>
            </a:r>
            <a:r>
              <a:rPr lang="fi-FI" sz="2000" dirty="0" err="1" smtClean="0"/>
              <a:t>host</a:t>
            </a:r>
            <a:r>
              <a:rPr lang="fi-FI" sz="2000" dirty="0" smtClean="0"/>
              <a:t> to the </a:t>
            </a:r>
            <a:r>
              <a:rPr lang="fi-FI" sz="2000" dirty="0" err="1" smtClean="0"/>
              <a:t>subnet</a:t>
            </a:r>
            <a:r>
              <a:rPr lang="fi-FI" sz="2000" dirty="0" smtClean="0"/>
              <a:t> 172.16.1.0/24 and 172.16.2.0/24. </a:t>
            </a:r>
            <a:r>
              <a:rPr lang="fi-FI" sz="2000" dirty="0" err="1" smtClean="0"/>
              <a:t>All</a:t>
            </a:r>
            <a:r>
              <a:rPr lang="fi-FI" sz="2000" dirty="0" smtClean="0"/>
              <a:t> the </a:t>
            </a:r>
            <a:r>
              <a:rPr lang="fi-FI" sz="2000" dirty="0" err="1" smtClean="0"/>
              <a:t>rest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traffic</a:t>
            </a:r>
            <a:r>
              <a:rPr lang="fi-FI" sz="2000" dirty="0" smtClean="0"/>
              <a:t> is </a:t>
            </a:r>
            <a:r>
              <a:rPr lang="fi-FI" sz="2000" dirty="0" err="1" smtClean="0"/>
              <a:t>allowed</a:t>
            </a:r>
            <a:endParaRPr lang="fi-FI" sz="2000" dirty="0" smtClean="0"/>
          </a:p>
          <a:p>
            <a:endParaRPr lang="fi-FI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(20/24)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 err="1" smtClean="0"/>
              <a:t>Named</a:t>
            </a:r>
            <a:r>
              <a:rPr lang="fi-FI" sz="2000" dirty="0" smtClean="0"/>
              <a:t> </a:t>
            </a:r>
            <a:r>
              <a:rPr lang="fi-FI" sz="2000" dirty="0" err="1" smtClean="0"/>
              <a:t>ACLs</a:t>
            </a:r>
            <a:endParaRPr lang="fi-FI" sz="2000" dirty="0" smtClean="0"/>
          </a:p>
          <a:p>
            <a:r>
              <a:rPr lang="fi-FI" sz="2000" dirty="0" err="1" smtClean="0"/>
              <a:t>You</a:t>
            </a:r>
            <a:r>
              <a:rPr lang="fi-FI" sz="2000" dirty="0" smtClean="0"/>
              <a:t> </a:t>
            </a:r>
            <a:r>
              <a:rPr lang="fi-FI" sz="2000" dirty="0" err="1" smtClean="0"/>
              <a:t>can</a:t>
            </a:r>
            <a:r>
              <a:rPr lang="fi-FI" sz="2000" dirty="0" smtClean="0"/>
              <a:t> </a:t>
            </a:r>
            <a:r>
              <a:rPr lang="fi-FI" sz="2000" dirty="0" err="1" smtClean="0"/>
              <a:t>delete</a:t>
            </a:r>
            <a:r>
              <a:rPr lang="fi-FI" sz="2000" dirty="0" smtClean="0"/>
              <a:t> a single </a:t>
            </a:r>
            <a:r>
              <a:rPr lang="fi-FI" sz="2000" dirty="0" err="1" smtClean="0"/>
              <a:t>entry</a:t>
            </a:r>
            <a:r>
              <a:rPr lang="fi-FI" sz="2000" dirty="0" smtClean="0"/>
              <a:t> in a </a:t>
            </a:r>
            <a:r>
              <a:rPr lang="fi-FI" sz="2000" dirty="0" err="1" smtClean="0"/>
              <a:t>named</a:t>
            </a:r>
            <a:r>
              <a:rPr lang="fi-FI" sz="2000" dirty="0" smtClean="0"/>
              <a:t> ACL </a:t>
            </a:r>
            <a:r>
              <a:rPr lang="fi-FI" sz="2000" dirty="0" err="1" smtClean="0"/>
              <a:t>without</a:t>
            </a:r>
            <a:r>
              <a:rPr lang="fi-FI" sz="2000" dirty="0" smtClean="0"/>
              <a:t> </a:t>
            </a:r>
            <a:r>
              <a:rPr lang="fi-FI" sz="2000" dirty="0" err="1" smtClean="0"/>
              <a:t>deleting</a:t>
            </a:r>
            <a:r>
              <a:rPr lang="fi-FI" sz="2000" dirty="0" smtClean="0"/>
              <a:t> the </a:t>
            </a:r>
            <a:r>
              <a:rPr lang="fi-FI" sz="2000" dirty="0" err="1" smtClean="0"/>
              <a:t>whole</a:t>
            </a:r>
            <a:r>
              <a:rPr lang="fi-FI" sz="2000" dirty="0" smtClean="0"/>
              <a:t> ACL</a:t>
            </a:r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</a:t>
            </a:r>
            <a:r>
              <a:rPr lang="fi-FI" sz="2000" dirty="0" smtClean="0"/>
              <a:t>)#</a:t>
            </a:r>
            <a:r>
              <a:rPr lang="fi-FI" sz="2000" b="1" dirty="0" err="1" smtClean="0"/>
              <a:t>ip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access-list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standard|extended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ACL_name</a:t>
            </a:r>
            <a:endParaRPr lang="fi-FI" sz="2000" b="1" dirty="0" smtClean="0"/>
          </a:p>
          <a:p>
            <a:r>
              <a:rPr lang="fi-FI" sz="2000" dirty="0" err="1" smtClean="0"/>
              <a:t>This</a:t>
            </a:r>
            <a:r>
              <a:rPr lang="fi-FI" sz="2000" dirty="0" smtClean="0"/>
              <a:t> </a:t>
            </a:r>
            <a:r>
              <a:rPr lang="fi-FI" sz="2000" dirty="0" err="1" smtClean="0"/>
              <a:t>command</a:t>
            </a:r>
            <a:r>
              <a:rPr lang="fi-FI" sz="2000" dirty="0" smtClean="0"/>
              <a:t> </a:t>
            </a:r>
            <a:r>
              <a:rPr lang="fi-FI" sz="2000" dirty="0" err="1" smtClean="0"/>
              <a:t>takes</a:t>
            </a:r>
            <a:r>
              <a:rPr lang="fi-FI" sz="2000" dirty="0" smtClean="0"/>
              <a:t> </a:t>
            </a:r>
            <a:r>
              <a:rPr lang="fi-FI" sz="2000" dirty="0" err="1" smtClean="0"/>
              <a:t>you</a:t>
            </a:r>
            <a:r>
              <a:rPr lang="fi-FI" sz="2000" dirty="0" smtClean="0"/>
              <a:t> into a </a:t>
            </a:r>
            <a:r>
              <a:rPr lang="fi-FI" sz="2000" dirty="0" err="1" smtClean="0"/>
              <a:t>subconfiguration</a:t>
            </a:r>
            <a:r>
              <a:rPr lang="fi-FI" sz="2000" dirty="0" smtClean="0"/>
              <a:t> </a:t>
            </a:r>
            <a:r>
              <a:rPr lang="fi-FI" sz="2000" dirty="0" err="1" smtClean="0"/>
              <a:t>mode</a:t>
            </a:r>
            <a:r>
              <a:rPr lang="fi-FI" sz="2000" dirty="0" smtClean="0"/>
              <a:t>:</a:t>
            </a:r>
          </a:p>
          <a:p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config-std-acl</a:t>
            </a:r>
            <a:r>
              <a:rPr lang="fi-FI" sz="2000" dirty="0" smtClean="0"/>
              <a:t>)# - OR – </a:t>
            </a:r>
            <a:r>
              <a:rPr lang="fi-FI" sz="2000" dirty="0" err="1" smtClean="0"/>
              <a:t>Router</a:t>
            </a:r>
            <a:r>
              <a:rPr lang="fi-FI" sz="2000" dirty="0" smtClean="0"/>
              <a:t>(</a:t>
            </a:r>
            <a:r>
              <a:rPr lang="fi-FI" sz="2000" dirty="0" err="1" smtClean="0"/>
              <a:t>config-ext-acl</a:t>
            </a:r>
            <a:r>
              <a:rPr lang="fi-FI" sz="2000" dirty="0" smtClean="0"/>
              <a:t>)#</a:t>
            </a:r>
          </a:p>
          <a:p>
            <a:r>
              <a:rPr lang="fi-FI" sz="2000" dirty="0" err="1" smtClean="0"/>
              <a:t>With</a:t>
            </a:r>
            <a:r>
              <a:rPr lang="fi-FI" sz="2000" dirty="0" smtClean="0"/>
              <a:t> a </a:t>
            </a:r>
            <a:r>
              <a:rPr lang="fi-FI" sz="2000" dirty="0" err="1" smtClean="0"/>
              <a:t>standard</a:t>
            </a:r>
            <a:r>
              <a:rPr lang="fi-FI" sz="2000" dirty="0" smtClean="0"/>
              <a:t> ACL, </a:t>
            </a:r>
            <a:r>
              <a:rPr lang="fi-FI" sz="2000" dirty="0" err="1" smtClean="0"/>
              <a:t>use</a:t>
            </a:r>
            <a:r>
              <a:rPr lang="fi-FI" sz="2000" dirty="0" smtClean="0"/>
              <a:t>:</a:t>
            </a:r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ip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access-list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standard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ACL_name</a:t>
            </a:r>
            <a:endParaRPr lang="fi-FI" sz="1600" b="1" dirty="0" smtClean="0"/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config-std-acl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permit|deny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source_IP_address</a:t>
            </a:r>
            <a:r>
              <a:rPr lang="fi-FI" sz="1600" b="1" dirty="0" smtClean="0"/>
              <a:t> [</a:t>
            </a:r>
            <a:r>
              <a:rPr lang="fi-FI" sz="1600" b="1" dirty="0" err="1" smtClean="0"/>
              <a:t>wildcard_mask</a:t>
            </a:r>
            <a:r>
              <a:rPr lang="fi-FI" sz="1600" b="1" dirty="0" smtClean="0"/>
              <a:t>]</a:t>
            </a:r>
            <a:endParaRPr lang="fi-FI" sz="2000" b="1" dirty="0" smtClean="0"/>
          </a:p>
          <a:p>
            <a:r>
              <a:rPr lang="fi-FI" sz="2000" dirty="0" err="1" smtClean="0"/>
              <a:t>With</a:t>
            </a:r>
            <a:r>
              <a:rPr lang="fi-FI" sz="2000" dirty="0" smtClean="0"/>
              <a:t> an </a:t>
            </a:r>
            <a:r>
              <a:rPr lang="fi-FI" sz="2000" dirty="0" err="1" smtClean="0"/>
              <a:t>extended</a:t>
            </a:r>
            <a:r>
              <a:rPr lang="fi-FI" sz="2000" dirty="0" smtClean="0"/>
              <a:t> ACL, </a:t>
            </a:r>
            <a:r>
              <a:rPr lang="fi-FI" sz="2000" dirty="0" err="1" smtClean="0"/>
              <a:t>use</a:t>
            </a:r>
            <a:r>
              <a:rPr lang="fi-FI" sz="2000" dirty="0" smtClean="0"/>
              <a:t>:</a:t>
            </a:r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ip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access-list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extended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ACL_name</a:t>
            </a:r>
            <a:endParaRPr lang="fi-FI" sz="1600" b="1" dirty="0" smtClean="0"/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config-ext-acl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permit|deny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IP_protocol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source_IP_address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wildcard_mask</a:t>
            </a:r>
            <a:r>
              <a:rPr lang="fi-FI" sz="1600" b="1" dirty="0" smtClean="0"/>
              <a:t> [</a:t>
            </a:r>
            <a:r>
              <a:rPr lang="fi-FI" sz="1600" b="1" dirty="0" err="1" smtClean="0"/>
              <a:t>protocol_information</a:t>
            </a:r>
            <a:r>
              <a:rPr lang="fi-FI" sz="1600" b="1" dirty="0" smtClean="0"/>
              <a:t>] </a:t>
            </a:r>
            <a:r>
              <a:rPr lang="fi-FI" sz="1600" b="1" dirty="0" err="1" smtClean="0"/>
              <a:t>destination_IP_address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wildcard_mask</a:t>
            </a:r>
            <a:r>
              <a:rPr lang="fi-FI" sz="1600" b="1" dirty="0" smtClean="0"/>
              <a:t> [</a:t>
            </a:r>
            <a:r>
              <a:rPr lang="fi-FI" sz="1600" b="1" dirty="0" err="1" smtClean="0"/>
              <a:t>protocol_information</a:t>
            </a:r>
            <a:r>
              <a:rPr lang="fi-FI" sz="1600" b="1" dirty="0" smtClean="0"/>
              <a:t>] [</a:t>
            </a:r>
            <a:r>
              <a:rPr lang="fi-FI" sz="1600" b="1" dirty="0" err="1" smtClean="0"/>
              <a:t>log</a:t>
            </a:r>
            <a:r>
              <a:rPr lang="fi-FI" sz="1600" b="1" dirty="0" smtClean="0"/>
              <a:t>]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(21/24)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insert</a:t>
            </a:r>
            <a:r>
              <a:rPr lang="fi-FI" dirty="0" smtClean="0"/>
              <a:t> </a:t>
            </a:r>
            <a:r>
              <a:rPr lang="fi-FI" dirty="0" err="1" smtClean="0"/>
              <a:t>comments</a:t>
            </a:r>
            <a:r>
              <a:rPr lang="fi-FI" dirty="0" smtClean="0"/>
              <a:t> to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ACLs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With</a:t>
            </a:r>
            <a:r>
              <a:rPr lang="fi-FI" dirty="0" smtClean="0"/>
              <a:t> a </a:t>
            </a:r>
            <a:r>
              <a:rPr lang="fi-FI" dirty="0" err="1" smtClean="0"/>
              <a:t>numbered</a:t>
            </a:r>
            <a:r>
              <a:rPr lang="fi-FI" dirty="0" smtClean="0"/>
              <a:t> ACL:</a:t>
            </a:r>
          </a:p>
          <a:p>
            <a:pPr lvl="2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ACL_# </a:t>
            </a:r>
            <a:r>
              <a:rPr lang="fi-FI" b="1" dirty="0" err="1" smtClean="0"/>
              <a:t>remark</a:t>
            </a:r>
            <a:r>
              <a:rPr lang="fi-FI" b="1" dirty="0" smtClean="0"/>
              <a:t> </a:t>
            </a:r>
            <a:r>
              <a:rPr lang="fi-FI" b="1" dirty="0" err="1" smtClean="0"/>
              <a:t>Your_remark</a:t>
            </a:r>
            <a:endParaRPr lang="fi-FI" b="1" dirty="0" smtClean="0"/>
          </a:p>
          <a:p>
            <a:pPr lvl="1"/>
            <a:r>
              <a:rPr lang="fi-FI" dirty="0" err="1" smtClean="0"/>
              <a:t>With</a:t>
            </a:r>
            <a:r>
              <a:rPr lang="fi-FI" dirty="0" smtClean="0"/>
              <a:t> a </a:t>
            </a:r>
            <a:r>
              <a:rPr lang="fi-FI" dirty="0" err="1" smtClean="0"/>
              <a:t>named</a:t>
            </a:r>
            <a:r>
              <a:rPr lang="fi-FI" dirty="0" smtClean="0"/>
              <a:t> ACL:</a:t>
            </a:r>
          </a:p>
          <a:p>
            <a:pPr lvl="2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access-list</a:t>
            </a:r>
            <a:r>
              <a:rPr lang="fi-FI" b="1" dirty="0" smtClean="0"/>
              <a:t> </a:t>
            </a:r>
            <a:r>
              <a:rPr lang="fi-FI" b="1" dirty="0" err="1" smtClean="0"/>
              <a:t>standard|extended</a:t>
            </a:r>
            <a:r>
              <a:rPr lang="fi-FI" b="1" dirty="0" smtClean="0"/>
              <a:t> </a:t>
            </a:r>
            <a:r>
              <a:rPr lang="fi-FI" b="1" dirty="0" err="1" smtClean="0"/>
              <a:t>ACL_name</a:t>
            </a:r>
            <a:endParaRPr lang="fi-FI" b="1" dirty="0" smtClean="0"/>
          </a:p>
          <a:p>
            <a:pPr lvl="2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</a:t>
            </a:r>
            <a:r>
              <a:rPr lang="fi-FI" dirty="0" smtClean="0"/>
              <a:t>{</a:t>
            </a:r>
            <a:r>
              <a:rPr lang="fi-FI" dirty="0" err="1" smtClean="0"/>
              <a:t>std|ext</a:t>
            </a:r>
            <a:r>
              <a:rPr lang="fi-FI" dirty="0" smtClean="0"/>
              <a:t>}</a:t>
            </a:r>
            <a:r>
              <a:rPr lang="fi-FI" dirty="0" err="1" smtClean="0"/>
              <a:t>-acl</a:t>
            </a:r>
            <a:r>
              <a:rPr lang="fi-FI" dirty="0" smtClean="0"/>
              <a:t>)#</a:t>
            </a:r>
            <a:r>
              <a:rPr lang="fi-FI" b="1" dirty="0" err="1" smtClean="0"/>
              <a:t>remark</a:t>
            </a:r>
            <a:r>
              <a:rPr lang="fi-FI" b="1" dirty="0" smtClean="0"/>
              <a:t> </a:t>
            </a:r>
            <a:r>
              <a:rPr lang="fi-FI" b="1" dirty="0" err="1" smtClean="0"/>
              <a:t>Your_remark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(22/24)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Starting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IOS 12.3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entry</a:t>
            </a:r>
            <a:r>
              <a:rPr lang="fi-FI" dirty="0" smtClean="0"/>
              <a:t> </a:t>
            </a:r>
            <a:r>
              <a:rPr lang="fi-FI" dirty="0" err="1" smtClean="0"/>
              <a:t>lines</a:t>
            </a:r>
            <a:r>
              <a:rPr lang="fi-FI" dirty="0" smtClean="0"/>
              <a:t> in </a:t>
            </a:r>
            <a:r>
              <a:rPr lang="fi-FI" dirty="0" err="1" smtClean="0"/>
              <a:t>your</a:t>
            </a:r>
            <a:r>
              <a:rPr lang="fi-FI" dirty="0" smtClean="0"/>
              <a:t> ACL</a:t>
            </a:r>
            <a:r>
              <a:rPr lang="en-US" dirty="0" smtClean="0"/>
              <a:t>. This is called a sequenced ACL</a:t>
            </a:r>
          </a:p>
          <a:p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sequenced</a:t>
            </a:r>
            <a:r>
              <a:rPr lang="fi-FI" dirty="0" smtClean="0"/>
              <a:t> ACL, </a:t>
            </a:r>
            <a:r>
              <a:rPr lang="fi-FI" dirty="0" err="1" smtClean="0"/>
              <a:t>each</a:t>
            </a:r>
            <a:r>
              <a:rPr lang="fi-FI" dirty="0" smtClean="0"/>
              <a:t> ACL </a:t>
            </a:r>
            <a:r>
              <a:rPr lang="fi-FI" dirty="0" err="1" smtClean="0"/>
              <a:t>command</a:t>
            </a:r>
            <a:r>
              <a:rPr lang="fi-FI" dirty="0" smtClean="0"/>
              <a:t> is </a:t>
            </a:r>
            <a:r>
              <a:rPr lang="fi-FI" dirty="0" err="1" smtClean="0"/>
              <a:t>given</a:t>
            </a:r>
            <a:r>
              <a:rPr lang="fi-FI" dirty="0" smtClean="0"/>
              <a:t> a </a:t>
            </a:r>
            <a:r>
              <a:rPr lang="fi-FI" dirty="0" err="1" smtClean="0"/>
              <a:t>sequence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</a:t>
            </a:r>
            <a:r>
              <a:rPr lang="fi-FI" dirty="0" err="1" smtClean="0"/>
              <a:t>starting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10 and </a:t>
            </a:r>
            <a:r>
              <a:rPr lang="fi-FI" dirty="0" err="1" smtClean="0"/>
              <a:t>having</a:t>
            </a:r>
            <a:r>
              <a:rPr lang="fi-FI" dirty="0" smtClean="0"/>
              <a:t> an </a:t>
            </a:r>
            <a:r>
              <a:rPr lang="fi-FI" dirty="0" err="1" smtClean="0"/>
              <a:t>increment</a:t>
            </a:r>
            <a:r>
              <a:rPr lang="fi-FI" dirty="0" smtClean="0"/>
              <a:t> of 10</a:t>
            </a:r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view</a:t>
            </a:r>
            <a:r>
              <a:rPr lang="fi-FI" dirty="0" smtClean="0"/>
              <a:t> the </a:t>
            </a:r>
            <a:r>
              <a:rPr lang="fi-FI" dirty="0" err="1" smtClean="0"/>
              <a:t>sequense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sh</a:t>
            </a:r>
            <a:r>
              <a:rPr lang="fi-FI" b="1" dirty="0" smtClean="0"/>
              <a:t> </a:t>
            </a:r>
            <a:r>
              <a:rPr lang="fi-FI" b="1" dirty="0" err="1" smtClean="0"/>
              <a:t>access-list</a:t>
            </a:r>
            <a:endParaRPr lang="fi-FI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(23/24)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4343400"/>
            <a:ext cx="624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There</a:t>
            </a:r>
            <a:r>
              <a:rPr lang="fi-FI" sz="1400" dirty="0" smtClean="0"/>
              <a:t> </a:t>
            </a:r>
            <a:r>
              <a:rPr lang="fi-FI" sz="1400" dirty="0" err="1" smtClean="0"/>
              <a:t>are</a:t>
            </a:r>
            <a:r>
              <a:rPr lang="fi-FI" sz="1400" dirty="0" smtClean="0"/>
              <a:t> </a:t>
            </a:r>
            <a:r>
              <a:rPr lang="fi-FI" sz="1400" dirty="0" err="1" smtClean="0"/>
              <a:t>two</a:t>
            </a:r>
            <a:r>
              <a:rPr lang="fi-FI" sz="1400" dirty="0" smtClean="0"/>
              <a:t> </a:t>
            </a:r>
            <a:r>
              <a:rPr lang="fi-FI" sz="1400" dirty="0" err="1" smtClean="0"/>
              <a:t>rules</a:t>
            </a:r>
            <a:r>
              <a:rPr lang="fi-FI" sz="1400" dirty="0" smtClean="0"/>
              <a:t> </a:t>
            </a:r>
            <a:r>
              <a:rPr lang="fi-FI" sz="1400" dirty="0" err="1" smtClean="0"/>
              <a:t>about</a:t>
            </a:r>
            <a:r>
              <a:rPr lang="fi-FI" sz="1400" dirty="0" smtClean="0"/>
              <a:t> </a:t>
            </a:r>
            <a:r>
              <a:rPr lang="fi-FI" sz="1400" dirty="0" err="1" smtClean="0"/>
              <a:t>placement</a:t>
            </a:r>
            <a:r>
              <a:rPr lang="fi-FI" sz="1400" dirty="0" smtClean="0"/>
              <a:t> of </a:t>
            </a:r>
            <a:r>
              <a:rPr lang="fi-FI" sz="1400" dirty="0" err="1" smtClean="0"/>
              <a:t>standard</a:t>
            </a:r>
            <a:r>
              <a:rPr lang="fi-FI" sz="1400" dirty="0" smtClean="0"/>
              <a:t> </a:t>
            </a:r>
          </a:p>
          <a:p>
            <a:r>
              <a:rPr lang="fi-FI" sz="1400" dirty="0" smtClean="0"/>
              <a:t>and </a:t>
            </a:r>
            <a:r>
              <a:rPr lang="fi-FI" sz="1400" dirty="0" err="1" smtClean="0"/>
              <a:t>extended</a:t>
            </a:r>
            <a:r>
              <a:rPr lang="fi-FI" sz="1400" dirty="0" smtClean="0"/>
              <a:t> </a:t>
            </a:r>
            <a:r>
              <a:rPr lang="fi-FI" sz="1400" dirty="0" err="1" smtClean="0"/>
              <a:t>ACLs</a:t>
            </a:r>
            <a:r>
              <a:rPr lang="fi-FI" sz="1400" dirty="0" smtClean="0"/>
              <a:t> in </a:t>
            </a:r>
            <a:r>
              <a:rPr lang="fi-FI" sz="1400" dirty="0" err="1" smtClean="0"/>
              <a:t>your</a:t>
            </a:r>
            <a:r>
              <a:rPr lang="fi-FI" sz="1400" dirty="0" smtClean="0"/>
              <a:t> </a:t>
            </a:r>
            <a:r>
              <a:rPr lang="fi-FI" sz="1400" dirty="0" err="1" smtClean="0"/>
              <a:t>network</a:t>
            </a:r>
            <a:r>
              <a:rPr lang="fi-FI" sz="1400" dirty="0" smtClean="0"/>
              <a:t>:</a:t>
            </a:r>
          </a:p>
          <a:p>
            <a:endParaRPr lang="fi-FI" sz="1400" dirty="0" smtClean="0"/>
          </a:p>
          <a:p>
            <a:r>
              <a:rPr lang="fi-FI" sz="1400" dirty="0" smtClean="0"/>
              <a:t>#1 Standard </a:t>
            </a:r>
            <a:r>
              <a:rPr lang="fi-FI" sz="1400" dirty="0" err="1" smtClean="0"/>
              <a:t>ACLs</a:t>
            </a:r>
            <a:r>
              <a:rPr lang="fi-FI" sz="1400" dirty="0" smtClean="0"/>
              <a:t> </a:t>
            </a:r>
            <a:r>
              <a:rPr lang="fi-FI" sz="1400" dirty="0" err="1" smtClean="0"/>
              <a:t>should</a:t>
            </a:r>
            <a:r>
              <a:rPr lang="fi-FI" sz="1400" dirty="0" smtClean="0"/>
              <a:t> </a:t>
            </a:r>
            <a:r>
              <a:rPr lang="fi-FI" sz="1400" dirty="0" err="1" smtClean="0"/>
              <a:t>be</a:t>
            </a:r>
            <a:r>
              <a:rPr lang="fi-FI" sz="1400" dirty="0" smtClean="0"/>
              <a:t> </a:t>
            </a:r>
            <a:r>
              <a:rPr lang="fi-FI" sz="1400" dirty="0" err="1" smtClean="0"/>
              <a:t>placed</a:t>
            </a:r>
            <a:r>
              <a:rPr lang="fi-FI" sz="1400" dirty="0" smtClean="0"/>
              <a:t> as </a:t>
            </a:r>
            <a:r>
              <a:rPr lang="fi-FI" sz="1400" dirty="0" err="1" smtClean="0"/>
              <a:t>close</a:t>
            </a:r>
            <a:r>
              <a:rPr lang="fi-FI" sz="1400" dirty="0" smtClean="0"/>
              <a:t> to the </a:t>
            </a:r>
            <a:r>
              <a:rPr lang="fi-FI" sz="1400" dirty="0" err="1" smtClean="0"/>
              <a:t>destination</a:t>
            </a:r>
            <a:r>
              <a:rPr lang="fi-FI" sz="1400" dirty="0" smtClean="0"/>
              <a:t> as  </a:t>
            </a:r>
            <a:r>
              <a:rPr lang="fi-FI" sz="1400" dirty="0" err="1" smtClean="0"/>
              <a:t>possible</a:t>
            </a:r>
            <a:endParaRPr lang="fi-FI" sz="1400" dirty="0" smtClean="0"/>
          </a:p>
          <a:p>
            <a:r>
              <a:rPr lang="fi-FI" sz="1400" dirty="0" smtClean="0"/>
              <a:t>#2 </a:t>
            </a:r>
            <a:r>
              <a:rPr lang="fi-FI" sz="1400" dirty="0" err="1" smtClean="0"/>
              <a:t>Extended</a:t>
            </a:r>
            <a:r>
              <a:rPr lang="fi-FI" sz="1400" dirty="0" smtClean="0"/>
              <a:t> </a:t>
            </a:r>
            <a:r>
              <a:rPr lang="fi-FI" sz="1400" dirty="0" err="1" smtClean="0"/>
              <a:t>ACLs</a:t>
            </a:r>
            <a:r>
              <a:rPr lang="fi-FI" sz="1400" dirty="0" smtClean="0"/>
              <a:t> </a:t>
            </a:r>
            <a:r>
              <a:rPr lang="fi-FI" sz="1400" dirty="0" err="1" smtClean="0"/>
              <a:t>should</a:t>
            </a:r>
            <a:r>
              <a:rPr lang="fi-FI" sz="1400" dirty="0" smtClean="0"/>
              <a:t> </a:t>
            </a:r>
            <a:r>
              <a:rPr lang="fi-FI" sz="1400" dirty="0" err="1" smtClean="0"/>
              <a:t>be</a:t>
            </a:r>
            <a:r>
              <a:rPr lang="fi-FI" sz="1400" dirty="0" smtClean="0"/>
              <a:t> </a:t>
            </a:r>
            <a:r>
              <a:rPr lang="fi-FI" sz="1400" dirty="0" err="1" smtClean="0"/>
              <a:t>placed</a:t>
            </a:r>
            <a:r>
              <a:rPr lang="fi-FI" sz="1400" dirty="0" smtClean="0"/>
              <a:t> as </a:t>
            </a:r>
            <a:r>
              <a:rPr lang="fi-FI" sz="1400" dirty="0" err="1" smtClean="0"/>
              <a:t>close</a:t>
            </a:r>
            <a:r>
              <a:rPr lang="fi-FI" sz="1400" dirty="0" smtClean="0"/>
              <a:t> to the </a:t>
            </a:r>
            <a:r>
              <a:rPr lang="fi-FI" sz="1400" dirty="0" err="1" smtClean="0"/>
              <a:t>source</a:t>
            </a:r>
            <a:r>
              <a:rPr lang="fi-FI" sz="1400" dirty="0" smtClean="0"/>
              <a:t> as </a:t>
            </a:r>
            <a:r>
              <a:rPr lang="fi-FI" sz="1400" dirty="0" err="1" smtClean="0"/>
              <a:t>possible</a:t>
            </a:r>
            <a:endParaRPr lang="fi-FI" sz="1400" dirty="0" smtClean="0"/>
          </a:p>
          <a:p>
            <a:endParaRPr lang="fi-FI" sz="1400" dirty="0" smtClean="0"/>
          </a:p>
          <a:p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want</a:t>
            </a:r>
            <a:r>
              <a:rPr lang="fi-FI" sz="1400" dirty="0" smtClean="0"/>
              <a:t> to </a:t>
            </a:r>
            <a:r>
              <a:rPr lang="fi-FI" sz="1400" dirty="0" err="1" smtClean="0"/>
              <a:t>deny</a:t>
            </a:r>
            <a:r>
              <a:rPr lang="fi-FI" sz="1400" dirty="0" smtClean="0"/>
              <a:t> the </a:t>
            </a:r>
            <a:r>
              <a:rPr lang="fi-FI" sz="1400" dirty="0" err="1" smtClean="0"/>
              <a:t>access</a:t>
            </a:r>
            <a:r>
              <a:rPr lang="fi-FI" sz="1400" dirty="0" smtClean="0"/>
              <a:t> </a:t>
            </a:r>
            <a:r>
              <a:rPr lang="fi-FI" sz="1400" dirty="0" err="1" smtClean="0"/>
              <a:t>from</a:t>
            </a:r>
            <a:r>
              <a:rPr lang="fi-FI" sz="1400" dirty="0" smtClean="0"/>
              <a:t> the </a:t>
            </a:r>
            <a:r>
              <a:rPr lang="fi-FI" sz="1400" dirty="0" err="1" smtClean="0"/>
              <a:t>host</a:t>
            </a:r>
            <a:r>
              <a:rPr lang="fi-FI" sz="1400" dirty="0" smtClean="0"/>
              <a:t> 10.0.1.2 to the </a:t>
            </a:r>
            <a:r>
              <a:rPr lang="fi-FI" sz="1400" dirty="0" err="1" smtClean="0"/>
              <a:t>server</a:t>
            </a:r>
            <a:r>
              <a:rPr lang="fi-FI" sz="1400" dirty="0" smtClean="0"/>
              <a:t> 10.0.2.2.</a:t>
            </a:r>
          </a:p>
          <a:p>
            <a:endParaRPr lang="fi-FI" sz="1400" dirty="0" smtClean="0"/>
          </a:p>
          <a:p>
            <a:r>
              <a:rPr lang="fi-FI" sz="1400" dirty="0" smtClean="0"/>
              <a:t>Q: </a:t>
            </a:r>
            <a:r>
              <a:rPr lang="fi-FI" sz="1400" dirty="0" err="1" smtClean="0"/>
              <a:t>Now</a:t>
            </a:r>
            <a:r>
              <a:rPr lang="fi-FI" sz="1400" dirty="0" smtClean="0"/>
              <a:t>, </a:t>
            </a:r>
            <a:r>
              <a:rPr lang="fi-FI" sz="1400" dirty="0" err="1" smtClean="0"/>
              <a:t>where</a:t>
            </a:r>
            <a:r>
              <a:rPr lang="fi-FI" sz="1400" dirty="0" smtClean="0"/>
              <a:t> </a:t>
            </a:r>
            <a:r>
              <a:rPr lang="fi-FI" sz="1400" dirty="0" err="1" smtClean="0"/>
              <a:t>would</a:t>
            </a:r>
            <a:r>
              <a:rPr lang="fi-FI" sz="1400" dirty="0" smtClean="0"/>
              <a:t>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place</a:t>
            </a:r>
            <a:r>
              <a:rPr lang="fi-FI" sz="1400" dirty="0" smtClean="0"/>
              <a:t> </a:t>
            </a:r>
            <a:r>
              <a:rPr lang="fi-FI" sz="1400" dirty="0" err="1" smtClean="0"/>
              <a:t>these</a:t>
            </a:r>
            <a:r>
              <a:rPr lang="fi-FI" sz="1400" dirty="0" smtClean="0"/>
              <a:t> </a:t>
            </a:r>
            <a:r>
              <a:rPr lang="fi-FI" sz="1400" dirty="0" err="1" smtClean="0"/>
              <a:t>two</a:t>
            </a:r>
            <a:r>
              <a:rPr lang="fi-FI" sz="1400" dirty="0" smtClean="0"/>
              <a:t> </a:t>
            </a:r>
            <a:r>
              <a:rPr lang="fi-FI" sz="1400" dirty="0" err="1" smtClean="0"/>
              <a:t>ACLs</a:t>
            </a:r>
            <a:r>
              <a:rPr lang="fi-FI" sz="1400" dirty="0" smtClean="0"/>
              <a:t> in the </a:t>
            </a:r>
            <a:r>
              <a:rPr lang="fi-FI" sz="1400" dirty="0" err="1" smtClean="0"/>
              <a:t>network</a:t>
            </a:r>
            <a:r>
              <a:rPr lang="fi-FI" sz="1400" dirty="0" smtClean="0"/>
              <a:t>?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867400" cy="28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(24/24)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867400" cy="28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2133600" y="25146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791200" y="3200400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4495800"/>
            <a:ext cx="5118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The </a:t>
            </a:r>
            <a:r>
              <a:rPr lang="fi-FI" dirty="0" err="1" smtClean="0"/>
              <a:t>standard</a:t>
            </a:r>
            <a:r>
              <a:rPr lang="fi-FI" dirty="0" smtClean="0"/>
              <a:t> ACL </a:t>
            </a:r>
            <a:r>
              <a:rPr lang="fi-FI" dirty="0" err="1" smtClean="0"/>
              <a:t>goes</a:t>
            </a:r>
            <a:r>
              <a:rPr lang="fi-FI" dirty="0" smtClean="0"/>
              <a:t> to the E0 out </a:t>
            </a:r>
            <a:r>
              <a:rPr lang="fi-FI" dirty="0" err="1" smtClean="0"/>
              <a:t>interface</a:t>
            </a:r>
            <a:r>
              <a:rPr lang="fi-FI" dirty="0" smtClean="0"/>
              <a:t> of R1.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extended</a:t>
            </a:r>
            <a:r>
              <a:rPr lang="fi-FI" dirty="0" smtClean="0"/>
              <a:t> ACL </a:t>
            </a:r>
            <a:r>
              <a:rPr lang="fi-FI" dirty="0" err="1" smtClean="0"/>
              <a:t>goes</a:t>
            </a:r>
            <a:r>
              <a:rPr lang="fi-FI" dirty="0" smtClean="0"/>
              <a:t> to the E1 in </a:t>
            </a:r>
            <a:r>
              <a:rPr lang="fi-FI" dirty="0" err="1" smtClean="0"/>
              <a:t>interface</a:t>
            </a:r>
            <a:r>
              <a:rPr lang="fi-FI" dirty="0" smtClean="0"/>
              <a:t> of R3.</a:t>
            </a:r>
          </a:p>
          <a:p>
            <a:endParaRPr lang="fi-FI" dirty="0" smtClean="0"/>
          </a:p>
          <a:p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(1/13)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710112" cy="418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2514600"/>
            <a:ext cx="5029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2133600"/>
            <a:ext cx="110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FIREWALL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3800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The </a:t>
            </a:r>
            <a:r>
              <a:rPr lang="fi-FI" dirty="0" err="1" smtClean="0"/>
              <a:t>modern</a:t>
            </a:r>
            <a:r>
              <a:rPr lang="fi-FI" dirty="0" smtClean="0"/>
              <a:t> </a:t>
            </a:r>
            <a:r>
              <a:rPr lang="fi-FI" dirty="0" err="1" smtClean="0"/>
              <a:t>corporate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endParaRPr lang="fi-FI" dirty="0" smtClean="0"/>
          </a:p>
          <a:p>
            <a:r>
              <a:rPr lang="fi-FI" dirty="0" err="1" smtClean="0"/>
              <a:t>could</a:t>
            </a:r>
            <a:r>
              <a:rPr lang="fi-FI" dirty="0" smtClean="0"/>
              <a:t> look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.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endParaRPr lang="fi-FI" dirty="0" smtClean="0"/>
          </a:p>
          <a:p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implemented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2-interface </a:t>
            </a:r>
          </a:p>
          <a:p>
            <a:r>
              <a:rPr lang="fi-FI" dirty="0" err="1" smtClean="0"/>
              <a:t>routers</a:t>
            </a:r>
            <a:r>
              <a:rPr lang="fi-FI" dirty="0" smtClean="0"/>
              <a:t> 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3-interface </a:t>
            </a:r>
            <a:r>
              <a:rPr lang="fi-FI" dirty="0" err="1" smtClean="0"/>
              <a:t>router</a:t>
            </a:r>
            <a:r>
              <a:rPr lang="fi-FI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191000"/>
            <a:ext cx="56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(2/13)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 smtClean="0"/>
              <a:t>Network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Transtation</a:t>
            </a:r>
            <a:r>
              <a:rPr lang="fi-FI" dirty="0" smtClean="0"/>
              <a:t> (NAT) </a:t>
            </a:r>
            <a:r>
              <a:rPr lang="fi-FI" dirty="0" err="1" smtClean="0"/>
              <a:t>addresses</a:t>
            </a:r>
            <a:r>
              <a:rPr lang="fi-FI" dirty="0" smtClean="0"/>
              <a:t>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#1 </a:t>
            </a:r>
            <a:r>
              <a:rPr lang="fi-FI" dirty="0" err="1" smtClean="0"/>
              <a:t>shortage</a:t>
            </a:r>
            <a:r>
              <a:rPr lang="fi-FI" dirty="0" smtClean="0"/>
              <a:t> of </a:t>
            </a:r>
            <a:r>
              <a:rPr lang="fi-FI" dirty="0" err="1" smtClean="0"/>
              <a:t>public</a:t>
            </a:r>
            <a:r>
              <a:rPr lang="fi-FI" dirty="0" smtClean="0"/>
              <a:t> IPv4 </a:t>
            </a:r>
            <a:r>
              <a:rPr lang="fi-FI" dirty="0" err="1" smtClean="0"/>
              <a:t>addresses</a:t>
            </a:r>
            <a:endParaRPr lang="fi-FI" dirty="0" smtClean="0"/>
          </a:p>
          <a:p>
            <a:pPr lvl="1"/>
            <a:r>
              <a:rPr lang="fi-FI" dirty="0" smtClean="0"/>
              <a:t>#2 </a:t>
            </a:r>
            <a:r>
              <a:rPr lang="fi-FI" dirty="0" err="1" smtClean="0"/>
              <a:t>hides</a:t>
            </a:r>
            <a:r>
              <a:rPr lang="fi-FI" dirty="0" smtClean="0"/>
              <a:t> the </a:t>
            </a:r>
            <a:r>
              <a:rPr lang="fi-FI" dirty="0" err="1" smtClean="0"/>
              <a:t>implementation</a:t>
            </a:r>
            <a:r>
              <a:rPr lang="fi-FI" dirty="0" smtClean="0"/>
              <a:t> of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inner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endParaRPr lang="fi-FI" dirty="0" smtClean="0"/>
          </a:p>
          <a:p>
            <a:pPr lvl="1"/>
            <a:r>
              <a:rPr lang="fi-FI" dirty="0" smtClean="0"/>
              <a:t>#3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independent</a:t>
            </a:r>
            <a:r>
              <a:rPr lang="fi-FI" dirty="0" smtClean="0"/>
              <a:t> of </a:t>
            </a:r>
            <a:r>
              <a:rPr lang="fi-FI" dirty="0" err="1" smtClean="0"/>
              <a:t>your</a:t>
            </a:r>
            <a:r>
              <a:rPr lang="fi-FI" dirty="0" smtClean="0"/>
              <a:t> ISP</a:t>
            </a:r>
          </a:p>
          <a:p>
            <a:r>
              <a:rPr lang="fi-FI" dirty="0" smtClean="0"/>
              <a:t>NAT </a:t>
            </a:r>
            <a:r>
              <a:rPr lang="fi-FI" dirty="0" err="1" smtClean="0"/>
              <a:t>translation</a:t>
            </a:r>
            <a:r>
              <a:rPr lang="fi-FI" dirty="0" smtClean="0"/>
              <a:t> is </a:t>
            </a:r>
            <a:r>
              <a:rPr lang="fi-FI" dirty="0" err="1" smtClean="0"/>
              <a:t>done</a:t>
            </a:r>
            <a:r>
              <a:rPr lang="fi-FI" dirty="0" smtClean="0"/>
              <a:t> in a </a:t>
            </a:r>
            <a:r>
              <a:rPr lang="fi-FI" dirty="0" err="1" smtClean="0"/>
              <a:t>router</a:t>
            </a:r>
            <a:r>
              <a:rPr lang="fi-FI" dirty="0" smtClean="0"/>
              <a:t>, a </a:t>
            </a:r>
            <a:r>
              <a:rPr lang="fi-FI" dirty="0" err="1" smtClean="0"/>
              <a:t>firewall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a </a:t>
            </a:r>
            <a:r>
              <a:rPr lang="fi-FI" dirty="0" err="1" smtClean="0"/>
              <a:t>server</a:t>
            </a:r>
            <a:endParaRPr lang="fi-FI" dirty="0" smtClean="0"/>
          </a:p>
          <a:p>
            <a:r>
              <a:rPr lang="fi-FI" dirty="0" err="1" smtClean="0"/>
              <a:t>With</a:t>
            </a:r>
            <a:r>
              <a:rPr lang="fi-FI" dirty="0" smtClean="0"/>
              <a:t> NAT,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overlapping</a:t>
            </a:r>
            <a:r>
              <a:rPr lang="fi-FI" dirty="0" smtClean="0"/>
              <a:t> </a:t>
            </a:r>
            <a:r>
              <a:rPr lang="fi-FI" dirty="0" err="1" smtClean="0"/>
              <a:t>internal</a:t>
            </a:r>
            <a:r>
              <a:rPr lang="fi-FI" dirty="0" smtClean="0"/>
              <a:t> </a:t>
            </a:r>
            <a:r>
              <a:rPr lang="fi-FI" dirty="0" err="1" smtClean="0"/>
              <a:t>addresses</a:t>
            </a:r>
            <a:r>
              <a:rPr lang="fi-FI" dirty="0" smtClean="0"/>
              <a:t> in for </a:t>
            </a:r>
            <a:r>
              <a:rPr lang="fi-FI" dirty="0" err="1" smtClean="0"/>
              <a:t>example</a:t>
            </a:r>
            <a:r>
              <a:rPr lang="fi-FI" dirty="0" smtClean="0"/>
              <a:t> in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branch</a:t>
            </a:r>
            <a:r>
              <a:rPr lang="fi-FI" dirty="0" smtClean="0"/>
              <a:t> </a:t>
            </a:r>
            <a:r>
              <a:rPr lang="fi-FI" dirty="0" err="1" smtClean="0"/>
              <a:t>offices</a:t>
            </a:r>
            <a:endParaRPr lang="fi-FI" dirty="0" smtClean="0"/>
          </a:p>
          <a:p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translation</a:t>
            </a:r>
            <a:r>
              <a:rPr lang="fi-FI" dirty="0" smtClean="0"/>
              <a:t> </a:t>
            </a:r>
            <a:r>
              <a:rPr lang="fi-FI" dirty="0" err="1" smtClean="0"/>
              <a:t>variations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#1 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translation</a:t>
            </a:r>
            <a:endParaRPr lang="fi-FI" dirty="0" smtClean="0"/>
          </a:p>
          <a:p>
            <a:pPr lvl="1"/>
            <a:r>
              <a:rPr lang="fi-FI" dirty="0" smtClean="0"/>
              <a:t>#2 </a:t>
            </a:r>
            <a:r>
              <a:rPr lang="fi-FI" dirty="0" err="1" smtClean="0"/>
              <a:t>Dynamic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translation</a:t>
            </a:r>
            <a:endParaRPr lang="fi-FI" dirty="0" smtClean="0"/>
          </a:p>
          <a:p>
            <a:pPr lvl="1"/>
            <a:r>
              <a:rPr lang="fi-FI" dirty="0" smtClean="0"/>
              <a:t>#3 Port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translation</a:t>
            </a:r>
            <a:r>
              <a:rPr lang="fi-FI" dirty="0" smtClean="0"/>
              <a:t> (PAT)</a:t>
            </a:r>
          </a:p>
          <a:p>
            <a:r>
              <a:rPr lang="fi-FI" dirty="0" err="1" smtClean="0"/>
              <a:t>Private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spaces</a:t>
            </a:r>
            <a:r>
              <a:rPr lang="fi-FI" dirty="0" smtClean="0"/>
              <a:t> (inside NAT)</a:t>
            </a:r>
          </a:p>
          <a:p>
            <a:pPr lvl="1"/>
            <a:r>
              <a:rPr lang="fi-FI" dirty="0" smtClean="0"/>
              <a:t>1 </a:t>
            </a:r>
            <a:r>
              <a:rPr lang="fi-FI" dirty="0" err="1" smtClean="0"/>
              <a:t>A-class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: 		10.0.0.0 – 10.255.255.255</a:t>
            </a:r>
          </a:p>
          <a:p>
            <a:pPr lvl="1"/>
            <a:r>
              <a:rPr lang="fi-FI" dirty="0" smtClean="0"/>
              <a:t>16 </a:t>
            </a:r>
            <a:r>
              <a:rPr lang="fi-FI" dirty="0" err="1" smtClean="0"/>
              <a:t>B-class</a:t>
            </a:r>
            <a:r>
              <a:rPr lang="fi-FI" dirty="0" smtClean="0"/>
              <a:t> </a:t>
            </a:r>
            <a:r>
              <a:rPr lang="fi-FI" dirty="0" err="1" smtClean="0"/>
              <a:t>addresses</a:t>
            </a:r>
            <a:r>
              <a:rPr lang="fi-FI" dirty="0" smtClean="0"/>
              <a:t>: 	172.16.0.0 – 172.31.255.255</a:t>
            </a:r>
          </a:p>
          <a:p>
            <a:pPr lvl="1"/>
            <a:r>
              <a:rPr lang="fi-FI" dirty="0" smtClean="0"/>
              <a:t>256 </a:t>
            </a:r>
            <a:r>
              <a:rPr lang="fi-FI" dirty="0" err="1" smtClean="0"/>
              <a:t>C-class</a:t>
            </a:r>
            <a:r>
              <a:rPr lang="fi-FI" dirty="0" smtClean="0"/>
              <a:t> </a:t>
            </a:r>
            <a:r>
              <a:rPr lang="fi-FI" dirty="0" err="1" smtClean="0"/>
              <a:t>addresses</a:t>
            </a:r>
            <a:r>
              <a:rPr lang="fi-FI" dirty="0" smtClean="0"/>
              <a:t>: 	192.168.0.0 – 192.168.255.255</a:t>
            </a:r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(3/13)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2209800"/>
          <a:ext cx="5765800" cy="17240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1219200"/>
                <a:gridCol w="609600"/>
                <a:gridCol w="8890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Definition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Addresses located inside of your nw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Outside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Addresses located outside of your nw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IP address physically attached to a device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Global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public IP address physically or logically attached to  a device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Inside local IP address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device inside with a private IP address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Inside global IP address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device inside with a public IP address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Outside global IP address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device outside with a public IP address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Outside local IP address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device outside with a private IP address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4191000"/>
            <a:ext cx="17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NAT </a:t>
            </a:r>
            <a:r>
              <a:rPr lang="fi-FI" dirty="0" err="1" smtClean="0"/>
              <a:t>terminology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</a:t>
            </a:r>
            <a:r>
              <a:rPr lang="fi-FI" dirty="0" err="1" smtClean="0"/>
              <a:t>nomenclature</a:t>
            </a:r>
            <a:r>
              <a:rPr lang="fi-FI" dirty="0" smtClean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000" dirty="0" err="1" smtClean="0"/>
              <a:t>Routers</a:t>
            </a:r>
            <a:r>
              <a:rPr lang="fi-FI" sz="2000" dirty="0" smtClean="0"/>
              <a:t> and </a:t>
            </a:r>
            <a:r>
              <a:rPr lang="fi-FI" sz="2000" dirty="0" err="1" smtClean="0"/>
              <a:t>some</a:t>
            </a:r>
            <a:r>
              <a:rPr lang="fi-FI" sz="2000" dirty="0" smtClean="0"/>
              <a:t> </a:t>
            </a:r>
            <a:r>
              <a:rPr lang="fi-FI" sz="2000" dirty="0" err="1" smtClean="0"/>
              <a:t>switches</a:t>
            </a:r>
            <a:r>
              <a:rPr lang="fi-FI" sz="2000" dirty="0" smtClean="0"/>
              <a:t> (6500)</a:t>
            </a:r>
          </a:p>
          <a:p>
            <a:pPr lvl="1"/>
            <a:r>
              <a:rPr lang="fi-FI" sz="2000" dirty="0" err="1" smtClean="0"/>
              <a:t>Fixed</a:t>
            </a:r>
            <a:r>
              <a:rPr lang="fi-FI" sz="2000" dirty="0" smtClean="0"/>
              <a:t> </a:t>
            </a:r>
            <a:r>
              <a:rPr lang="fi-FI" sz="2000" dirty="0" err="1" smtClean="0"/>
              <a:t>or</a:t>
            </a:r>
            <a:r>
              <a:rPr lang="fi-FI" sz="2000" dirty="0" smtClean="0"/>
              <a:t> </a:t>
            </a:r>
            <a:r>
              <a:rPr lang="fi-FI" sz="2000" dirty="0" err="1" smtClean="0"/>
              <a:t>modular</a:t>
            </a:r>
            <a:r>
              <a:rPr lang="fi-FI" sz="2000" dirty="0" smtClean="0"/>
              <a:t> </a:t>
            </a:r>
            <a:r>
              <a:rPr lang="fi-FI" sz="2000" dirty="0" err="1" smtClean="0"/>
              <a:t>interfaces</a:t>
            </a:r>
            <a:endParaRPr lang="fi-FI" sz="2000" dirty="0" smtClean="0"/>
          </a:p>
          <a:p>
            <a:pPr lvl="1"/>
            <a:r>
              <a:rPr lang="fi-FI" sz="2000" dirty="0" smtClean="0"/>
              <a:t>For </a:t>
            </a:r>
            <a:r>
              <a:rPr lang="fi-FI" sz="2000" dirty="0" err="1" smtClean="0"/>
              <a:t>fixed</a:t>
            </a:r>
            <a:r>
              <a:rPr lang="fi-FI" sz="2000" dirty="0" smtClean="0"/>
              <a:t> </a:t>
            </a:r>
            <a:r>
              <a:rPr lang="fi-FI" sz="2000" dirty="0" err="1" smtClean="0"/>
              <a:t>interfaces</a:t>
            </a:r>
            <a:r>
              <a:rPr lang="fi-FI" sz="2000" dirty="0" smtClean="0"/>
              <a:t>:</a:t>
            </a:r>
          </a:p>
          <a:p>
            <a:pPr lvl="2"/>
            <a:r>
              <a:rPr lang="fi-FI" sz="1800" dirty="0" smtClean="0"/>
              <a:t>”</a:t>
            </a:r>
            <a:r>
              <a:rPr lang="fi-FI" sz="1800" dirty="0" err="1" smtClean="0"/>
              <a:t>Type</a:t>
            </a:r>
            <a:r>
              <a:rPr lang="fi-FI" sz="1800" dirty="0" smtClean="0"/>
              <a:t> </a:t>
            </a:r>
            <a:r>
              <a:rPr lang="fi-FI" sz="1800" dirty="0" err="1" smtClean="0"/>
              <a:t>port</a:t>
            </a:r>
            <a:r>
              <a:rPr lang="fi-FI" sz="1800" dirty="0" smtClean="0"/>
              <a:t>#”</a:t>
            </a:r>
          </a:p>
          <a:p>
            <a:pPr lvl="3"/>
            <a:r>
              <a:rPr lang="fi-FI" sz="1600" dirty="0" err="1" smtClean="0"/>
              <a:t>Type</a:t>
            </a:r>
            <a:r>
              <a:rPr lang="fi-FI" sz="1600" dirty="0" smtClean="0"/>
              <a:t>: atm, </a:t>
            </a:r>
            <a:r>
              <a:rPr lang="fi-FI" sz="1600" dirty="0" err="1" smtClean="0"/>
              <a:t>asynch</a:t>
            </a:r>
            <a:r>
              <a:rPr lang="fi-FI" sz="1600" dirty="0" smtClean="0"/>
              <a:t>, </a:t>
            </a:r>
            <a:r>
              <a:rPr lang="fi-FI" sz="1600" dirty="0" err="1" smtClean="0"/>
              <a:t>bri</a:t>
            </a:r>
            <a:r>
              <a:rPr lang="fi-FI" sz="1600" dirty="0" smtClean="0"/>
              <a:t>, </a:t>
            </a:r>
            <a:r>
              <a:rPr lang="fi-FI" sz="1600" dirty="0" err="1" smtClean="0"/>
              <a:t>ethernet</a:t>
            </a:r>
            <a:r>
              <a:rPr lang="fi-FI" sz="1600" dirty="0" smtClean="0"/>
              <a:t>, </a:t>
            </a:r>
            <a:r>
              <a:rPr lang="fi-FI" sz="1600" dirty="0" err="1" smtClean="0"/>
              <a:t>fastethernet</a:t>
            </a:r>
            <a:r>
              <a:rPr lang="fi-FI" sz="1600" dirty="0" smtClean="0"/>
              <a:t>, </a:t>
            </a:r>
            <a:r>
              <a:rPr lang="fi-FI" sz="1600" dirty="0" err="1" smtClean="0"/>
              <a:t>gigabitethernet</a:t>
            </a:r>
            <a:r>
              <a:rPr lang="fi-FI" sz="1600" dirty="0" smtClean="0"/>
              <a:t>, </a:t>
            </a:r>
            <a:r>
              <a:rPr lang="fi-FI" sz="1600" dirty="0" err="1" smtClean="0"/>
              <a:t>serial</a:t>
            </a:r>
            <a:endParaRPr lang="fi-FI" sz="1600" dirty="0" smtClean="0"/>
          </a:p>
          <a:p>
            <a:pPr lvl="3"/>
            <a:r>
              <a:rPr lang="fi-FI" sz="1600" dirty="0" smtClean="0"/>
              <a:t>Port# </a:t>
            </a:r>
            <a:r>
              <a:rPr lang="fi-FI" sz="1600" dirty="0" err="1" smtClean="0"/>
              <a:t>starts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0</a:t>
            </a:r>
          </a:p>
          <a:p>
            <a:pPr lvl="3"/>
            <a:r>
              <a:rPr lang="fi-FI" sz="1600" dirty="0" smtClean="0"/>
              <a:t>i.e. ”</a:t>
            </a:r>
            <a:r>
              <a:rPr lang="fi-FI" sz="1600" dirty="0" err="1" smtClean="0"/>
              <a:t>serial</a:t>
            </a:r>
            <a:r>
              <a:rPr lang="fi-FI" sz="1600" dirty="0" smtClean="0"/>
              <a:t> 0” </a:t>
            </a:r>
            <a:r>
              <a:rPr lang="fi-FI" sz="1600" dirty="0" err="1" smtClean="0"/>
              <a:t>or</a:t>
            </a:r>
            <a:r>
              <a:rPr lang="fi-FI" sz="1600" dirty="0" smtClean="0"/>
              <a:t> ”s0”</a:t>
            </a:r>
          </a:p>
          <a:p>
            <a:pPr lvl="1"/>
            <a:r>
              <a:rPr lang="fi-FI" sz="2000" dirty="0" smtClean="0"/>
              <a:t>For </a:t>
            </a:r>
            <a:r>
              <a:rPr lang="fi-FI" sz="2000" dirty="0" err="1" smtClean="0"/>
              <a:t>modular</a:t>
            </a:r>
            <a:r>
              <a:rPr lang="fi-FI" sz="2000" dirty="0" smtClean="0"/>
              <a:t> </a:t>
            </a:r>
            <a:r>
              <a:rPr lang="fi-FI" sz="2000" dirty="0" err="1" smtClean="0"/>
              <a:t>interfaces</a:t>
            </a:r>
            <a:r>
              <a:rPr lang="fi-FI" sz="2000" dirty="0" smtClean="0"/>
              <a:t>:</a:t>
            </a:r>
          </a:p>
          <a:p>
            <a:pPr lvl="2"/>
            <a:r>
              <a:rPr lang="fi-FI" sz="1800" dirty="0" smtClean="0"/>
              <a:t>”</a:t>
            </a:r>
            <a:r>
              <a:rPr lang="fi-FI" sz="1800" dirty="0" err="1" smtClean="0"/>
              <a:t>Type</a:t>
            </a:r>
            <a:r>
              <a:rPr lang="fi-FI" sz="1800" dirty="0" smtClean="0"/>
              <a:t> </a:t>
            </a:r>
            <a:r>
              <a:rPr lang="fi-FI" sz="1800" dirty="0" err="1" smtClean="0"/>
              <a:t>slot</a:t>
            </a:r>
            <a:r>
              <a:rPr lang="fi-FI" sz="1800" dirty="0" smtClean="0"/>
              <a:t>#/</a:t>
            </a:r>
            <a:r>
              <a:rPr lang="fi-FI" sz="1800" dirty="0" err="1" smtClean="0"/>
              <a:t>port</a:t>
            </a:r>
            <a:r>
              <a:rPr lang="fi-FI" sz="1800" dirty="0" smtClean="0"/>
              <a:t>#</a:t>
            </a:r>
          </a:p>
          <a:p>
            <a:pPr lvl="3"/>
            <a:r>
              <a:rPr lang="fi-FI" sz="1600" dirty="0" err="1" smtClean="0"/>
              <a:t>Type</a:t>
            </a:r>
            <a:r>
              <a:rPr lang="fi-FI" sz="1600" dirty="0" smtClean="0"/>
              <a:t>: atm, </a:t>
            </a:r>
            <a:r>
              <a:rPr lang="fi-FI" sz="1600" dirty="0" err="1" smtClean="0"/>
              <a:t>asynch</a:t>
            </a:r>
            <a:r>
              <a:rPr lang="fi-FI" sz="1600" dirty="0" smtClean="0"/>
              <a:t>, </a:t>
            </a:r>
            <a:r>
              <a:rPr lang="fi-FI" sz="1600" dirty="0" err="1" smtClean="0"/>
              <a:t>bri</a:t>
            </a:r>
            <a:r>
              <a:rPr lang="fi-FI" sz="1600" dirty="0" smtClean="0"/>
              <a:t>, </a:t>
            </a:r>
            <a:r>
              <a:rPr lang="fi-FI" sz="1600" dirty="0" err="1" smtClean="0"/>
              <a:t>ethernet</a:t>
            </a:r>
            <a:r>
              <a:rPr lang="fi-FI" sz="1600" dirty="0" smtClean="0"/>
              <a:t>, </a:t>
            </a:r>
            <a:r>
              <a:rPr lang="fi-FI" sz="1600" dirty="0" err="1" smtClean="0"/>
              <a:t>fastethernet</a:t>
            </a:r>
            <a:r>
              <a:rPr lang="fi-FI" sz="1600" dirty="0" smtClean="0"/>
              <a:t>, </a:t>
            </a:r>
            <a:r>
              <a:rPr lang="fi-FI" sz="1600" dirty="0" err="1" smtClean="0"/>
              <a:t>gigabitethernet</a:t>
            </a:r>
            <a:r>
              <a:rPr lang="fi-FI" sz="1600" dirty="0" smtClean="0"/>
              <a:t>, </a:t>
            </a:r>
            <a:r>
              <a:rPr lang="fi-FI" sz="1600" dirty="0" err="1" smtClean="0"/>
              <a:t>serial</a:t>
            </a:r>
            <a:endParaRPr lang="fi-FI" sz="1600" dirty="0" smtClean="0"/>
          </a:p>
          <a:p>
            <a:pPr lvl="3"/>
            <a:r>
              <a:rPr lang="fi-FI" sz="1600" dirty="0" err="1" smtClean="0"/>
              <a:t>Slot</a:t>
            </a:r>
            <a:r>
              <a:rPr lang="fi-FI" sz="1600" dirty="0" smtClean="0"/>
              <a:t># </a:t>
            </a:r>
            <a:r>
              <a:rPr lang="fi-FI" sz="1600" dirty="0" err="1" smtClean="0"/>
              <a:t>starts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0</a:t>
            </a:r>
          </a:p>
          <a:p>
            <a:pPr lvl="3"/>
            <a:r>
              <a:rPr lang="fi-FI" sz="1600" dirty="0" smtClean="0"/>
              <a:t>Port# </a:t>
            </a:r>
            <a:r>
              <a:rPr lang="fi-FI" sz="1600" dirty="0" err="1" smtClean="0"/>
              <a:t>starts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0</a:t>
            </a:r>
          </a:p>
          <a:p>
            <a:pPr lvl="3"/>
            <a:r>
              <a:rPr lang="fi-FI" sz="1600" dirty="0" smtClean="0"/>
              <a:t>i.e. ”giga 0/0”, ”</a:t>
            </a:r>
            <a:r>
              <a:rPr lang="fi-FI" sz="1600" dirty="0" err="1" smtClean="0"/>
              <a:t>fast</a:t>
            </a:r>
            <a:r>
              <a:rPr lang="fi-FI" sz="1600" dirty="0" smtClean="0"/>
              <a:t> 0/1” </a:t>
            </a:r>
            <a:r>
              <a:rPr lang="fi-FI" sz="1600" dirty="0" err="1" smtClean="0"/>
              <a:t>or</a:t>
            </a:r>
            <a:r>
              <a:rPr lang="fi-FI" sz="1600" dirty="0" smtClean="0"/>
              <a:t> ”f0/1”</a:t>
            </a:r>
          </a:p>
          <a:p>
            <a:pPr lvl="3"/>
            <a:endParaRPr lang="fi-FI" sz="1800" dirty="0" smtClean="0"/>
          </a:p>
          <a:p>
            <a:endParaRPr lang="fi-FI" sz="1800" dirty="0" smtClean="0"/>
          </a:p>
          <a:p>
            <a:pPr lvl="3"/>
            <a:endParaRPr lang="fi-FI" sz="900" dirty="0" smtClean="0"/>
          </a:p>
          <a:p>
            <a:pPr lvl="1"/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(4/13)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2514600"/>
          <a:ext cx="7543800" cy="200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915"/>
                <a:gridCol w="4345885"/>
              </a:tblGrid>
              <a:tr h="45779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Translation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Meaning</a:t>
                      </a:r>
                      <a:endParaRPr lang="fi-FI" dirty="0" smtClean="0"/>
                    </a:p>
                  </a:txBody>
                  <a:tcPr/>
                </a:tc>
              </a:tr>
              <a:tr h="45779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manual IP address (and possibly port number) translation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done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between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inside and outside devices</a:t>
                      </a:r>
                    </a:p>
                  </a:txBody>
                  <a:tcPr marL="9525" marR="9525" marT="9525" marB="0" anchor="b"/>
                </a:tc>
              </a:tr>
              <a:tr h="45779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 automatic IP address (and possibly port number) translation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 done between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inside and outside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2596">
                <a:tc>
                  <a:txBody>
                    <a:bodyPr/>
                    <a:lstStyle/>
                    <a:p>
                      <a:r>
                        <a:rPr lang="fi-FI" dirty="0" smtClean="0"/>
                        <a:t>Port </a:t>
                      </a:r>
                      <a:r>
                        <a:rPr lang="fi-FI" dirty="0" err="1" smtClean="0"/>
                        <a:t>address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translation</a:t>
                      </a:r>
                      <a:r>
                        <a:rPr lang="fi-FI" dirty="0" smtClean="0"/>
                        <a:t> (PAT)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the inside IP addresses are mapped to a single outside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public IP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address. The unique port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number (TCP, UDP)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 used to distinguish between the inside devices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(5/13)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Static</a:t>
            </a:r>
            <a:r>
              <a:rPr lang="fi-FI" dirty="0" smtClean="0"/>
              <a:t> NAT</a:t>
            </a:r>
          </a:p>
          <a:p>
            <a:pPr lvl="1"/>
            <a:r>
              <a:rPr lang="fi-FI" dirty="0" smtClean="0"/>
              <a:t>The NAT box </a:t>
            </a:r>
            <a:r>
              <a:rPr lang="fi-FI" dirty="0" err="1" smtClean="0"/>
              <a:t>translates</a:t>
            </a:r>
            <a:r>
              <a:rPr lang="fi-FI" dirty="0" smtClean="0"/>
              <a:t> the IP </a:t>
            </a:r>
            <a:r>
              <a:rPr lang="fi-FI" dirty="0" err="1" smtClean="0"/>
              <a:t>addresses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outside into inside </a:t>
            </a:r>
            <a:r>
              <a:rPr lang="fi-FI" dirty="0" err="1" smtClean="0"/>
              <a:t>addresses</a:t>
            </a:r>
            <a:r>
              <a:rPr lang="fi-FI" dirty="0" smtClean="0"/>
              <a:t> (</a:t>
            </a:r>
            <a:r>
              <a:rPr lang="fi-FI" dirty="0" err="1" smtClean="0"/>
              <a:t>one-to-one</a:t>
            </a:r>
            <a:r>
              <a:rPr lang="fi-FI" dirty="0" smtClean="0"/>
              <a:t> </a:t>
            </a:r>
            <a:r>
              <a:rPr lang="fi-FI" dirty="0" err="1" smtClean="0"/>
              <a:t>mapping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The NAT box </a:t>
            </a:r>
            <a:r>
              <a:rPr lang="fi-FI" dirty="0" err="1" smtClean="0"/>
              <a:t>translates</a:t>
            </a:r>
            <a:r>
              <a:rPr lang="fi-FI" dirty="0" smtClean="0"/>
              <a:t> the IP </a:t>
            </a:r>
            <a:r>
              <a:rPr lang="fi-FI" dirty="0" err="1" smtClean="0"/>
              <a:t>addresses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inside into outside </a:t>
            </a:r>
            <a:r>
              <a:rPr lang="fi-FI" dirty="0" err="1" smtClean="0"/>
              <a:t>addresses</a:t>
            </a:r>
            <a:r>
              <a:rPr lang="fi-FI" dirty="0" smtClean="0"/>
              <a:t> (</a:t>
            </a:r>
            <a:r>
              <a:rPr lang="fi-FI" dirty="0" err="1" smtClean="0"/>
              <a:t>one-to-one</a:t>
            </a:r>
            <a:r>
              <a:rPr lang="fi-FI" dirty="0" smtClean="0"/>
              <a:t> </a:t>
            </a:r>
            <a:r>
              <a:rPr lang="fi-FI" dirty="0" err="1" smtClean="0"/>
              <a:t>mapping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Typically</a:t>
            </a:r>
            <a:r>
              <a:rPr lang="fi-FI" dirty="0" smtClean="0"/>
              <a:t>, </a:t>
            </a:r>
            <a:r>
              <a:rPr lang="fi-FI" dirty="0" err="1" smtClean="0"/>
              <a:t>static</a:t>
            </a:r>
            <a:r>
              <a:rPr lang="fi-FI" dirty="0" smtClean="0"/>
              <a:t> NAT is </a:t>
            </a:r>
            <a:r>
              <a:rPr lang="fi-FI" dirty="0" err="1" smtClean="0"/>
              <a:t>used</a:t>
            </a:r>
            <a:r>
              <a:rPr lang="fi-FI" dirty="0" smtClean="0"/>
              <a:t> for the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originates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outside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accessing</a:t>
            </a:r>
            <a:r>
              <a:rPr lang="fi-FI" dirty="0" smtClean="0"/>
              <a:t> a Web Server in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corporate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endParaRPr lang="fi-FI" dirty="0" smtClean="0"/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N </a:t>
            </a:r>
            <a:r>
              <a:rPr lang="fi-FI" dirty="0" err="1" smtClean="0"/>
              <a:t>public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r>
              <a:rPr lang="fi-FI" dirty="0" smtClean="0"/>
              <a:t> and N </a:t>
            </a:r>
            <a:r>
              <a:rPr lang="fi-FI" dirty="0" err="1" smtClean="0"/>
              <a:t>private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mapped</a:t>
            </a:r>
            <a:r>
              <a:rPr lang="fi-FI" dirty="0" smtClean="0"/>
              <a:t> </a:t>
            </a:r>
            <a:r>
              <a:rPr lang="fi-FI" dirty="0" err="1" smtClean="0"/>
              <a:t>statically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</a:t>
            </a:r>
            <a:r>
              <a:rPr lang="fi-FI" dirty="0" err="1" smtClean="0"/>
              <a:t>administrator</a:t>
            </a:r>
            <a:endParaRPr lang="fi-FI" dirty="0" smtClean="0"/>
          </a:p>
          <a:p>
            <a:pPr lvl="1"/>
            <a:r>
              <a:rPr lang="fi-FI" dirty="0" err="1" smtClean="0"/>
              <a:t>Note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no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endParaRPr lang="fi-FI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(6/13)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err="1" smtClean="0"/>
              <a:t>Dynamic</a:t>
            </a:r>
            <a:r>
              <a:rPr lang="fi-FI" dirty="0" smtClean="0"/>
              <a:t> NAT</a:t>
            </a:r>
          </a:p>
          <a:p>
            <a:pPr lvl="1"/>
            <a:r>
              <a:rPr lang="fi-FI" dirty="0" err="1" smtClean="0"/>
              <a:t>Performs</a:t>
            </a:r>
            <a:r>
              <a:rPr lang="fi-FI" dirty="0" smtClean="0"/>
              <a:t> </a:t>
            </a:r>
            <a:r>
              <a:rPr lang="fi-FI" dirty="0" err="1" smtClean="0"/>
              <a:t>better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static</a:t>
            </a:r>
            <a:r>
              <a:rPr lang="fi-FI" dirty="0" smtClean="0"/>
              <a:t> NAT, </a:t>
            </a:r>
            <a:r>
              <a:rPr lang="fi-FI" dirty="0" err="1" smtClean="0"/>
              <a:t>especially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translate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comes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inside</a:t>
            </a:r>
          </a:p>
          <a:p>
            <a:pPr lvl="1"/>
            <a:r>
              <a:rPr lang="fi-FI" dirty="0" smtClean="0"/>
              <a:t>An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pool</a:t>
            </a:r>
            <a:r>
              <a:rPr lang="fi-FI" dirty="0" smtClean="0"/>
              <a:t> of </a:t>
            </a:r>
            <a:r>
              <a:rPr lang="fi-FI" dirty="0" err="1" smtClean="0"/>
              <a:t>public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r>
              <a:rPr lang="fi-FI" dirty="0" smtClean="0"/>
              <a:t> is </a:t>
            </a:r>
            <a:r>
              <a:rPr lang="fi-FI" dirty="0" err="1" smtClean="0"/>
              <a:t>recycled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originates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inside</a:t>
            </a:r>
          </a:p>
          <a:p>
            <a:pPr lvl="1"/>
            <a:r>
              <a:rPr lang="fi-FI" dirty="0" err="1" smtClean="0"/>
              <a:t>Typically</a:t>
            </a:r>
            <a:r>
              <a:rPr lang="fi-FI" dirty="0" smtClean="0"/>
              <a:t>, </a:t>
            </a:r>
            <a:r>
              <a:rPr lang="fi-FI" dirty="0" err="1" smtClean="0"/>
              <a:t>used</a:t>
            </a:r>
            <a:r>
              <a:rPr lang="fi-FI" dirty="0" smtClean="0"/>
              <a:t> for the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originates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inside</a:t>
            </a:r>
          </a:p>
          <a:p>
            <a:pPr lvl="1"/>
            <a:r>
              <a:rPr lang="fi-FI" dirty="0" err="1" smtClean="0"/>
              <a:t>Usually</a:t>
            </a:r>
            <a:r>
              <a:rPr lang="fi-FI" dirty="0" smtClean="0"/>
              <a:t> the </a:t>
            </a:r>
            <a:r>
              <a:rPr lang="fi-FI" dirty="0" err="1" smtClean="0"/>
              <a:t>pool</a:t>
            </a:r>
            <a:r>
              <a:rPr lang="fi-FI" dirty="0" smtClean="0"/>
              <a:t> of </a:t>
            </a:r>
            <a:r>
              <a:rPr lang="fi-FI" dirty="0" err="1" smtClean="0"/>
              <a:t>public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r>
              <a:rPr lang="fi-FI" dirty="0" smtClean="0"/>
              <a:t> is </a:t>
            </a:r>
            <a:r>
              <a:rPr lang="fi-FI" dirty="0" err="1" smtClean="0"/>
              <a:t>smaller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the </a:t>
            </a:r>
            <a:r>
              <a:rPr lang="fi-FI" dirty="0" err="1" smtClean="0"/>
              <a:t>private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generate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endParaRPr lang="fi-FI" dirty="0" smtClean="0"/>
          </a:p>
          <a:p>
            <a:pPr lvl="1"/>
            <a:r>
              <a:rPr lang="fi-FI" dirty="0" err="1" smtClean="0"/>
              <a:t>Note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no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endParaRPr lang="fi-F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(7/13)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Port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translation</a:t>
            </a:r>
            <a:r>
              <a:rPr lang="fi-FI" dirty="0" smtClean="0"/>
              <a:t> (PAT)</a:t>
            </a:r>
          </a:p>
          <a:p>
            <a:pPr lvl="1"/>
            <a:r>
              <a:rPr lang="fi-FI" dirty="0" smtClean="0"/>
              <a:t>PAT is </a:t>
            </a:r>
            <a:r>
              <a:rPr lang="fi-FI" dirty="0" err="1" smtClean="0"/>
              <a:t>heavily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today</a:t>
            </a:r>
            <a:endParaRPr lang="fi-FI" dirty="0" smtClean="0"/>
          </a:p>
          <a:p>
            <a:pPr lvl="1"/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public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is </a:t>
            </a:r>
            <a:r>
              <a:rPr lang="fi-FI" dirty="0" err="1" smtClean="0"/>
              <a:t>overloaded</a:t>
            </a:r>
            <a:r>
              <a:rPr lang="fi-FI" dirty="0" smtClean="0"/>
              <a:t>. The TCP/UDP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to </a:t>
            </a:r>
            <a:r>
              <a:rPr lang="fi-FI" dirty="0" err="1" smtClean="0"/>
              <a:t>distinguish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connections</a:t>
            </a:r>
            <a:endParaRPr lang="fi-FI" dirty="0" smtClean="0"/>
          </a:p>
          <a:p>
            <a:pPr lvl="1"/>
            <a:r>
              <a:rPr lang="fi-FI" dirty="0" smtClean="0"/>
              <a:t>PAT is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less</a:t>
            </a:r>
            <a:r>
              <a:rPr lang="fi-FI" dirty="0" smtClean="0"/>
              <a:t> </a:t>
            </a:r>
            <a:r>
              <a:rPr lang="fi-FI" dirty="0" err="1" smtClean="0"/>
              <a:t>public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inside </a:t>
            </a:r>
            <a:r>
              <a:rPr lang="fi-FI" dirty="0" err="1" smtClean="0"/>
              <a:t>devices</a:t>
            </a:r>
            <a:r>
              <a:rPr lang="fi-FI" dirty="0" smtClean="0"/>
              <a:t> </a:t>
            </a:r>
            <a:r>
              <a:rPr lang="fi-FI" dirty="0" err="1" smtClean="0"/>
              <a:t>needing</a:t>
            </a:r>
            <a:r>
              <a:rPr lang="fi-FI" dirty="0" smtClean="0"/>
              <a:t> to </a:t>
            </a:r>
            <a:r>
              <a:rPr lang="fi-FI" dirty="0" err="1" smtClean="0"/>
              <a:t>get</a:t>
            </a:r>
            <a:r>
              <a:rPr lang="fi-FI" dirty="0" smtClean="0"/>
              <a:t> outside</a:t>
            </a:r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following</a:t>
            </a:r>
            <a:r>
              <a:rPr lang="fi-FI" dirty="0" smtClean="0"/>
              <a:t> </a:t>
            </a:r>
            <a:r>
              <a:rPr lang="fi-FI" dirty="0" err="1" smtClean="0"/>
              <a:t>concepts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PAT:</a:t>
            </a:r>
          </a:p>
          <a:p>
            <a:pPr lvl="2"/>
            <a:r>
              <a:rPr lang="fi-FI" dirty="0" smtClean="0"/>
              <a:t>Inside </a:t>
            </a:r>
            <a:r>
              <a:rPr lang="fi-FI" dirty="0" err="1" smtClean="0"/>
              <a:t>local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– </a:t>
            </a:r>
            <a:r>
              <a:rPr lang="fi-FI" dirty="0" err="1" smtClean="0"/>
              <a:t>original</a:t>
            </a:r>
            <a:r>
              <a:rPr lang="fi-FI" dirty="0" smtClean="0"/>
              <a:t> </a:t>
            </a:r>
            <a:r>
              <a:rPr lang="fi-FI" dirty="0" err="1" smtClean="0"/>
              <a:t>source</a:t>
            </a:r>
            <a:r>
              <a:rPr lang="fi-FI" dirty="0" smtClean="0"/>
              <a:t> inside IP </a:t>
            </a:r>
            <a:r>
              <a:rPr lang="fi-FI" dirty="0" err="1" smtClean="0"/>
              <a:t>address</a:t>
            </a:r>
            <a:endParaRPr lang="fi-FI" dirty="0" smtClean="0"/>
          </a:p>
          <a:p>
            <a:pPr lvl="2"/>
            <a:r>
              <a:rPr lang="fi-FI" dirty="0" smtClean="0"/>
              <a:t>Inside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– </a:t>
            </a:r>
            <a:r>
              <a:rPr lang="fi-FI" dirty="0" err="1" smtClean="0"/>
              <a:t>original</a:t>
            </a:r>
            <a:r>
              <a:rPr lang="fi-FI" dirty="0" smtClean="0"/>
              <a:t> </a:t>
            </a:r>
            <a:r>
              <a:rPr lang="fi-FI" dirty="0" err="1" smtClean="0"/>
              <a:t>source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endParaRPr lang="fi-FI" dirty="0" smtClean="0"/>
          </a:p>
          <a:p>
            <a:pPr lvl="2"/>
            <a:r>
              <a:rPr lang="fi-FI" dirty="0" smtClean="0"/>
              <a:t>Inside </a:t>
            </a:r>
            <a:r>
              <a:rPr lang="fi-FI" dirty="0" err="1" smtClean="0"/>
              <a:t>global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–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  <a:r>
              <a:rPr lang="fi-FI" dirty="0" err="1" smtClean="0"/>
              <a:t>source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translation</a:t>
            </a:r>
            <a:endParaRPr lang="fi-FI" dirty="0" smtClean="0"/>
          </a:p>
          <a:p>
            <a:pPr lvl="2"/>
            <a:r>
              <a:rPr lang="fi-FI" dirty="0" smtClean="0"/>
              <a:t>Inside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– new </a:t>
            </a:r>
            <a:r>
              <a:rPr lang="fi-FI" dirty="0" err="1" smtClean="0"/>
              <a:t>source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translation</a:t>
            </a:r>
            <a:endParaRPr lang="fi-FI" dirty="0" smtClean="0"/>
          </a:p>
          <a:p>
            <a:pPr lvl="2"/>
            <a:r>
              <a:rPr lang="fi-FI" dirty="0" smtClean="0"/>
              <a:t>Outside </a:t>
            </a:r>
            <a:r>
              <a:rPr lang="fi-FI" dirty="0" err="1" smtClean="0"/>
              <a:t>global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–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  <a:r>
              <a:rPr lang="fi-FI" dirty="0" err="1" smtClean="0"/>
              <a:t>destination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endParaRPr lang="fi-FI" dirty="0" smtClean="0"/>
          </a:p>
          <a:p>
            <a:pPr lvl="2"/>
            <a:r>
              <a:rPr lang="fi-FI" dirty="0" smtClean="0"/>
              <a:t>Outside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– </a:t>
            </a:r>
            <a:r>
              <a:rPr lang="fi-FI" dirty="0" err="1" smtClean="0"/>
              <a:t>destination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endParaRPr lang="fi-FI" dirty="0" smtClean="0"/>
          </a:p>
          <a:p>
            <a:pPr lvl="1"/>
            <a:r>
              <a:rPr lang="fi-FI" dirty="0" smtClean="0"/>
              <a:t>PAT </a:t>
            </a:r>
            <a:r>
              <a:rPr lang="fi-FI" dirty="0" err="1" smtClean="0"/>
              <a:t>works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TCP/UDP </a:t>
            </a:r>
            <a:r>
              <a:rPr lang="fi-FI" dirty="0" err="1" smtClean="0"/>
              <a:t>because</a:t>
            </a:r>
            <a:r>
              <a:rPr lang="fi-FI" dirty="0" smtClean="0"/>
              <a:t> of the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numbering</a:t>
            </a:r>
            <a:endParaRPr lang="fi-FI" dirty="0" smtClean="0"/>
          </a:p>
          <a:p>
            <a:pPr lvl="1"/>
            <a:r>
              <a:rPr lang="fi-FI" dirty="0" smtClean="0"/>
              <a:t>ICMP </a:t>
            </a:r>
            <a:r>
              <a:rPr lang="fi-FI" dirty="0" err="1" smtClean="0"/>
              <a:t>with</a:t>
            </a:r>
            <a:r>
              <a:rPr lang="fi-FI" dirty="0" smtClean="0"/>
              <a:t> NAT </a:t>
            </a:r>
            <a:r>
              <a:rPr lang="fi-FI" dirty="0" err="1" smtClean="0"/>
              <a:t>requires</a:t>
            </a:r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proprietary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endParaRPr lang="fi-FI" dirty="0" smtClean="0"/>
          </a:p>
          <a:p>
            <a:pPr lvl="2"/>
            <a:endParaRPr lang="fi-FI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(8/13)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available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addresses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to 16000 </a:t>
            </a:r>
            <a:r>
              <a:rPr lang="fi-FI" dirty="0" err="1" smtClean="0"/>
              <a:t>simultaneous</a:t>
            </a:r>
            <a:r>
              <a:rPr lang="fi-FI" dirty="0" smtClean="0"/>
              <a:t> </a:t>
            </a:r>
            <a:r>
              <a:rPr lang="fi-FI" dirty="0" err="1" smtClean="0"/>
              <a:t>connections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PAT</a:t>
            </a:r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add</a:t>
            </a:r>
            <a:r>
              <a:rPr lang="fi-FI" dirty="0" smtClean="0"/>
              <a:t> an ACL to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gateway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blocks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outside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spoofed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private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endParaRPr lang="fi-FI" dirty="0" smtClean="0"/>
          </a:p>
          <a:p>
            <a:r>
              <a:rPr lang="fi-FI" dirty="0" err="1" smtClean="0"/>
              <a:t>Typically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PAT for the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originates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inside and </a:t>
            </a:r>
            <a:r>
              <a:rPr lang="fi-FI" dirty="0" err="1" smtClean="0"/>
              <a:t>static</a:t>
            </a:r>
            <a:r>
              <a:rPr lang="fi-FI" dirty="0" smtClean="0"/>
              <a:t> NAT for the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originates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outside</a:t>
            </a:r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apply</a:t>
            </a:r>
            <a:r>
              <a:rPr lang="fi-FI" dirty="0" smtClean="0"/>
              <a:t> </a:t>
            </a:r>
            <a:r>
              <a:rPr lang="fi-FI" dirty="0" err="1" smtClean="0"/>
              <a:t>something</a:t>
            </a:r>
            <a:r>
              <a:rPr lang="fi-FI" dirty="0" smtClean="0"/>
              <a:t> </a:t>
            </a:r>
            <a:r>
              <a:rPr lang="fi-FI" dirty="0" err="1" smtClean="0"/>
              <a:t>called</a:t>
            </a:r>
            <a:r>
              <a:rPr lang="fi-FI" dirty="0" smtClean="0"/>
              <a:t> Port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Redirection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i.e. a Web Server inside (</a:t>
            </a:r>
            <a:r>
              <a:rPr lang="fi-FI" dirty="0" err="1" smtClean="0"/>
              <a:t>say</a:t>
            </a:r>
            <a:r>
              <a:rPr lang="fi-FI" dirty="0" smtClean="0"/>
              <a:t> 10.0.1.2),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accessible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outside</a:t>
            </a:r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still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public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(</a:t>
            </a:r>
            <a:r>
              <a:rPr lang="fi-FI" dirty="0" err="1" smtClean="0"/>
              <a:t>say</a:t>
            </a:r>
            <a:r>
              <a:rPr lang="fi-FI" dirty="0" smtClean="0"/>
              <a:t> 192.200.100.100), </a:t>
            </a:r>
            <a:r>
              <a:rPr lang="fi-FI" dirty="0" err="1" smtClean="0"/>
              <a:t>but</a:t>
            </a:r>
            <a:r>
              <a:rPr lang="fi-FI" dirty="0" smtClean="0"/>
              <a:t> the </a:t>
            </a:r>
            <a:r>
              <a:rPr lang="fi-FI" dirty="0" err="1" smtClean="0"/>
              <a:t>gateway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now</a:t>
            </a:r>
            <a:r>
              <a:rPr lang="fi-FI" dirty="0" smtClean="0"/>
              <a:t> </a:t>
            </a:r>
            <a:r>
              <a:rPr lang="fi-FI" dirty="0" err="1" smtClean="0"/>
              <a:t>perform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redirection</a:t>
            </a:r>
            <a:endParaRPr lang="fi-FI" dirty="0" smtClean="0"/>
          </a:p>
          <a:p>
            <a:pPr lvl="1"/>
            <a:r>
              <a:rPr lang="fi-FI" dirty="0" smtClean="0"/>
              <a:t>A </a:t>
            </a:r>
            <a:r>
              <a:rPr lang="fi-FI" dirty="0" err="1" smtClean="0"/>
              <a:t>static</a:t>
            </a:r>
            <a:r>
              <a:rPr lang="fi-FI" dirty="0" smtClean="0"/>
              <a:t> PAT </a:t>
            </a:r>
            <a:r>
              <a:rPr lang="fi-FI" dirty="0" err="1" smtClean="0"/>
              <a:t>entry</a:t>
            </a:r>
            <a:r>
              <a:rPr lang="fi-FI" dirty="0" smtClean="0"/>
              <a:t> is </a:t>
            </a:r>
            <a:r>
              <a:rPr lang="fi-FI" dirty="0" err="1" smtClean="0"/>
              <a:t>required</a:t>
            </a:r>
            <a:r>
              <a:rPr lang="fi-FI" dirty="0" smtClean="0"/>
              <a:t> in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gateway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endParaRPr lang="fi-FI" dirty="0" smtClean="0"/>
          </a:p>
          <a:p>
            <a:pPr lvl="1"/>
            <a:r>
              <a:rPr lang="fi-FI" dirty="0" smtClean="0"/>
              <a:t>An </a:t>
            </a:r>
            <a:r>
              <a:rPr lang="fi-FI" dirty="0" err="1" smtClean="0"/>
              <a:t>incoming</a:t>
            </a:r>
            <a:r>
              <a:rPr lang="fi-FI" dirty="0" smtClean="0"/>
              <a:t> </a:t>
            </a:r>
            <a:r>
              <a:rPr lang="fi-FI" dirty="0" err="1" smtClean="0"/>
              <a:t>packet</a:t>
            </a:r>
            <a:r>
              <a:rPr lang="fi-FI" dirty="0" smtClean="0"/>
              <a:t> </a:t>
            </a:r>
            <a:r>
              <a:rPr lang="fi-FI" dirty="0" err="1" smtClean="0"/>
              <a:t>destined</a:t>
            </a:r>
            <a:r>
              <a:rPr lang="fi-FI" dirty="0" smtClean="0"/>
              <a:t> for 192.200.100.100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port</a:t>
            </a:r>
            <a:r>
              <a:rPr lang="fi-FI" dirty="0" smtClean="0"/>
              <a:t> 80 is </a:t>
            </a:r>
            <a:r>
              <a:rPr lang="fi-FI" dirty="0" err="1" smtClean="0"/>
              <a:t>redirected</a:t>
            </a:r>
            <a:r>
              <a:rPr lang="fi-FI" dirty="0" smtClean="0"/>
              <a:t> to an inside </a:t>
            </a:r>
            <a:r>
              <a:rPr lang="fi-FI" dirty="0" err="1" smtClean="0"/>
              <a:t>address</a:t>
            </a:r>
            <a:r>
              <a:rPr lang="fi-FI" dirty="0" smtClean="0"/>
              <a:t> 10.0.1.2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port</a:t>
            </a:r>
            <a:r>
              <a:rPr lang="fi-FI" dirty="0" smtClean="0"/>
              <a:t> 80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(9/13)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Disadvantages</a:t>
            </a:r>
            <a:r>
              <a:rPr lang="fi-FI" dirty="0" smtClean="0"/>
              <a:t> of NAT:</a:t>
            </a:r>
          </a:p>
          <a:p>
            <a:pPr lvl="1"/>
            <a:r>
              <a:rPr lang="fi-FI" dirty="0" err="1" smtClean="0"/>
              <a:t>Increased</a:t>
            </a:r>
            <a:r>
              <a:rPr lang="fi-FI" dirty="0" smtClean="0"/>
              <a:t> </a:t>
            </a:r>
            <a:r>
              <a:rPr lang="fi-FI" dirty="0" err="1" smtClean="0"/>
              <a:t>complexity</a:t>
            </a:r>
            <a:endParaRPr lang="fi-FI" dirty="0" smtClean="0"/>
          </a:p>
          <a:p>
            <a:pPr lvl="1"/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applications</a:t>
            </a:r>
            <a:r>
              <a:rPr lang="fi-FI" dirty="0" smtClean="0"/>
              <a:t> </a:t>
            </a:r>
            <a:r>
              <a:rPr lang="fi-FI" dirty="0" err="1" smtClean="0"/>
              <a:t>require</a:t>
            </a:r>
            <a:r>
              <a:rPr lang="fi-FI" dirty="0" smtClean="0"/>
              <a:t> a </a:t>
            </a:r>
            <a:r>
              <a:rPr lang="fi-FI" dirty="0" err="1" smtClean="0"/>
              <a:t>real</a:t>
            </a:r>
            <a:r>
              <a:rPr lang="fi-FI" dirty="0" smtClean="0"/>
              <a:t> IP</a:t>
            </a:r>
            <a:r>
              <a:rPr lang="en-US" dirty="0" smtClean="0"/>
              <a:t> address</a:t>
            </a:r>
          </a:p>
          <a:p>
            <a:pPr lvl="1"/>
            <a:r>
              <a:rPr lang="fi-FI" dirty="0" err="1" smtClean="0"/>
              <a:t>Compatibility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certain</a:t>
            </a:r>
            <a:r>
              <a:rPr lang="fi-FI" dirty="0" smtClean="0"/>
              <a:t> </a:t>
            </a:r>
            <a:r>
              <a:rPr lang="fi-FI" dirty="0" err="1" smtClean="0"/>
              <a:t>applications</a:t>
            </a:r>
            <a:endParaRPr lang="fi-FI" dirty="0" smtClean="0"/>
          </a:p>
          <a:p>
            <a:pPr lvl="1"/>
            <a:r>
              <a:rPr lang="fi-FI" dirty="0" err="1" smtClean="0"/>
              <a:t>Problems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security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,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IPSec</a:t>
            </a:r>
            <a:endParaRPr lang="fi-FI" dirty="0" smtClean="0"/>
          </a:p>
          <a:p>
            <a:pPr lvl="1"/>
            <a:r>
              <a:rPr lang="fi-FI" dirty="0" smtClean="0"/>
              <a:t>Peer2Peer </a:t>
            </a:r>
            <a:r>
              <a:rPr lang="fi-FI" dirty="0" err="1" smtClean="0"/>
              <a:t>appications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harder</a:t>
            </a:r>
            <a:r>
              <a:rPr lang="fi-FI" dirty="0" smtClean="0"/>
              <a:t> to </a:t>
            </a:r>
            <a:r>
              <a:rPr lang="fi-FI" dirty="0" err="1" smtClean="0"/>
              <a:t>setup</a:t>
            </a:r>
            <a:endParaRPr lang="fi-FI" dirty="0" smtClean="0"/>
          </a:p>
          <a:p>
            <a:pPr lvl="1"/>
            <a:r>
              <a:rPr lang="fi-FI" dirty="0" err="1" smtClean="0"/>
              <a:t>Performance</a:t>
            </a:r>
            <a:r>
              <a:rPr lang="fi-FI" dirty="0" smtClean="0"/>
              <a:t> </a:t>
            </a:r>
            <a:r>
              <a:rPr lang="fi-FI" dirty="0" err="1" smtClean="0"/>
              <a:t>reduction</a:t>
            </a:r>
            <a:endParaRPr lang="fi-F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(10/13)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105400"/>
            <a:ext cx="7092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Static</a:t>
            </a:r>
            <a:r>
              <a:rPr lang="fi-FI" dirty="0" smtClean="0"/>
              <a:t> NAT</a:t>
            </a:r>
          </a:p>
          <a:p>
            <a:r>
              <a:rPr lang="fi-FI" dirty="0" smtClean="0"/>
              <a:t>The inside Web Server 10.0.0.2 is </a:t>
            </a:r>
            <a:r>
              <a:rPr lang="fi-FI" dirty="0" err="1" smtClean="0"/>
              <a:t>statically</a:t>
            </a:r>
            <a:r>
              <a:rPr lang="fi-FI" dirty="0" smtClean="0"/>
              <a:t> </a:t>
            </a:r>
            <a:r>
              <a:rPr lang="fi-FI" dirty="0" err="1" smtClean="0"/>
              <a:t>mapped</a:t>
            </a:r>
            <a:r>
              <a:rPr lang="fi-FI" dirty="0" smtClean="0"/>
              <a:t> to a </a:t>
            </a:r>
            <a:r>
              <a:rPr lang="fi-FI" dirty="0" err="1" smtClean="0"/>
              <a:t>public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:</a:t>
            </a:r>
          </a:p>
          <a:p>
            <a:r>
              <a:rPr lang="fi-FI" dirty="0" smtClean="0"/>
              <a:t>170.45.1.1</a:t>
            </a:r>
            <a:endParaRPr lang="en-US" dirty="0"/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109788"/>
            <a:ext cx="6143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(11/13)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Dynamic</a:t>
            </a:r>
            <a:r>
              <a:rPr lang="fi-FI" sz="1400" dirty="0" smtClean="0"/>
              <a:t> NAT</a:t>
            </a:r>
          </a:p>
          <a:p>
            <a:r>
              <a:rPr lang="fi-FI" sz="1400" dirty="0" smtClean="0"/>
              <a:t>A </a:t>
            </a:r>
            <a:r>
              <a:rPr lang="fi-FI" sz="1400" dirty="0" err="1" smtClean="0"/>
              <a:t>pool</a:t>
            </a:r>
            <a:r>
              <a:rPr lang="fi-FI" sz="1400" dirty="0" smtClean="0"/>
              <a:t> </a:t>
            </a:r>
            <a:r>
              <a:rPr lang="fi-FI" sz="1400" dirty="0" err="1" smtClean="0"/>
              <a:t>with</a:t>
            </a:r>
            <a:r>
              <a:rPr lang="fi-FI" sz="1400" dirty="0" smtClean="0"/>
              <a:t> a </a:t>
            </a:r>
            <a:r>
              <a:rPr lang="fi-FI" sz="1400" dirty="0" err="1" smtClean="0"/>
              <a:t>name</a:t>
            </a:r>
            <a:r>
              <a:rPr lang="fi-FI" sz="1400" dirty="0" smtClean="0"/>
              <a:t> (cisco1) is </a:t>
            </a:r>
            <a:r>
              <a:rPr lang="fi-FI" sz="1400" dirty="0" err="1" smtClean="0"/>
              <a:t>defined</a:t>
            </a:r>
            <a:r>
              <a:rPr lang="fi-FI" sz="1400" dirty="0" smtClean="0"/>
              <a:t> </a:t>
            </a:r>
            <a:r>
              <a:rPr lang="fi-FI" sz="1400" dirty="0" err="1" smtClean="0"/>
              <a:t>with</a:t>
            </a:r>
            <a:r>
              <a:rPr lang="fi-FI" sz="1400" dirty="0" smtClean="0"/>
              <a:t> IP </a:t>
            </a:r>
            <a:r>
              <a:rPr lang="fi-FI" sz="1400" dirty="0" err="1" smtClean="0"/>
              <a:t>addresses</a:t>
            </a:r>
            <a:r>
              <a:rPr lang="fi-FI" sz="1400" dirty="0" smtClean="0"/>
              <a:t> and a </a:t>
            </a:r>
            <a:r>
              <a:rPr lang="fi-FI" sz="1400" dirty="0" err="1" smtClean="0"/>
              <a:t>netmask</a:t>
            </a:r>
            <a:r>
              <a:rPr lang="fi-FI" sz="1400" dirty="0" smtClean="0"/>
              <a:t>. </a:t>
            </a:r>
          </a:p>
          <a:p>
            <a:r>
              <a:rPr lang="fi-FI" sz="1400" dirty="0" smtClean="0"/>
              <a:t>The ”</a:t>
            </a:r>
            <a:r>
              <a:rPr lang="fi-FI" sz="1400" dirty="0" err="1" smtClean="0"/>
              <a:t>ip</a:t>
            </a:r>
            <a:r>
              <a:rPr lang="fi-FI" sz="1400" dirty="0" smtClean="0"/>
              <a:t> </a:t>
            </a:r>
            <a:r>
              <a:rPr lang="fi-FI" sz="1400" dirty="0" err="1" smtClean="0"/>
              <a:t>nat</a:t>
            </a:r>
            <a:r>
              <a:rPr lang="fi-FI" sz="1400" dirty="0" smtClean="0"/>
              <a:t> inside </a:t>
            </a:r>
            <a:r>
              <a:rPr lang="fi-FI" sz="1400" dirty="0" err="1" smtClean="0"/>
              <a:t>source</a:t>
            </a:r>
            <a:r>
              <a:rPr lang="fi-FI" sz="1400" dirty="0" smtClean="0"/>
              <a:t> </a:t>
            </a:r>
            <a:r>
              <a:rPr lang="fi-FI" sz="1400" dirty="0" err="1" smtClean="0"/>
              <a:t>list</a:t>
            </a:r>
            <a:r>
              <a:rPr lang="fi-FI" sz="1400" dirty="0" smtClean="0"/>
              <a:t> 1 </a:t>
            </a:r>
            <a:r>
              <a:rPr lang="fi-FI" sz="1400" dirty="0" err="1" smtClean="0"/>
              <a:t>pool</a:t>
            </a:r>
            <a:r>
              <a:rPr lang="fi-FI" sz="1400" dirty="0" smtClean="0"/>
              <a:t> cisco1” </a:t>
            </a:r>
            <a:r>
              <a:rPr lang="fi-FI" sz="1400" dirty="0" err="1" smtClean="0"/>
              <a:t>command</a:t>
            </a:r>
            <a:r>
              <a:rPr lang="fi-FI" sz="1400" dirty="0" smtClean="0"/>
              <a:t> </a:t>
            </a:r>
            <a:r>
              <a:rPr lang="fi-FI" sz="1400" dirty="0" err="1" smtClean="0"/>
              <a:t>tells</a:t>
            </a:r>
            <a:r>
              <a:rPr lang="fi-FI" sz="1400" dirty="0" smtClean="0"/>
              <a:t> the NAT box (</a:t>
            </a:r>
            <a:r>
              <a:rPr lang="fi-FI" sz="1400" dirty="0" err="1" smtClean="0"/>
              <a:t>router</a:t>
            </a:r>
            <a:r>
              <a:rPr lang="fi-FI" sz="1400" dirty="0" smtClean="0"/>
              <a:t>) to </a:t>
            </a:r>
            <a:r>
              <a:rPr lang="fi-FI" sz="1400" dirty="0" err="1" smtClean="0"/>
              <a:t>translate</a:t>
            </a:r>
            <a:r>
              <a:rPr lang="fi-FI" sz="1400" dirty="0" smtClean="0"/>
              <a:t> IP </a:t>
            </a:r>
            <a:r>
              <a:rPr lang="fi-FI" sz="1400" dirty="0" err="1" smtClean="0"/>
              <a:t>addresses</a:t>
            </a:r>
            <a:r>
              <a:rPr lang="fi-FI" sz="1400" dirty="0" smtClean="0"/>
              <a:t> </a:t>
            </a:r>
            <a:r>
              <a:rPr lang="fi-FI" sz="1400" dirty="0" err="1" smtClean="0"/>
              <a:t>that</a:t>
            </a:r>
            <a:r>
              <a:rPr lang="fi-FI" sz="1400" dirty="0" smtClean="0"/>
              <a:t> </a:t>
            </a:r>
            <a:r>
              <a:rPr lang="fi-FI" sz="1400" dirty="0" err="1" smtClean="0"/>
              <a:t>match</a:t>
            </a:r>
            <a:r>
              <a:rPr lang="fi-FI" sz="1400" dirty="0" smtClean="0"/>
              <a:t> </a:t>
            </a:r>
            <a:r>
              <a:rPr lang="fi-FI" sz="1400" dirty="0" err="1" smtClean="0"/>
              <a:t>access-list</a:t>
            </a:r>
            <a:r>
              <a:rPr lang="fi-FI" sz="1400" dirty="0" smtClean="0"/>
              <a:t> 1 to an </a:t>
            </a:r>
            <a:r>
              <a:rPr lang="fi-FI" sz="1400" dirty="0" err="1" smtClean="0"/>
              <a:t>address</a:t>
            </a:r>
            <a:r>
              <a:rPr lang="fi-FI" sz="1400" dirty="0" smtClean="0"/>
              <a:t> </a:t>
            </a:r>
            <a:r>
              <a:rPr lang="fi-FI" sz="1400" dirty="0" err="1" smtClean="0"/>
              <a:t>found</a:t>
            </a:r>
            <a:r>
              <a:rPr lang="fi-FI" sz="1400" dirty="0" smtClean="0"/>
              <a:t> in the </a:t>
            </a:r>
            <a:r>
              <a:rPr lang="fi-FI" sz="1400" dirty="0" err="1" smtClean="0"/>
              <a:t>pool</a:t>
            </a:r>
            <a:r>
              <a:rPr lang="fi-FI" sz="1400" dirty="0" smtClean="0"/>
              <a:t> </a:t>
            </a:r>
            <a:r>
              <a:rPr lang="fi-FI" sz="1400" dirty="0" err="1" smtClean="0"/>
              <a:t>named</a:t>
            </a:r>
            <a:r>
              <a:rPr lang="fi-FI" sz="1400" dirty="0" smtClean="0"/>
              <a:t> cisco1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“access-list 1 permit 10.0.1.0 0.0.0.255” creates an access list number 1 </a:t>
            </a:r>
            <a:r>
              <a:rPr lang="fi-FI" sz="1400" dirty="0" err="1" smtClean="0"/>
              <a:t>which</a:t>
            </a:r>
            <a:r>
              <a:rPr lang="fi-FI" sz="1400" dirty="0" smtClean="0"/>
              <a:t> </a:t>
            </a:r>
            <a:r>
              <a:rPr lang="fi-FI" sz="1400" dirty="0" err="1" smtClean="0"/>
              <a:t>tags</a:t>
            </a:r>
            <a:r>
              <a:rPr lang="fi-FI" sz="1400" dirty="0" smtClean="0"/>
              <a:t> an </a:t>
            </a:r>
            <a:r>
              <a:rPr lang="fi-FI" sz="1400" dirty="0" err="1" smtClean="0"/>
              <a:t>interesting</a:t>
            </a:r>
            <a:r>
              <a:rPr lang="fi-FI" sz="1400" dirty="0" smtClean="0"/>
              <a:t> </a:t>
            </a:r>
            <a:r>
              <a:rPr lang="fi-FI" sz="1400" dirty="0" err="1" smtClean="0"/>
              <a:t>traffic</a:t>
            </a:r>
            <a:endParaRPr lang="fi-FI" sz="1400" dirty="0" smtClean="0"/>
          </a:p>
          <a:p>
            <a:r>
              <a:rPr lang="fi-FI" sz="1400" dirty="0" smtClean="0"/>
              <a:t>(10.0.1.0/24)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6324600" cy="348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(12/13)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876800"/>
            <a:ext cx="7956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PAT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difference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PAT and </a:t>
            </a:r>
            <a:r>
              <a:rPr lang="fi-FI" dirty="0" err="1" smtClean="0"/>
              <a:t>dynamic</a:t>
            </a:r>
            <a:r>
              <a:rPr lang="fi-FI" dirty="0" smtClean="0"/>
              <a:t> NAT </a:t>
            </a:r>
            <a:r>
              <a:rPr lang="fi-FI" dirty="0" err="1" smtClean="0"/>
              <a:t>configuration</a:t>
            </a:r>
            <a:r>
              <a:rPr lang="fi-FI" dirty="0" smtClean="0"/>
              <a:t> is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pool</a:t>
            </a:r>
            <a:r>
              <a:rPr lang="fi-FI" dirty="0" smtClean="0"/>
              <a:t> of</a:t>
            </a:r>
          </a:p>
          <a:p>
            <a:r>
              <a:rPr lang="fi-FI" dirty="0" err="1" smtClean="0"/>
              <a:t>public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r>
              <a:rPr lang="fi-FI" dirty="0" smtClean="0"/>
              <a:t> </a:t>
            </a:r>
            <a:r>
              <a:rPr lang="fi-FI" dirty="0" err="1" smtClean="0"/>
              <a:t>contains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.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added</a:t>
            </a:r>
            <a:r>
              <a:rPr lang="fi-FI" dirty="0" smtClean="0"/>
              <a:t> a </a:t>
            </a:r>
            <a:r>
              <a:rPr lang="fi-FI" dirty="0" err="1" smtClean="0"/>
              <a:t>command</a:t>
            </a:r>
            <a:r>
              <a:rPr lang="fi-FI" dirty="0" smtClean="0"/>
              <a:t> 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overload</a:t>
            </a:r>
            <a:r>
              <a:rPr lang="fi-FI" dirty="0" smtClean="0"/>
              <a:t>” in the </a:t>
            </a:r>
            <a:r>
              <a:rPr lang="fi-FI" dirty="0" err="1" smtClean="0"/>
              <a:t>end</a:t>
            </a:r>
            <a:r>
              <a:rPr lang="fi-FI" dirty="0" smtClean="0"/>
              <a:t> of ”</a:t>
            </a:r>
            <a:r>
              <a:rPr lang="fi-FI" dirty="0" err="1" smtClean="0"/>
              <a:t>ip</a:t>
            </a:r>
            <a:r>
              <a:rPr lang="fi-FI" dirty="0" smtClean="0"/>
              <a:t> </a:t>
            </a:r>
            <a:r>
              <a:rPr lang="fi-FI" dirty="0" err="1" smtClean="0"/>
              <a:t>nat</a:t>
            </a:r>
            <a:r>
              <a:rPr lang="fi-FI" dirty="0" smtClean="0"/>
              <a:t> inside </a:t>
            </a:r>
            <a:r>
              <a:rPr lang="fi-FI" dirty="0" err="1" smtClean="0"/>
              <a:t>source</a:t>
            </a:r>
            <a:r>
              <a:rPr lang="fi-FI" dirty="0" smtClean="0"/>
              <a:t> </a:t>
            </a:r>
            <a:r>
              <a:rPr lang="fi-FI" dirty="0" err="1" smtClean="0"/>
              <a:t>list</a:t>
            </a:r>
            <a:r>
              <a:rPr lang="fi-FI" dirty="0" smtClean="0"/>
              <a:t>…” </a:t>
            </a:r>
            <a:r>
              <a:rPr lang="fi-FI" dirty="0" err="1" smtClean="0"/>
              <a:t>command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4770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 (13/13)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 </a:t>
            </a:r>
            <a:r>
              <a:rPr lang="fi-FI" dirty="0" err="1" smtClean="0"/>
              <a:t>debug</a:t>
            </a:r>
            <a:r>
              <a:rPr lang="fi-FI" dirty="0" smtClean="0"/>
              <a:t> NAT:</a:t>
            </a:r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sh</a:t>
            </a:r>
            <a:r>
              <a:rPr lang="fi-FI" b="1" dirty="0" smtClean="0"/>
              <a:t> 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nat</a:t>
            </a:r>
            <a:r>
              <a:rPr lang="fi-FI" b="1" dirty="0" smtClean="0"/>
              <a:t> </a:t>
            </a:r>
            <a:r>
              <a:rPr lang="fi-FI" b="1" dirty="0" err="1" smtClean="0"/>
              <a:t>translation</a:t>
            </a:r>
            <a:endParaRPr lang="fi-FI" b="1" dirty="0" smtClean="0"/>
          </a:p>
          <a:p>
            <a:r>
              <a:rPr lang="fi-FI" dirty="0" smtClean="0"/>
              <a:t>To </a:t>
            </a:r>
            <a:r>
              <a:rPr lang="fi-FI" dirty="0" err="1" smtClean="0"/>
              <a:t>clear</a:t>
            </a:r>
            <a:r>
              <a:rPr lang="fi-FI" dirty="0" smtClean="0"/>
              <a:t> a NAT </a:t>
            </a:r>
            <a:r>
              <a:rPr lang="fi-FI" dirty="0" err="1" smtClean="0"/>
              <a:t>entry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clear</a:t>
            </a:r>
            <a:r>
              <a:rPr lang="fi-FI" b="1" dirty="0" smtClean="0"/>
              <a:t> 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nat</a:t>
            </a:r>
            <a:r>
              <a:rPr lang="fi-FI" b="1" dirty="0" smtClean="0"/>
              <a:t> </a:t>
            </a:r>
            <a:r>
              <a:rPr lang="fi-FI" b="1" dirty="0" err="1" smtClean="0"/>
              <a:t>translation</a:t>
            </a:r>
            <a:r>
              <a:rPr lang="fi-FI" b="1" dirty="0" smtClean="0"/>
              <a:t> ?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clear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NAT </a:t>
            </a:r>
            <a:r>
              <a:rPr lang="fi-FI" dirty="0" err="1" smtClean="0"/>
              <a:t>entries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clear</a:t>
            </a:r>
            <a:r>
              <a:rPr lang="fi-FI" b="1" dirty="0" smtClean="0"/>
              <a:t> 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nat</a:t>
            </a:r>
            <a:r>
              <a:rPr lang="fi-FI" b="1" dirty="0" smtClean="0"/>
              <a:t> </a:t>
            </a:r>
            <a:r>
              <a:rPr lang="fi-FI" b="1" dirty="0" err="1" smtClean="0"/>
              <a:t>translation</a:t>
            </a:r>
            <a:r>
              <a:rPr lang="fi-FI" b="1" dirty="0" smtClean="0"/>
              <a:t> *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negate</a:t>
            </a:r>
            <a:r>
              <a:rPr lang="fi-FI" dirty="0" smtClean="0"/>
              <a:t> a NAT </a:t>
            </a:r>
            <a:r>
              <a:rPr lang="fi-FI" dirty="0" err="1" smtClean="0"/>
              <a:t>command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b="1" dirty="0" smtClean="0"/>
              <a:t>no</a:t>
            </a:r>
            <a:r>
              <a:rPr lang="fi-FI" dirty="0" smtClean="0"/>
              <a:t> in the </a:t>
            </a:r>
            <a:r>
              <a:rPr lang="fi-FI" dirty="0" err="1" smtClean="0"/>
              <a:t>beginning</a:t>
            </a:r>
            <a:r>
              <a:rPr lang="fi-FI" dirty="0" smtClean="0"/>
              <a:t> of the </a:t>
            </a:r>
            <a:r>
              <a:rPr lang="fi-FI" dirty="0" err="1" smtClean="0"/>
              <a:t>command</a:t>
            </a:r>
            <a:r>
              <a:rPr lang="fi-FI" dirty="0" smtClean="0"/>
              <a:t>, as </a:t>
            </a:r>
            <a:r>
              <a:rPr lang="fi-FI" dirty="0" err="1" smtClean="0"/>
              <a:t>usual</a:t>
            </a:r>
            <a:endParaRPr lang="fi-FI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</a:t>
            </a:r>
            <a:r>
              <a:rPr lang="fi-FI" dirty="0" err="1" smtClean="0"/>
              <a:t>nomenclature</a:t>
            </a:r>
            <a:r>
              <a:rPr lang="fi-FI" dirty="0" smtClean="0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 smtClean="0"/>
              <a:t>To </a:t>
            </a:r>
            <a:r>
              <a:rPr lang="fi-FI" sz="1600" dirty="0" err="1" smtClean="0"/>
              <a:t>enter</a:t>
            </a:r>
            <a:r>
              <a:rPr lang="fi-FI" sz="1600" dirty="0" smtClean="0"/>
              <a:t> into an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configuration</a:t>
            </a:r>
            <a:r>
              <a:rPr lang="fi-FI" sz="1600" dirty="0" smtClean="0"/>
              <a:t> </a:t>
            </a:r>
            <a:r>
              <a:rPr lang="fi-FI" sz="1600" dirty="0" err="1" smtClean="0"/>
              <a:t>mode</a:t>
            </a:r>
            <a:r>
              <a:rPr lang="fi-FI" sz="1600" dirty="0" smtClean="0"/>
              <a:t>,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have</a:t>
            </a:r>
            <a:r>
              <a:rPr lang="fi-FI" sz="1600" dirty="0" smtClean="0"/>
              <a:t> to </a:t>
            </a:r>
            <a:r>
              <a:rPr lang="fi-FI" sz="1600" dirty="0" err="1" smtClean="0"/>
              <a:t>type</a:t>
            </a:r>
            <a:r>
              <a:rPr lang="fi-FI" sz="1600" dirty="0" smtClean="0"/>
              <a:t> </a:t>
            </a:r>
            <a:r>
              <a:rPr lang="fi-FI" sz="1600" dirty="0" err="1" smtClean="0"/>
              <a:t>one</a:t>
            </a:r>
            <a:r>
              <a:rPr lang="fi-FI" sz="1600" dirty="0" smtClean="0"/>
              <a:t> of the </a:t>
            </a:r>
            <a:r>
              <a:rPr lang="fi-FI" sz="1600" dirty="0" err="1" smtClean="0"/>
              <a:t>following</a:t>
            </a:r>
            <a:r>
              <a:rPr lang="fi-FI" sz="1600" dirty="0" smtClean="0"/>
              <a:t>:</a:t>
            </a:r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interface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ethernet</a:t>
            </a:r>
            <a:r>
              <a:rPr lang="fi-FI" sz="1600" b="1" dirty="0" smtClean="0"/>
              <a:t> 0/1</a:t>
            </a:r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interface</a:t>
            </a:r>
            <a:r>
              <a:rPr lang="fi-FI" sz="1600" b="1" dirty="0" smtClean="0"/>
              <a:t> ethernet0/1</a:t>
            </a:r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int</a:t>
            </a:r>
            <a:r>
              <a:rPr lang="fi-FI" sz="1600" b="1" dirty="0" smtClean="0"/>
              <a:t> e 0/1</a:t>
            </a:r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int</a:t>
            </a:r>
            <a:r>
              <a:rPr lang="fi-FI" sz="1600" b="1" dirty="0" smtClean="0"/>
              <a:t>  e0/1</a:t>
            </a:r>
          </a:p>
          <a:p>
            <a:pPr lvl="1"/>
            <a:r>
              <a:rPr lang="fi-FI" sz="1600" dirty="0" err="1" smtClean="0"/>
              <a:t>Note</a:t>
            </a:r>
            <a:r>
              <a:rPr lang="fi-FI" sz="1600" dirty="0" smtClean="0"/>
              <a:t>, </a:t>
            </a:r>
            <a:r>
              <a:rPr lang="fi-FI" sz="1600" dirty="0" err="1" smtClean="0"/>
              <a:t>that</a:t>
            </a:r>
            <a:r>
              <a:rPr lang="fi-FI" sz="1600" dirty="0" smtClean="0"/>
              <a:t>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must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in the </a:t>
            </a:r>
            <a:r>
              <a:rPr lang="fi-FI" sz="1600" dirty="0" err="1" smtClean="0"/>
              <a:t>global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configuration</a:t>
            </a:r>
            <a:r>
              <a:rPr lang="fi-FI" sz="1600" dirty="0" smtClean="0"/>
              <a:t> </a:t>
            </a:r>
            <a:r>
              <a:rPr lang="fi-FI" sz="1600" dirty="0" err="1" smtClean="0"/>
              <a:t>mode</a:t>
            </a:r>
            <a:r>
              <a:rPr lang="fi-FI" sz="1600" dirty="0" smtClean="0"/>
              <a:t> </a:t>
            </a:r>
            <a:r>
              <a:rPr lang="fi-FI" sz="1600" dirty="0" err="1" smtClean="0"/>
              <a:t>before</a:t>
            </a:r>
            <a:r>
              <a:rPr lang="fi-FI" sz="1600" dirty="0" smtClean="0"/>
              <a:t> </a:t>
            </a:r>
            <a:r>
              <a:rPr lang="fi-FI" sz="1600" dirty="0" err="1" smtClean="0"/>
              <a:t>entering</a:t>
            </a:r>
            <a:r>
              <a:rPr lang="fi-FI" sz="1600" dirty="0" smtClean="0"/>
              <a:t> an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configuration</a:t>
            </a:r>
            <a:endParaRPr lang="fi-FI" sz="1600" dirty="0" smtClean="0"/>
          </a:p>
          <a:p>
            <a:r>
              <a:rPr lang="fi-FI" sz="1600" dirty="0" err="1" smtClean="0"/>
              <a:t>Router</a:t>
            </a:r>
            <a:r>
              <a:rPr lang="fi-FI" sz="1600" dirty="0" smtClean="0"/>
              <a:t> </a:t>
            </a:r>
            <a:r>
              <a:rPr lang="fi-FI" sz="1600" dirty="0" err="1" smtClean="0"/>
              <a:t>interfaces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shut</a:t>
            </a:r>
            <a:r>
              <a:rPr lang="fi-FI" sz="1600" dirty="0" smtClean="0"/>
              <a:t> </a:t>
            </a:r>
            <a:r>
              <a:rPr lang="fi-FI" sz="1600" dirty="0" err="1" smtClean="0"/>
              <a:t>down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default</a:t>
            </a:r>
            <a:r>
              <a:rPr lang="fi-FI" sz="1600" dirty="0" smtClean="0"/>
              <a:t>, </a:t>
            </a:r>
            <a:r>
              <a:rPr lang="fi-FI" sz="1600" dirty="0" err="1" smtClean="0"/>
              <a:t>switch</a:t>
            </a:r>
            <a:r>
              <a:rPr lang="fi-FI" sz="1600" dirty="0" smtClean="0"/>
              <a:t> </a:t>
            </a:r>
            <a:r>
              <a:rPr lang="fi-FI" sz="1600" dirty="0" err="1" smtClean="0"/>
              <a:t>ports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open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default</a:t>
            </a:r>
            <a:r>
              <a:rPr lang="fi-FI" sz="1600" dirty="0" smtClean="0"/>
              <a:t>. The VLAN </a:t>
            </a:r>
            <a:r>
              <a:rPr lang="fi-FI" sz="1600" dirty="0" err="1" smtClean="0"/>
              <a:t>interfaces</a:t>
            </a:r>
            <a:r>
              <a:rPr lang="fi-FI" sz="1600" dirty="0" smtClean="0"/>
              <a:t> of a </a:t>
            </a:r>
            <a:r>
              <a:rPr lang="fi-FI" sz="1600" dirty="0" err="1" smtClean="0"/>
              <a:t>switch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also</a:t>
            </a:r>
            <a:r>
              <a:rPr lang="fi-FI" sz="1600" dirty="0" smtClean="0"/>
              <a:t> </a:t>
            </a:r>
            <a:r>
              <a:rPr lang="fi-FI" sz="1600" dirty="0" err="1" smtClean="0"/>
              <a:t>shut</a:t>
            </a:r>
            <a:r>
              <a:rPr lang="fi-FI" sz="1600" dirty="0" smtClean="0"/>
              <a:t> </a:t>
            </a:r>
            <a:r>
              <a:rPr lang="fi-FI" sz="1600" dirty="0" err="1" smtClean="0"/>
              <a:t>down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default</a:t>
            </a:r>
            <a:endParaRPr lang="fi-FI" sz="1600" dirty="0" smtClean="0"/>
          </a:p>
          <a:p>
            <a:pPr lvl="1"/>
            <a:r>
              <a:rPr lang="fi-FI" sz="1600" dirty="0" smtClean="0"/>
              <a:t>To </a:t>
            </a:r>
            <a:r>
              <a:rPr lang="fi-FI" sz="1600" dirty="0" err="1" smtClean="0"/>
              <a:t>open</a:t>
            </a:r>
            <a:r>
              <a:rPr lang="fi-FI" sz="1600" dirty="0" smtClean="0"/>
              <a:t> the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, </a:t>
            </a:r>
            <a:r>
              <a:rPr lang="fi-FI" sz="1600" dirty="0" err="1" smtClean="0"/>
              <a:t>type</a:t>
            </a:r>
            <a:r>
              <a:rPr lang="fi-FI" sz="1600" dirty="0" smtClean="0"/>
              <a:t>:</a:t>
            </a:r>
          </a:p>
          <a:p>
            <a:pPr lvl="2"/>
            <a:r>
              <a:rPr lang="fi-FI" sz="1200" dirty="0" err="1" smtClean="0"/>
              <a:t>Router</a:t>
            </a:r>
            <a:r>
              <a:rPr lang="fi-FI" sz="1200" dirty="0" smtClean="0"/>
              <a:t>(</a:t>
            </a:r>
            <a:r>
              <a:rPr lang="fi-FI" sz="1200" dirty="0" err="1" smtClean="0"/>
              <a:t>config-if</a:t>
            </a:r>
            <a:r>
              <a:rPr lang="fi-FI" sz="1200" dirty="0" smtClean="0"/>
              <a:t>)#</a:t>
            </a:r>
            <a:r>
              <a:rPr lang="fi-FI" sz="1200" b="1" dirty="0" smtClean="0"/>
              <a:t>no </a:t>
            </a:r>
            <a:r>
              <a:rPr lang="fi-FI" sz="1200" b="1" dirty="0" err="1" smtClean="0"/>
              <a:t>shutdown</a:t>
            </a:r>
            <a:endParaRPr lang="fi-FI" sz="1200" b="1" dirty="0" smtClean="0"/>
          </a:p>
          <a:p>
            <a:pPr lvl="1"/>
            <a:r>
              <a:rPr lang="fi-FI" sz="1600" dirty="0" smtClean="0"/>
              <a:t>To </a:t>
            </a:r>
            <a:r>
              <a:rPr lang="fi-FI" sz="1600" dirty="0" err="1" smtClean="0"/>
              <a:t>shut</a:t>
            </a:r>
            <a:r>
              <a:rPr lang="fi-FI" sz="1600" dirty="0" smtClean="0"/>
              <a:t> </a:t>
            </a:r>
            <a:r>
              <a:rPr lang="fi-FI" sz="1600" dirty="0" err="1" smtClean="0"/>
              <a:t>down</a:t>
            </a:r>
            <a:r>
              <a:rPr lang="fi-FI" sz="1600" dirty="0" smtClean="0"/>
              <a:t> the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, </a:t>
            </a:r>
            <a:r>
              <a:rPr lang="fi-FI" sz="1600" dirty="0" err="1" smtClean="0"/>
              <a:t>type</a:t>
            </a:r>
            <a:r>
              <a:rPr lang="fi-FI" sz="1600" dirty="0" smtClean="0"/>
              <a:t>:</a:t>
            </a:r>
          </a:p>
          <a:p>
            <a:pPr lvl="2"/>
            <a:r>
              <a:rPr lang="fi-FI" sz="1200" dirty="0" err="1" smtClean="0"/>
              <a:t>Router</a:t>
            </a:r>
            <a:r>
              <a:rPr lang="fi-FI" sz="1200" dirty="0" smtClean="0"/>
              <a:t>(</a:t>
            </a:r>
            <a:r>
              <a:rPr lang="fi-FI" sz="1200" dirty="0" err="1" smtClean="0"/>
              <a:t>config-if</a:t>
            </a:r>
            <a:r>
              <a:rPr lang="fi-FI" sz="1200" dirty="0" smtClean="0"/>
              <a:t>)#</a:t>
            </a:r>
            <a:r>
              <a:rPr lang="fi-FI" sz="1200" b="1" dirty="0" err="1" smtClean="0"/>
              <a:t>shutdown</a:t>
            </a:r>
            <a:endParaRPr lang="fi-FI" sz="1200" b="1" dirty="0" smtClean="0"/>
          </a:p>
          <a:p>
            <a:r>
              <a:rPr lang="fi-FI" sz="2000" dirty="0" err="1" smtClean="0"/>
              <a:t>You</a:t>
            </a:r>
            <a:r>
              <a:rPr lang="fi-FI" sz="2000" dirty="0" smtClean="0"/>
              <a:t> </a:t>
            </a:r>
            <a:r>
              <a:rPr lang="fi-FI" sz="2000" dirty="0" err="1" smtClean="0"/>
              <a:t>can</a:t>
            </a:r>
            <a:r>
              <a:rPr lang="fi-FI" sz="2000" dirty="0" smtClean="0"/>
              <a:t> </a:t>
            </a:r>
            <a:r>
              <a:rPr lang="fi-FI" sz="2000" dirty="0" err="1" smtClean="0"/>
              <a:t>view</a:t>
            </a:r>
            <a:r>
              <a:rPr lang="fi-FI" sz="2000" dirty="0" smtClean="0"/>
              <a:t> </a:t>
            </a:r>
            <a:r>
              <a:rPr lang="fi-FI" sz="2000" dirty="0" err="1" smtClean="0"/>
              <a:t>all</a:t>
            </a:r>
            <a:r>
              <a:rPr lang="fi-FI" sz="2000" dirty="0" smtClean="0"/>
              <a:t> the </a:t>
            </a:r>
            <a:r>
              <a:rPr lang="fi-FI" sz="2000" dirty="0" err="1" smtClean="0"/>
              <a:t>physical</a:t>
            </a:r>
            <a:r>
              <a:rPr lang="fi-FI" sz="2000" dirty="0" smtClean="0"/>
              <a:t> </a:t>
            </a:r>
            <a:r>
              <a:rPr lang="fi-FI" sz="2000" dirty="0" err="1" smtClean="0"/>
              <a:t>interfaces</a:t>
            </a:r>
            <a:r>
              <a:rPr lang="fi-FI" sz="2000" dirty="0" smtClean="0"/>
              <a:t> of a </a:t>
            </a:r>
            <a:r>
              <a:rPr lang="fi-FI" sz="2000" dirty="0" err="1" smtClean="0"/>
              <a:t>router</a:t>
            </a:r>
            <a:r>
              <a:rPr lang="fi-FI" sz="2000" dirty="0" smtClean="0"/>
              <a:t> </a:t>
            </a:r>
            <a:r>
              <a:rPr lang="fi-FI" sz="2000" dirty="0" err="1" smtClean="0"/>
              <a:t>or</a:t>
            </a:r>
            <a:r>
              <a:rPr lang="fi-FI" sz="2000" dirty="0" smtClean="0"/>
              <a:t> a </a:t>
            </a:r>
            <a:r>
              <a:rPr lang="fi-FI" sz="2000" dirty="0" err="1" smtClean="0"/>
              <a:t>switch</a:t>
            </a:r>
            <a:r>
              <a:rPr lang="fi-FI" sz="2000" dirty="0" smtClean="0"/>
              <a:t> </a:t>
            </a:r>
            <a:r>
              <a:rPr lang="fi-FI" sz="2000" dirty="0" err="1" smtClean="0"/>
              <a:t>by</a:t>
            </a:r>
            <a:r>
              <a:rPr lang="fi-FI" sz="2000" dirty="0" smtClean="0"/>
              <a:t> </a:t>
            </a:r>
            <a:r>
              <a:rPr lang="fi-FI" sz="2000" dirty="0" err="1" smtClean="0"/>
              <a:t>typing</a:t>
            </a:r>
            <a:r>
              <a:rPr lang="fi-FI" sz="2000" dirty="0" smtClean="0"/>
              <a:t>:</a:t>
            </a:r>
          </a:p>
          <a:p>
            <a:pPr lvl="1"/>
            <a:r>
              <a:rPr lang="fi-FI" sz="1600" dirty="0" err="1" smtClean="0"/>
              <a:t>Router#</a:t>
            </a:r>
            <a:r>
              <a:rPr lang="fi-FI" sz="1600" b="1" dirty="0" err="1" smtClean="0"/>
              <a:t>sh</a:t>
            </a:r>
            <a:r>
              <a:rPr lang="fi-FI" sz="1600" dirty="0" smtClean="0"/>
              <a:t> </a:t>
            </a:r>
            <a:r>
              <a:rPr lang="fi-FI" sz="1600" b="1" dirty="0" err="1" smtClean="0"/>
              <a:t>ip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interface</a:t>
            </a:r>
            <a:endParaRPr lang="fi-FI" sz="1600" b="1" dirty="0" smtClean="0"/>
          </a:p>
          <a:p>
            <a:r>
              <a:rPr lang="fi-FI" sz="2000" dirty="0" err="1" smtClean="0"/>
              <a:t>Cisco</a:t>
            </a:r>
            <a:r>
              <a:rPr lang="fi-FI" sz="2000" dirty="0" smtClean="0"/>
              <a:t> IOS </a:t>
            </a:r>
            <a:r>
              <a:rPr lang="fi-FI" sz="2000" dirty="0" err="1" smtClean="0"/>
              <a:t>commands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  <a:r>
              <a:rPr lang="fi-FI" sz="2000" dirty="0" err="1" smtClean="0"/>
              <a:t>negated</a:t>
            </a:r>
            <a:r>
              <a:rPr lang="fi-FI" sz="2000" dirty="0" smtClean="0"/>
              <a:t> </a:t>
            </a:r>
            <a:r>
              <a:rPr lang="fi-FI" sz="2000" dirty="0" err="1" smtClean="0"/>
              <a:t>or</a:t>
            </a:r>
            <a:r>
              <a:rPr lang="fi-FI" sz="2000" dirty="0" smtClean="0"/>
              <a:t> </a:t>
            </a:r>
            <a:r>
              <a:rPr lang="fi-FI" sz="2000" dirty="0" err="1" smtClean="0"/>
              <a:t>revoked</a:t>
            </a:r>
            <a:r>
              <a:rPr lang="fi-FI" sz="2000" dirty="0" smtClean="0"/>
              <a:t> </a:t>
            </a:r>
            <a:r>
              <a:rPr lang="fi-FI" sz="2000" dirty="0" err="1" smtClean="0"/>
              <a:t>by</a:t>
            </a:r>
            <a:r>
              <a:rPr lang="fi-FI" sz="2000" dirty="0" smtClean="0"/>
              <a:t> </a:t>
            </a:r>
            <a:r>
              <a:rPr lang="fi-FI" sz="2000" dirty="0" err="1" smtClean="0"/>
              <a:t>typing</a:t>
            </a:r>
            <a:r>
              <a:rPr lang="fi-FI" sz="2000" dirty="0" smtClean="0"/>
              <a:t> ”no” </a:t>
            </a:r>
            <a:r>
              <a:rPr lang="fi-FI" sz="2000" dirty="0" err="1" smtClean="0"/>
              <a:t>before</a:t>
            </a:r>
            <a:r>
              <a:rPr lang="fi-FI" sz="2000" dirty="0" smtClean="0"/>
              <a:t> the </a:t>
            </a:r>
            <a:r>
              <a:rPr lang="fi-FI" sz="2000" dirty="0" err="1" smtClean="0"/>
              <a:t>command</a:t>
            </a:r>
            <a:endParaRPr lang="fi-FI" sz="2000" dirty="0" smtClean="0"/>
          </a:p>
          <a:p>
            <a:pPr lvl="2"/>
            <a:endParaRPr lang="fi-FI" sz="200" dirty="0" smtClean="0"/>
          </a:p>
          <a:p>
            <a:pPr lvl="1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DHCP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DHCP info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server</a:t>
            </a:r>
            <a:r>
              <a:rPr lang="fi-FI" dirty="0" smtClean="0"/>
              <a:t> </a:t>
            </a:r>
            <a:r>
              <a:rPr lang="fi-FI" dirty="0" err="1" smtClean="0"/>
              <a:t>sends</a:t>
            </a:r>
            <a:r>
              <a:rPr lang="fi-FI" dirty="0" smtClean="0"/>
              <a:t> the </a:t>
            </a:r>
            <a:r>
              <a:rPr lang="fi-FI" dirty="0" err="1" smtClean="0"/>
              <a:t>client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IP </a:t>
            </a:r>
            <a:r>
              <a:rPr lang="fi-FI" dirty="0" err="1" smtClean="0"/>
              <a:t>address</a:t>
            </a:r>
            <a:endParaRPr lang="fi-FI" dirty="0" smtClean="0"/>
          </a:p>
          <a:p>
            <a:pPr lvl="1"/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endParaRPr lang="fi-FI" dirty="0" smtClean="0"/>
          </a:p>
          <a:p>
            <a:pPr lvl="1"/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gateway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endParaRPr lang="fi-FI" dirty="0" smtClean="0"/>
          </a:p>
          <a:p>
            <a:pPr lvl="1"/>
            <a:r>
              <a:rPr lang="fi-FI" dirty="0" smtClean="0"/>
              <a:t>DNS </a:t>
            </a:r>
            <a:r>
              <a:rPr lang="fi-FI" dirty="0" err="1" smtClean="0"/>
              <a:t>domain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 smtClean="0"/>
          </a:p>
          <a:p>
            <a:pPr lvl="1"/>
            <a:r>
              <a:rPr lang="fi-FI" dirty="0" smtClean="0"/>
              <a:t>1 </a:t>
            </a:r>
            <a:r>
              <a:rPr lang="fi-FI" dirty="0" err="1" smtClean="0"/>
              <a:t>or</a:t>
            </a:r>
            <a:r>
              <a:rPr lang="fi-FI" dirty="0" smtClean="0"/>
              <a:t> 2 DNS </a:t>
            </a:r>
            <a:r>
              <a:rPr lang="fi-FI" dirty="0" err="1" smtClean="0"/>
              <a:t>server</a:t>
            </a:r>
            <a:r>
              <a:rPr lang="fi-FI" dirty="0" smtClean="0"/>
              <a:t> </a:t>
            </a:r>
            <a:r>
              <a:rPr lang="fi-FI" dirty="0" err="1" smtClean="0"/>
              <a:t>addresses</a:t>
            </a:r>
            <a:endParaRPr lang="fi-FI" dirty="0" smtClean="0"/>
          </a:p>
          <a:p>
            <a:pPr lvl="1"/>
            <a:r>
              <a:rPr lang="fi-FI" dirty="0" smtClean="0"/>
              <a:t>1 </a:t>
            </a:r>
            <a:r>
              <a:rPr lang="fi-FI" dirty="0" err="1" smtClean="0"/>
              <a:t>or</a:t>
            </a:r>
            <a:r>
              <a:rPr lang="fi-FI" dirty="0" smtClean="0"/>
              <a:t> 2 WINS </a:t>
            </a:r>
            <a:r>
              <a:rPr lang="fi-FI" dirty="0" err="1" smtClean="0"/>
              <a:t>server</a:t>
            </a:r>
            <a:r>
              <a:rPr lang="fi-FI" dirty="0" smtClean="0"/>
              <a:t> </a:t>
            </a:r>
            <a:r>
              <a:rPr lang="fi-FI" dirty="0" err="1" smtClean="0"/>
              <a:t>addresses</a:t>
            </a:r>
            <a:r>
              <a:rPr lang="fi-FI" dirty="0" smtClean="0"/>
              <a:t> (Windows </a:t>
            </a:r>
            <a:r>
              <a:rPr lang="fi-FI" dirty="0" err="1" smtClean="0"/>
              <a:t>specific</a:t>
            </a:r>
            <a:r>
              <a:rPr lang="fi-FI" dirty="0" smtClean="0"/>
              <a:t> info)</a:t>
            </a:r>
          </a:p>
          <a:p>
            <a:pPr lvl="1"/>
            <a:r>
              <a:rPr lang="fi-FI" dirty="0" err="1" smtClean="0"/>
              <a:t>Lease</a:t>
            </a:r>
            <a:r>
              <a:rPr lang="fi-FI" dirty="0" smtClean="0"/>
              <a:t> </a:t>
            </a:r>
            <a:r>
              <a:rPr lang="fi-FI" dirty="0" err="1" smtClean="0"/>
              <a:t>length</a:t>
            </a:r>
            <a:r>
              <a:rPr lang="fi-FI" dirty="0" smtClean="0"/>
              <a:t> of the IP </a:t>
            </a:r>
            <a:r>
              <a:rPr lang="fi-FI" dirty="0" err="1" smtClean="0"/>
              <a:t>address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T-110.5101 Cisco IOS - (c) </a:t>
            </a:r>
            <a:r>
              <a:rPr lang="en-US" dirty="0" err="1" smtClean="0"/>
              <a:t>Jere</a:t>
            </a:r>
            <a:r>
              <a:rPr lang="en-US" dirty="0" smtClean="0"/>
              <a:t> </a:t>
            </a:r>
            <a:r>
              <a:rPr lang="en-US" dirty="0" err="1" smtClean="0"/>
              <a:t>Mäkelä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DHCP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smtClean="0"/>
              <a:t>[no] </a:t>
            </a:r>
            <a:r>
              <a:rPr lang="fi-FI" b="1" dirty="0" err="1" smtClean="0"/>
              <a:t>service</a:t>
            </a:r>
            <a:r>
              <a:rPr lang="fi-FI" b="1" dirty="0" smtClean="0"/>
              <a:t> </a:t>
            </a:r>
            <a:r>
              <a:rPr lang="fi-FI" b="1" dirty="0" err="1" smtClean="0"/>
              <a:t>dhcp</a:t>
            </a:r>
            <a:endParaRPr lang="fi-FI" b="1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dhcp</a:t>
            </a:r>
            <a:r>
              <a:rPr lang="fi-FI" b="1" dirty="0" smtClean="0"/>
              <a:t> </a:t>
            </a:r>
            <a:r>
              <a:rPr lang="fi-FI" b="1" dirty="0" err="1" smtClean="0"/>
              <a:t>pool</a:t>
            </a:r>
            <a:r>
              <a:rPr lang="fi-FI" b="1" dirty="0" smtClean="0"/>
              <a:t> </a:t>
            </a:r>
            <a:r>
              <a:rPr lang="fi-FI" b="1" dirty="0" err="1" smtClean="0"/>
              <a:t>pool_name</a:t>
            </a:r>
            <a:endParaRPr lang="fi-FI" b="1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config-dhcp</a:t>
            </a:r>
            <a:r>
              <a:rPr lang="fi-FI" dirty="0" smtClean="0"/>
              <a:t>)#</a:t>
            </a:r>
            <a:r>
              <a:rPr lang="fi-FI" b="1" dirty="0" err="1" smtClean="0"/>
              <a:t>network</a:t>
            </a:r>
            <a:r>
              <a:rPr lang="fi-FI" b="1" dirty="0" smtClean="0"/>
              <a:t> </a:t>
            </a:r>
            <a:r>
              <a:rPr lang="fi-FI" b="1" dirty="0" err="1" smtClean="0"/>
              <a:t>network_number</a:t>
            </a:r>
            <a:r>
              <a:rPr lang="fi-FI" b="1" dirty="0" smtClean="0"/>
              <a:t> [</a:t>
            </a:r>
            <a:r>
              <a:rPr lang="fi-FI" b="1" dirty="0" err="1" smtClean="0"/>
              <a:t>subnet_mask|prefix_length</a:t>
            </a:r>
            <a:r>
              <a:rPr lang="fi-FI" b="1" dirty="0" smtClean="0"/>
              <a:t>]</a:t>
            </a:r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config-dhcp</a:t>
            </a:r>
            <a:r>
              <a:rPr lang="fi-FI" dirty="0" smtClean="0"/>
              <a:t>)#</a:t>
            </a:r>
            <a:r>
              <a:rPr lang="fi-FI" b="1" dirty="0" err="1" smtClean="0"/>
              <a:t>domain-name</a:t>
            </a:r>
            <a:r>
              <a:rPr lang="fi-FI" b="1" dirty="0" smtClean="0"/>
              <a:t> </a:t>
            </a:r>
            <a:r>
              <a:rPr lang="fi-FI" b="1" dirty="0" err="1" smtClean="0"/>
              <a:t>domain_name</a:t>
            </a:r>
            <a:endParaRPr lang="fi-FI" b="1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config-dhcp</a:t>
            </a:r>
            <a:r>
              <a:rPr lang="fi-FI" dirty="0" smtClean="0"/>
              <a:t>)#</a:t>
            </a:r>
            <a:r>
              <a:rPr lang="fi-FI" b="1" dirty="0" err="1" smtClean="0"/>
              <a:t>dns-server</a:t>
            </a:r>
            <a:r>
              <a:rPr lang="fi-FI" b="1" dirty="0" smtClean="0"/>
              <a:t> </a:t>
            </a:r>
            <a:r>
              <a:rPr lang="fi-FI" b="1" dirty="0" err="1" smtClean="0"/>
              <a:t>IP_address</a:t>
            </a:r>
            <a:r>
              <a:rPr lang="fi-FI" b="1" dirty="0" smtClean="0"/>
              <a:t> [#2_IP_address]</a:t>
            </a:r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config-dhcp</a:t>
            </a:r>
            <a:r>
              <a:rPr lang="fi-FI" dirty="0" smtClean="0"/>
              <a:t>)#</a:t>
            </a:r>
            <a:r>
              <a:rPr lang="fi-FI" b="1" dirty="0" err="1" smtClean="0"/>
              <a:t>netbios-name-server</a:t>
            </a:r>
            <a:r>
              <a:rPr lang="fi-FI" b="1" dirty="0" smtClean="0"/>
              <a:t> </a:t>
            </a:r>
            <a:r>
              <a:rPr lang="fi-FI" b="1" dirty="0" err="1" smtClean="0"/>
              <a:t>IP_address</a:t>
            </a:r>
            <a:r>
              <a:rPr lang="fi-FI" b="1" dirty="0" smtClean="0"/>
              <a:t> [#2_IP_address]</a:t>
            </a:r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config-dhcp</a:t>
            </a:r>
            <a:r>
              <a:rPr lang="fi-FI" dirty="0" smtClean="0"/>
              <a:t>)#</a:t>
            </a:r>
            <a:r>
              <a:rPr lang="fi-FI" b="1" dirty="0" err="1" smtClean="0"/>
              <a:t>netbios-node-type</a:t>
            </a:r>
            <a:r>
              <a:rPr lang="fi-FI" b="1" dirty="0" smtClean="0"/>
              <a:t> </a:t>
            </a:r>
            <a:r>
              <a:rPr lang="fi-FI" b="1" dirty="0" err="1" smtClean="0"/>
              <a:t>node_type</a:t>
            </a:r>
            <a:endParaRPr lang="fi-FI" b="1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config-dchp</a:t>
            </a:r>
            <a:r>
              <a:rPr lang="fi-FI" dirty="0" smtClean="0"/>
              <a:t>)#</a:t>
            </a:r>
            <a:r>
              <a:rPr lang="fi-FI" b="1" dirty="0" err="1" smtClean="0"/>
              <a:t>default-router</a:t>
            </a:r>
            <a:r>
              <a:rPr lang="fi-FI" b="1" dirty="0" smtClean="0"/>
              <a:t> </a:t>
            </a:r>
            <a:r>
              <a:rPr lang="fi-FI" b="1" dirty="0" err="1" smtClean="0"/>
              <a:t>IP_address</a:t>
            </a:r>
            <a:endParaRPr lang="fi-FI" b="1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config-dhcp</a:t>
            </a:r>
            <a:r>
              <a:rPr lang="fi-FI" dirty="0" smtClean="0"/>
              <a:t>)#</a:t>
            </a:r>
            <a:r>
              <a:rPr lang="fi-FI" b="1" dirty="0" err="1" smtClean="0"/>
              <a:t>lease</a:t>
            </a:r>
            <a:r>
              <a:rPr lang="fi-FI" b="1" dirty="0" smtClean="0"/>
              <a:t> </a:t>
            </a:r>
            <a:r>
              <a:rPr lang="fi-FI" b="1" dirty="0" err="1" smtClean="0"/>
              <a:t>days</a:t>
            </a:r>
            <a:r>
              <a:rPr lang="fi-FI" b="1" dirty="0" smtClean="0"/>
              <a:t> [</a:t>
            </a:r>
            <a:r>
              <a:rPr lang="fi-FI" b="1" dirty="0" err="1" smtClean="0"/>
              <a:t>hours</a:t>
            </a:r>
            <a:r>
              <a:rPr lang="fi-FI" b="1" dirty="0" smtClean="0"/>
              <a:t>] [</a:t>
            </a:r>
            <a:r>
              <a:rPr lang="fi-FI" b="1" dirty="0" err="1" smtClean="0"/>
              <a:t>minutes</a:t>
            </a:r>
            <a:r>
              <a:rPr lang="fi-FI" b="1" dirty="0" smtClean="0"/>
              <a:t>] | </a:t>
            </a:r>
            <a:r>
              <a:rPr lang="fi-FI" b="1" dirty="0" err="1" smtClean="0"/>
              <a:t>infinite</a:t>
            </a:r>
            <a:endParaRPr lang="fi-FI" b="1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config-dhcp</a:t>
            </a:r>
            <a:r>
              <a:rPr lang="fi-FI" dirty="0" smtClean="0"/>
              <a:t>)#</a:t>
            </a:r>
            <a:r>
              <a:rPr lang="fi-FI" b="1" dirty="0" smtClean="0"/>
              <a:t>import </a:t>
            </a:r>
            <a:r>
              <a:rPr lang="fi-FI" b="1" dirty="0" err="1" smtClean="0"/>
              <a:t>all</a:t>
            </a:r>
            <a:r>
              <a:rPr lang="fi-FI" b="1" dirty="0" smtClean="0"/>
              <a:t> </a:t>
            </a:r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config-dhcp</a:t>
            </a:r>
            <a:r>
              <a:rPr lang="fi-FI" dirty="0" smtClean="0"/>
              <a:t>)#</a:t>
            </a:r>
            <a:r>
              <a:rPr lang="fi-FI" b="1" dirty="0" err="1" smtClean="0"/>
              <a:t>exit</a:t>
            </a:r>
            <a:endParaRPr lang="fi-FI" b="1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dhcp</a:t>
            </a:r>
            <a:r>
              <a:rPr lang="fi-FI" b="1" dirty="0" smtClean="0"/>
              <a:t> </a:t>
            </a:r>
            <a:r>
              <a:rPr lang="fi-FI" b="1" dirty="0" err="1" smtClean="0"/>
              <a:t>ping</a:t>
            </a:r>
            <a:r>
              <a:rPr lang="fi-FI" b="1" dirty="0" smtClean="0"/>
              <a:t> </a:t>
            </a:r>
            <a:r>
              <a:rPr lang="fi-FI" b="1" dirty="0" err="1" smtClean="0"/>
              <a:t>timeout</a:t>
            </a:r>
            <a:r>
              <a:rPr lang="fi-FI" b="1" dirty="0" smtClean="0"/>
              <a:t> </a:t>
            </a:r>
            <a:r>
              <a:rPr lang="fi-FI" b="1" dirty="0" err="1" smtClean="0"/>
              <a:t>time_ms</a:t>
            </a:r>
            <a:endParaRPr lang="fi-FI" b="1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dhcp</a:t>
            </a:r>
            <a:r>
              <a:rPr lang="fi-FI" b="1" dirty="0" smtClean="0"/>
              <a:t> </a:t>
            </a:r>
            <a:r>
              <a:rPr lang="fi-FI" b="1" dirty="0" err="1" smtClean="0"/>
              <a:t>excluded-address</a:t>
            </a:r>
            <a:r>
              <a:rPr lang="fi-FI" b="1" dirty="0" smtClean="0"/>
              <a:t> </a:t>
            </a:r>
            <a:r>
              <a:rPr lang="fi-FI" b="1" dirty="0" err="1" smtClean="0"/>
              <a:t>first_IP_address</a:t>
            </a:r>
            <a:r>
              <a:rPr lang="fi-FI" b="1" dirty="0" smtClean="0"/>
              <a:t> </a:t>
            </a:r>
            <a:r>
              <a:rPr lang="fi-FI" b="1" dirty="0" err="1" smtClean="0"/>
              <a:t>last_IP_address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DHCP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configured</a:t>
            </a:r>
            <a:r>
              <a:rPr lang="fi-FI" dirty="0" smtClean="0"/>
              <a:t> a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(IP </a:t>
            </a:r>
            <a:r>
              <a:rPr lang="fi-FI" dirty="0" err="1" smtClean="0"/>
              <a:t>address</a:t>
            </a:r>
            <a:r>
              <a:rPr lang="fi-FI" dirty="0" smtClean="0"/>
              <a:t>) and </a:t>
            </a:r>
            <a:r>
              <a:rPr lang="fi-FI" dirty="0" err="1" smtClean="0"/>
              <a:t>enabled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apply</a:t>
            </a:r>
            <a:r>
              <a:rPr lang="fi-FI" dirty="0" smtClean="0"/>
              <a:t> a DHCP </a:t>
            </a:r>
            <a:r>
              <a:rPr lang="fi-FI" dirty="0" err="1" smtClean="0"/>
              <a:t>server</a:t>
            </a:r>
            <a:endParaRPr lang="fi-FI" dirty="0" smtClean="0"/>
          </a:p>
          <a:p>
            <a:r>
              <a:rPr lang="fi-FI" dirty="0" smtClean="0"/>
              <a:t>IOS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figure</a:t>
            </a:r>
            <a:r>
              <a:rPr lang="fi-FI" dirty="0" smtClean="0"/>
              <a:t> out </a:t>
            </a:r>
            <a:r>
              <a:rPr lang="fi-FI" dirty="0" err="1" smtClean="0"/>
              <a:t>from</a:t>
            </a:r>
            <a:r>
              <a:rPr lang="fi-FI" dirty="0" smtClean="0"/>
              <a:t> the IP </a:t>
            </a:r>
            <a:r>
              <a:rPr lang="fi-FI" dirty="0" err="1" smtClean="0"/>
              <a:t>settings</a:t>
            </a:r>
            <a:r>
              <a:rPr lang="fi-FI" dirty="0" smtClean="0"/>
              <a:t> of an </a:t>
            </a:r>
            <a:r>
              <a:rPr lang="fi-FI" dirty="0" err="1" smtClean="0"/>
              <a:t>interface</a:t>
            </a:r>
            <a:r>
              <a:rPr lang="fi-FI" dirty="0" smtClean="0"/>
              <a:t>, </a:t>
            </a:r>
            <a:r>
              <a:rPr lang="fi-FI" dirty="0" err="1" smtClean="0"/>
              <a:t>where</a:t>
            </a:r>
            <a:r>
              <a:rPr lang="fi-FI" dirty="0" smtClean="0"/>
              <a:t> to </a:t>
            </a:r>
            <a:r>
              <a:rPr lang="fi-FI" dirty="0" err="1" smtClean="0"/>
              <a:t>apply</a:t>
            </a:r>
            <a:r>
              <a:rPr lang="fi-FI" dirty="0" smtClean="0"/>
              <a:t> a DHCP </a:t>
            </a:r>
            <a:r>
              <a:rPr lang="fi-FI" smtClean="0"/>
              <a:t>pool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Preassignment</a:t>
            </a:r>
            <a:endParaRPr lang="fi-FI" dirty="0" smtClean="0"/>
          </a:p>
          <a:p>
            <a:pPr lvl="1"/>
            <a:r>
              <a:rPr lang="fi-FI" dirty="0" err="1" smtClean="0"/>
              <a:t>VLSM-exercise.xlsx</a:t>
            </a:r>
            <a:r>
              <a:rPr lang="fi-FI" dirty="0" smtClean="0"/>
              <a:t> (</a:t>
            </a:r>
            <a:r>
              <a:rPr lang="fi-FI" dirty="0" err="1" smtClean="0"/>
              <a:t>MS-Excel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Subnetting</a:t>
            </a:r>
            <a:r>
              <a:rPr lang="fi-FI" dirty="0" smtClean="0"/>
              <a:t> </a:t>
            </a:r>
            <a:r>
              <a:rPr lang="fi-FI" dirty="0" err="1" smtClean="0"/>
              <a:t>exercise</a:t>
            </a:r>
            <a:r>
              <a:rPr lang="fi-FI" dirty="0" smtClean="0"/>
              <a:t>. </a:t>
            </a:r>
            <a:r>
              <a:rPr lang="fi-FI" dirty="0" err="1" smtClean="0"/>
              <a:t>Given</a:t>
            </a:r>
            <a:r>
              <a:rPr lang="fi-FI" dirty="0" smtClean="0"/>
              <a:t> a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block</a:t>
            </a:r>
            <a:r>
              <a:rPr lang="fi-FI" dirty="0" smtClean="0"/>
              <a:t>, </a:t>
            </a:r>
            <a:r>
              <a:rPr lang="fi-FI" dirty="0" err="1" smtClean="0"/>
              <a:t>subnet</a:t>
            </a:r>
            <a:r>
              <a:rPr lang="fi-FI" dirty="0" smtClean="0"/>
              <a:t> the </a:t>
            </a:r>
            <a:r>
              <a:rPr lang="fi-FI" dirty="0" err="1" smtClean="0"/>
              <a:t>network</a:t>
            </a:r>
            <a:endParaRPr lang="fi-FI" dirty="0" smtClean="0"/>
          </a:p>
          <a:p>
            <a:pPr lvl="1"/>
            <a:r>
              <a:rPr lang="fi-FI" dirty="0" err="1" smtClean="0"/>
              <a:t>Apply</a:t>
            </a:r>
            <a:r>
              <a:rPr lang="fi-FI" dirty="0" smtClean="0"/>
              <a:t> VLSM to </a:t>
            </a:r>
            <a:r>
              <a:rPr lang="fi-FI" dirty="0" err="1" smtClean="0"/>
              <a:t>fit</a:t>
            </a:r>
            <a:r>
              <a:rPr lang="fi-FI" dirty="0" smtClean="0"/>
              <a:t> in to the </a:t>
            </a:r>
            <a:r>
              <a:rPr lang="fi-FI" dirty="0" err="1" smtClean="0"/>
              <a:t>given</a:t>
            </a:r>
            <a:r>
              <a:rPr lang="fi-FI" dirty="0" smtClean="0"/>
              <a:t> </a:t>
            </a:r>
            <a:r>
              <a:rPr lang="fi-FI" dirty="0" err="1" smtClean="0"/>
              <a:t>block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endParaRPr lang="fi-FI" dirty="0" smtClean="0"/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how-to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found</a:t>
            </a:r>
            <a:r>
              <a:rPr lang="fi-FI" dirty="0" smtClean="0"/>
              <a:t> for </a:t>
            </a:r>
            <a:r>
              <a:rPr lang="fi-FI" dirty="0" err="1" smtClean="0"/>
              <a:t>example</a:t>
            </a:r>
            <a:r>
              <a:rPr lang="fi-FI" dirty="0" smtClean="0"/>
              <a:t> in: </a:t>
            </a:r>
            <a:r>
              <a:rPr lang="fi-FI" dirty="0" err="1" smtClean="0"/>
              <a:t>Todd</a:t>
            </a:r>
            <a:r>
              <a:rPr lang="fi-FI" dirty="0" smtClean="0"/>
              <a:t> </a:t>
            </a:r>
            <a:r>
              <a:rPr lang="fi-FI" dirty="0" err="1" smtClean="0"/>
              <a:t>Lammle</a:t>
            </a:r>
            <a:r>
              <a:rPr lang="fi-FI" dirty="0" smtClean="0"/>
              <a:t>: CCNA </a:t>
            </a:r>
            <a:r>
              <a:rPr lang="fi-FI" dirty="0" err="1" smtClean="0"/>
              <a:t>Study</a:t>
            </a:r>
            <a:r>
              <a:rPr lang="fi-FI" dirty="0" smtClean="0"/>
              <a:t> Guide. 6th edition. ISBN: 978-0-470-11008-9. Ch3: </a:t>
            </a:r>
            <a:r>
              <a:rPr lang="fi-FI" dirty="0" err="1" smtClean="0"/>
              <a:t>Subnetting</a:t>
            </a:r>
            <a:r>
              <a:rPr lang="fi-FI" dirty="0" smtClean="0"/>
              <a:t>, VLSM</a:t>
            </a:r>
          </a:p>
          <a:p>
            <a:pPr lvl="1"/>
            <a:r>
              <a:rPr lang="fi-FI" dirty="0" err="1" smtClean="0"/>
              <a:t>Present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solution</a:t>
            </a:r>
            <a:r>
              <a:rPr lang="fi-FI" dirty="0" smtClean="0"/>
              <a:t> in the demo session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Richard </a:t>
            </a:r>
            <a:r>
              <a:rPr lang="fi-FI" dirty="0" err="1" smtClean="0"/>
              <a:t>Deal</a:t>
            </a:r>
            <a:r>
              <a:rPr lang="fi-FI" dirty="0" smtClean="0"/>
              <a:t>: CCNA </a:t>
            </a:r>
            <a:r>
              <a:rPr lang="fi-FI" dirty="0" err="1" smtClean="0"/>
              <a:t>Study</a:t>
            </a:r>
            <a:r>
              <a:rPr lang="fi-FI" dirty="0" smtClean="0"/>
              <a:t> Guide. 3rd edition. </a:t>
            </a:r>
            <a:r>
              <a:rPr lang="en-US" dirty="0" smtClean="0"/>
              <a:t>ISBN-13: 978-0071497282</a:t>
            </a:r>
          </a:p>
          <a:p>
            <a:r>
              <a:rPr lang="fi-FI" dirty="0" err="1" smtClean="0"/>
              <a:t>Todd</a:t>
            </a:r>
            <a:r>
              <a:rPr lang="fi-FI" dirty="0" smtClean="0"/>
              <a:t> </a:t>
            </a:r>
            <a:r>
              <a:rPr lang="fi-FI" dirty="0" err="1" smtClean="0"/>
              <a:t>Lammle</a:t>
            </a:r>
            <a:r>
              <a:rPr lang="fi-FI" dirty="0" smtClean="0"/>
              <a:t>: CCNA </a:t>
            </a:r>
            <a:r>
              <a:rPr lang="fi-FI" dirty="0" err="1" smtClean="0"/>
              <a:t>Study</a:t>
            </a:r>
            <a:r>
              <a:rPr lang="fi-FI" dirty="0" smtClean="0"/>
              <a:t> Guide. 6th edition. ISBN: 978-0-470-11008-9. </a:t>
            </a:r>
          </a:p>
          <a:p>
            <a:pPr lvl="1"/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ch</a:t>
            </a:r>
            <a:r>
              <a:rPr lang="fi-FI" dirty="0" smtClean="0"/>
              <a:t> 3: </a:t>
            </a:r>
            <a:r>
              <a:rPr lang="fi-FI" dirty="0" err="1" smtClean="0"/>
              <a:t>Subnetting</a:t>
            </a:r>
            <a:r>
              <a:rPr lang="fi-FI" dirty="0" smtClean="0"/>
              <a:t>, VLSM</a:t>
            </a:r>
            <a:endParaRPr lang="en-US" dirty="0" smtClean="0"/>
          </a:p>
          <a:p>
            <a:r>
              <a:rPr lang="fi-FI" dirty="0" smtClean="0"/>
              <a:t>Scott </a:t>
            </a:r>
            <a:r>
              <a:rPr lang="fi-FI" dirty="0" err="1" smtClean="0"/>
              <a:t>Empson</a:t>
            </a:r>
            <a:r>
              <a:rPr lang="fi-FI" dirty="0" smtClean="0"/>
              <a:t>: CCNA </a:t>
            </a:r>
            <a:r>
              <a:rPr lang="fi-FI" dirty="0" err="1" smtClean="0"/>
              <a:t>Portable</a:t>
            </a:r>
            <a:r>
              <a:rPr lang="fi-FI" dirty="0" smtClean="0"/>
              <a:t> </a:t>
            </a:r>
            <a:r>
              <a:rPr lang="fi-FI" dirty="0" err="1" smtClean="0"/>
              <a:t>Command</a:t>
            </a:r>
            <a:r>
              <a:rPr lang="fi-FI" dirty="0" smtClean="0"/>
              <a:t> Guide. 2nd edition. </a:t>
            </a:r>
            <a:r>
              <a:rPr lang="en-US" dirty="0" smtClean="0"/>
              <a:t>ISBN-13: 978-1587201936.</a:t>
            </a:r>
            <a:r>
              <a:rPr lang="en-US" dirty="0"/>
              <a:t> </a:t>
            </a:r>
            <a:r>
              <a:rPr lang="en-US" dirty="0" smtClean="0"/>
              <a:t>The copy of this book is in the lab class. You should check your IOS command sequence from this book before invoking the commands</a:t>
            </a:r>
          </a:p>
          <a:p>
            <a:r>
              <a:rPr lang="fi-FI" dirty="0" smtClean="0">
                <a:hlinkClick r:id="rId2"/>
              </a:rPr>
              <a:t>http://www.learnios.com/index.php</a:t>
            </a:r>
            <a:endParaRPr lang="fi-FI" dirty="0" smtClean="0"/>
          </a:p>
          <a:p>
            <a:r>
              <a:rPr lang="fi-FI" dirty="0" smtClean="0"/>
              <a:t>Internet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IOS </a:t>
            </a:r>
            <a:r>
              <a:rPr lang="fi-FI" dirty="0" err="1" smtClean="0"/>
              <a:t>modes</a:t>
            </a:r>
            <a:r>
              <a:rPr lang="fi-FI" dirty="0" smtClean="0"/>
              <a:t> (1/5)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 err="1" smtClean="0"/>
              <a:t>Login</a:t>
            </a:r>
            <a:endParaRPr lang="fi-FI" sz="1600" dirty="0" smtClean="0"/>
          </a:p>
          <a:p>
            <a:pPr lvl="1"/>
            <a:r>
              <a:rPr lang="fi-FI" sz="1400" dirty="0" smtClean="0"/>
              <a:t>Upon </a:t>
            </a:r>
            <a:r>
              <a:rPr lang="fi-FI" sz="1400" dirty="0" err="1" smtClean="0"/>
              <a:t>connecting</a:t>
            </a:r>
            <a:r>
              <a:rPr lang="fi-FI" sz="1400" dirty="0" smtClean="0"/>
              <a:t> to the </a:t>
            </a:r>
            <a:r>
              <a:rPr lang="fi-FI" sz="1400" dirty="0" err="1" smtClean="0"/>
              <a:t>console</a:t>
            </a:r>
            <a:r>
              <a:rPr lang="fi-FI" sz="1400" dirty="0" smtClean="0"/>
              <a:t> </a:t>
            </a:r>
            <a:r>
              <a:rPr lang="fi-FI" sz="1400" dirty="0" err="1" smtClean="0"/>
              <a:t>port</a:t>
            </a:r>
            <a:endParaRPr lang="fi-FI" sz="1400" dirty="0" smtClean="0"/>
          </a:p>
          <a:p>
            <a:pPr lvl="1"/>
            <a:r>
              <a:rPr lang="fi-FI" sz="1400" dirty="0" err="1" smtClean="0"/>
              <a:t>Hit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Enter</a:t>
            </a:r>
            <a:r>
              <a:rPr lang="fi-FI" sz="1400" b="1" dirty="0" smtClean="0"/>
              <a:t> </a:t>
            </a:r>
            <a:r>
              <a:rPr lang="fi-FI" sz="1400" dirty="0" smtClean="0"/>
              <a:t>to </a:t>
            </a:r>
            <a:r>
              <a:rPr lang="fi-FI" sz="1400" dirty="0" err="1" smtClean="0"/>
              <a:t>enter</a:t>
            </a:r>
            <a:r>
              <a:rPr lang="fi-FI" sz="1400" dirty="0" smtClean="0"/>
              <a:t> the </a:t>
            </a:r>
            <a:r>
              <a:rPr lang="fi-FI" sz="1400" dirty="0" err="1" smtClean="0"/>
              <a:t>User</a:t>
            </a:r>
            <a:r>
              <a:rPr lang="fi-FI" sz="1400" dirty="0" smtClean="0"/>
              <a:t> </a:t>
            </a:r>
            <a:r>
              <a:rPr lang="fi-FI" sz="1400" dirty="0" err="1" smtClean="0"/>
              <a:t>Exec</a:t>
            </a:r>
            <a:endParaRPr lang="fi-FI" sz="1400" dirty="0" smtClean="0"/>
          </a:p>
          <a:p>
            <a:r>
              <a:rPr lang="fi-FI" sz="1600" dirty="0" err="1" smtClean="0"/>
              <a:t>User</a:t>
            </a:r>
            <a:r>
              <a:rPr lang="fi-FI" sz="1600" dirty="0" smtClean="0"/>
              <a:t> </a:t>
            </a:r>
            <a:r>
              <a:rPr lang="fi-FI" sz="1600" dirty="0" err="1" smtClean="0"/>
              <a:t>Exec</a:t>
            </a:r>
            <a:endParaRPr lang="fi-FI" sz="1600" dirty="0" smtClean="0"/>
          </a:p>
          <a:p>
            <a:pPr lvl="1"/>
            <a:r>
              <a:rPr lang="fi-FI" sz="1400" dirty="0" smtClean="0"/>
              <a:t>The </a:t>
            </a:r>
            <a:r>
              <a:rPr lang="fi-FI" sz="1400" dirty="0" err="1" smtClean="0"/>
              <a:t>prompt</a:t>
            </a:r>
            <a:r>
              <a:rPr lang="fi-FI" sz="1400" dirty="0" smtClean="0"/>
              <a:t> </a:t>
            </a:r>
            <a:r>
              <a:rPr lang="fi-FI" sz="1400" dirty="0" err="1" smtClean="0"/>
              <a:t>becomes</a:t>
            </a:r>
            <a:r>
              <a:rPr lang="fi-FI" sz="1400" dirty="0" smtClean="0"/>
              <a:t>: </a:t>
            </a:r>
            <a:r>
              <a:rPr lang="fi-FI" sz="1400" dirty="0" err="1" smtClean="0"/>
              <a:t>Router</a:t>
            </a:r>
            <a:r>
              <a:rPr lang="fi-FI" sz="1400" dirty="0" smtClean="0"/>
              <a:t>&gt;</a:t>
            </a:r>
          </a:p>
          <a:p>
            <a:pPr lvl="1"/>
            <a:r>
              <a:rPr lang="fi-FI" sz="1400" dirty="0" smtClean="0"/>
              <a:t>Basic and </a:t>
            </a:r>
            <a:r>
              <a:rPr lang="fi-FI" sz="1400" dirty="0" err="1" smtClean="0"/>
              <a:t>limited</a:t>
            </a:r>
            <a:r>
              <a:rPr lang="fi-FI" sz="1400" dirty="0" smtClean="0"/>
              <a:t> </a:t>
            </a:r>
            <a:r>
              <a:rPr lang="fi-FI" sz="1400" dirty="0" err="1" smtClean="0"/>
              <a:t>access</a:t>
            </a:r>
            <a:r>
              <a:rPr lang="fi-FI" sz="1400" dirty="0" smtClean="0"/>
              <a:t> to IOS</a:t>
            </a:r>
          </a:p>
          <a:p>
            <a:pPr lvl="1"/>
            <a:r>
              <a:rPr lang="fi-FI" sz="1400" dirty="0" err="1" smtClean="0"/>
              <a:t>Simple</a:t>
            </a:r>
            <a:r>
              <a:rPr lang="fi-FI" sz="1400" dirty="0" smtClean="0"/>
              <a:t> </a:t>
            </a:r>
            <a:r>
              <a:rPr lang="fi-FI" sz="1400" dirty="0" err="1" smtClean="0"/>
              <a:t>monitoring</a:t>
            </a:r>
            <a:r>
              <a:rPr lang="fi-FI" sz="1400" dirty="0" smtClean="0"/>
              <a:t> and </a:t>
            </a:r>
            <a:r>
              <a:rPr lang="fi-FI" sz="1400" dirty="0" err="1" smtClean="0"/>
              <a:t>troubleshooting</a:t>
            </a:r>
            <a:r>
              <a:rPr lang="fi-FI" sz="1400" dirty="0" smtClean="0"/>
              <a:t> </a:t>
            </a:r>
            <a:r>
              <a:rPr lang="fi-FI" sz="1400" dirty="0" err="1" smtClean="0"/>
              <a:t>such</a:t>
            </a:r>
            <a:r>
              <a:rPr lang="fi-FI" sz="1400" dirty="0" smtClean="0"/>
              <a:t> as: ”</a:t>
            </a:r>
            <a:r>
              <a:rPr lang="fi-FI" sz="1400" b="1" dirty="0" smtClean="0"/>
              <a:t>show ?</a:t>
            </a:r>
            <a:r>
              <a:rPr lang="fi-FI" sz="1400" dirty="0" smtClean="0"/>
              <a:t>”, ”</a:t>
            </a:r>
            <a:r>
              <a:rPr lang="fi-FI" sz="1400" b="1" dirty="0" err="1" smtClean="0"/>
              <a:t>telnet</a:t>
            </a:r>
            <a:r>
              <a:rPr lang="fi-FI" sz="1400" dirty="0" smtClean="0"/>
              <a:t>”, ”</a:t>
            </a:r>
            <a:r>
              <a:rPr lang="fi-FI" sz="1400" b="1" dirty="0" err="1" smtClean="0"/>
              <a:t>ping</a:t>
            </a:r>
            <a:r>
              <a:rPr lang="fi-FI" sz="1400" dirty="0" smtClean="0"/>
              <a:t>”, ”</a:t>
            </a:r>
            <a:r>
              <a:rPr lang="fi-FI" sz="1400" b="1" dirty="0" err="1" smtClean="0"/>
              <a:t>traceroute</a:t>
            </a:r>
            <a:r>
              <a:rPr lang="fi-FI" sz="1400" dirty="0" smtClean="0"/>
              <a:t>”</a:t>
            </a:r>
          </a:p>
          <a:p>
            <a:pPr lvl="1"/>
            <a:r>
              <a:rPr lang="fi-FI" sz="1400" dirty="0" err="1" smtClean="0"/>
              <a:t>Type</a:t>
            </a:r>
            <a:r>
              <a:rPr lang="fi-FI" sz="1400" b="1" dirty="0" smtClean="0"/>
              <a:t> ”</a:t>
            </a:r>
            <a:r>
              <a:rPr lang="fi-FI" sz="1400" dirty="0" err="1" smtClean="0"/>
              <a:t>Router&gt;</a:t>
            </a:r>
            <a:r>
              <a:rPr lang="fi-FI" sz="1400" b="1" dirty="0" err="1" smtClean="0"/>
              <a:t>enable</a:t>
            </a:r>
            <a:r>
              <a:rPr lang="fi-FI" sz="1400" b="1" dirty="0" smtClean="0"/>
              <a:t>” </a:t>
            </a:r>
            <a:r>
              <a:rPr lang="fi-FI" sz="1400" dirty="0" smtClean="0"/>
              <a:t>(</a:t>
            </a:r>
            <a:r>
              <a:rPr lang="fi-FI" sz="1400" dirty="0" err="1" smtClean="0"/>
              <a:t>or</a:t>
            </a:r>
            <a:r>
              <a:rPr lang="fi-FI" sz="1400" dirty="0" smtClean="0"/>
              <a:t> ”</a:t>
            </a:r>
            <a:r>
              <a:rPr lang="fi-FI" sz="1400" dirty="0" err="1" smtClean="0"/>
              <a:t>Router</a:t>
            </a:r>
            <a:r>
              <a:rPr lang="fi-FI" sz="1400" b="1" dirty="0" err="1" smtClean="0"/>
              <a:t>&gt;en</a:t>
            </a:r>
            <a:r>
              <a:rPr lang="fi-FI" sz="1400" dirty="0" smtClean="0"/>
              <a:t>” for </a:t>
            </a:r>
            <a:r>
              <a:rPr lang="fi-FI" sz="1400" dirty="0" err="1" smtClean="0"/>
              <a:t>short</a:t>
            </a:r>
            <a:r>
              <a:rPr lang="fi-FI" sz="1400" dirty="0" smtClean="0"/>
              <a:t>) to </a:t>
            </a:r>
            <a:r>
              <a:rPr lang="fi-FI" sz="1400" dirty="0" err="1" smtClean="0"/>
              <a:t>enter</a:t>
            </a:r>
            <a:r>
              <a:rPr lang="fi-FI" sz="1400" dirty="0" smtClean="0"/>
              <a:t> </a:t>
            </a:r>
            <a:r>
              <a:rPr lang="fi-FI" sz="1400" dirty="0" err="1" smtClean="0"/>
              <a:t>Privileged</a:t>
            </a:r>
            <a:r>
              <a:rPr lang="fi-FI" sz="1400" dirty="0" smtClean="0"/>
              <a:t> </a:t>
            </a:r>
            <a:r>
              <a:rPr lang="fi-FI" sz="1400" dirty="0" err="1" smtClean="0"/>
              <a:t>Exec</a:t>
            </a:r>
            <a:endParaRPr lang="fi-FI" sz="1400" dirty="0" smtClean="0"/>
          </a:p>
          <a:p>
            <a:pPr lvl="1"/>
            <a:r>
              <a:rPr lang="fi-FI" sz="1400" dirty="0" err="1" smtClean="0"/>
              <a:t>Type</a:t>
            </a:r>
            <a:r>
              <a:rPr lang="fi-FI" sz="1400" dirty="0" smtClean="0"/>
              <a:t> ”</a:t>
            </a:r>
            <a:r>
              <a:rPr lang="fi-FI" sz="1400" b="1" dirty="0" err="1" smtClean="0"/>
              <a:t>logout</a:t>
            </a:r>
            <a:r>
              <a:rPr lang="fi-FI" sz="1400" dirty="0" smtClean="0"/>
              <a:t>” </a:t>
            </a:r>
            <a:r>
              <a:rPr lang="fi-FI" sz="1400" dirty="0" err="1" smtClean="0"/>
              <a:t>or</a:t>
            </a:r>
            <a:r>
              <a:rPr lang="fi-FI" sz="1400" dirty="0" smtClean="0"/>
              <a:t> ”</a:t>
            </a:r>
            <a:r>
              <a:rPr lang="fi-FI" sz="1400" b="1" dirty="0" err="1" smtClean="0"/>
              <a:t>exit</a:t>
            </a:r>
            <a:r>
              <a:rPr lang="fi-FI" sz="1400" dirty="0" smtClean="0"/>
              <a:t>” to </a:t>
            </a:r>
            <a:r>
              <a:rPr lang="fi-FI" sz="1400" dirty="0" err="1" smtClean="0"/>
              <a:t>return</a:t>
            </a:r>
            <a:r>
              <a:rPr lang="fi-FI" sz="1400" dirty="0" smtClean="0"/>
              <a:t> to </a:t>
            </a:r>
            <a:r>
              <a:rPr lang="fi-FI" sz="1400" dirty="0" err="1" smtClean="0"/>
              <a:t>login</a:t>
            </a:r>
            <a:endParaRPr lang="fi-FI" sz="1400" dirty="0" smtClean="0"/>
          </a:p>
          <a:p>
            <a:r>
              <a:rPr lang="fi-FI" sz="1600" dirty="0" err="1" smtClean="0"/>
              <a:t>Privileged</a:t>
            </a:r>
            <a:r>
              <a:rPr lang="fi-FI" sz="1600" dirty="0" smtClean="0"/>
              <a:t> </a:t>
            </a:r>
            <a:r>
              <a:rPr lang="fi-FI" sz="1600" dirty="0" err="1" smtClean="0"/>
              <a:t>Exec</a:t>
            </a:r>
            <a:endParaRPr lang="fi-FI" sz="1600" dirty="0" smtClean="0"/>
          </a:p>
          <a:p>
            <a:pPr lvl="1"/>
            <a:r>
              <a:rPr lang="fi-FI" sz="1400" dirty="0" smtClean="0"/>
              <a:t>The </a:t>
            </a:r>
            <a:r>
              <a:rPr lang="fi-FI" sz="1400" dirty="0" err="1" smtClean="0"/>
              <a:t>prompt</a:t>
            </a:r>
            <a:r>
              <a:rPr lang="fi-FI" sz="1400" dirty="0" smtClean="0"/>
              <a:t> </a:t>
            </a:r>
            <a:r>
              <a:rPr lang="fi-FI" sz="1400" dirty="0" err="1" smtClean="0"/>
              <a:t>becomes</a:t>
            </a:r>
            <a:r>
              <a:rPr lang="fi-FI" sz="1400" dirty="0" smtClean="0"/>
              <a:t>: </a:t>
            </a:r>
            <a:r>
              <a:rPr lang="fi-FI" sz="1400" dirty="0" err="1" smtClean="0"/>
              <a:t>Router</a:t>
            </a:r>
            <a:r>
              <a:rPr lang="fi-FI" sz="1400" dirty="0" smtClean="0"/>
              <a:t>#</a:t>
            </a:r>
          </a:p>
          <a:p>
            <a:pPr lvl="1"/>
            <a:r>
              <a:rPr lang="fi-FI" sz="1400" dirty="0" err="1" smtClean="0"/>
              <a:t>High-level</a:t>
            </a:r>
            <a:r>
              <a:rPr lang="fi-FI" sz="1400" dirty="0" smtClean="0"/>
              <a:t> management to IOS</a:t>
            </a:r>
          </a:p>
          <a:p>
            <a:pPr lvl="1"/>
            <a:r>
              <a:rPr lang="fi-FI" sz="1400" dirty="0" err="1" smtClean="0"/>
              <a:t>Includes</a:t>
            </a:r>
            <a:r>
              <a:rPr lang="fi-FI" sz="1400" dirty="0" smtClean="0"/>
              <a:t> </a:t>
            </a:r>
            <a:r>
              <a:rPr lang="fi-FI" sz="1400" dirty="0" err="1" smtClean="0"/>
              <a:t>all</a:t>
            </a:r>
            <a:r>
              <a:rPr lang="fi-FI" sz="1400" dirty="0" smtClean="0"/>
              <a:t> the </a:t>
            </a:r>
            <a:r>
              <a:rPr lang="fi-FI" sz="1400" dirty="0" err="1" smtClean="0"/>
              <a:t>commands</a:t>
            </a:r>
            <a:r>
              <a:rPr lang="fi-FI" sz="1400" dirty="0" smtClean="0"/>
              <a:t> </a:t>
            </a:r>
            <a:r>
              <a:rPr lang="fi-FI" sz="1400" dirty="0" err="1" smtClean="0"/>
              <a:t>from</a:t>
            </a:r>
            <a:r>
              <a:rPr lang="fi-FI" sz="1400" dirty="0" smtClean="0"/>
              <a:t> </a:t>
            </a:r>
            <a:r>
              <a:rPr lang="fi-FI" sz="1400" dirty="0" err="1" smtClean="0"/>
              <a:t>User</a:t>
            </a:r>
            <a:r>
              <a:rPr lang="fi-FI" sz="1400" dirty="0" smtClean="0"/>
              <a:t> </a:t>
            </a:r>
            <a:r>
              <a:rPr lang="fi-FI" sz="1400" dirty="0" err="1" smtClean="0"/>
              <a:t>Exec</a:t>
            </a:r>
            <a:endParaRPr lang="fi-FI" sz="1400" dirty="0" smtClean="0"/>
          </a:p>
          <a:p>
            <a:pPr lvl="1"/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can</a:t>
            </a:r>
            <a:r>
              <a:rPr lang="fi-FI" sz="1400" dirty="0" smtClean="0"/>
              <a:t> </a:t>
            </a:r>
            <a:r>
              <a:rPr lang="fi-FI" sz="1400" dirty="0" err="1" smtClean="0"/>
              <a:t>do</a:t>
            </a:r>
            <a:r>
              <a:rPr lang="fi-FI" sz="1400" dirty="0" smtClean="0"/>
              <a:t> </a:t>
            </a:r>
            <a:r>
              <a:rPr lang="fi-FI" sz="1400" dirty="0" err="1" smtClean="0"/>
              <a:t>most</a:t>
            </a:r>
            <a:r>
              <a:rPr lang="fi-FI" sz="1400" dirty="0" smtClean="0"/>
              <a:t> </a:t>
            </a:r>
            <a:r>
              <a:rPr lang="fi-FI" sz="1400" dirty="0" err="1" smtClean="0"/>
              <a:t>things</a:t>
            </a:r>
            <a:r>
              <a:rPr lang="fi-FI" sz="1400" dirty="0" smtClean="0"/>
              <a:t> </a:t>
            </a:r>
            <a:r>
              <a:rPr lang="fi-FI" sz="1400" dirty="0" err="1" smtClean="0"/>
              <a:t>except</a:t>
            </a:r>
            <a:r>
              <a:rPr lang="fi-FI" sz="1400" dirty="0" smtClean="0"/>
              <a:t> </a:t>
            </a:r>
            <a:r>
              <a:rPr lang="fi-FI" sz="1400" dirty="0" err="1" smtClean="0"/>
              <a:t>configuring</a:t>
            </a:r>
            <a:r>
              <a:rPr lang="fi-FI" sz="1400" dirty="0" smtClean="0"/>
              <a:t> the </a:t>
            </a:r>
            <a:r>
              <a:rPr lang="fi-FI" sz="1400" dirty="0" err="1" smtClean="0"/>
              <a:t>device</a:t>
            </a:r>
            <a:endParaRPr lang="fi-FI" sz="1400" dirty="0" smtClean="0"/>
          </a:p>
          <a:p>
            <a:pPr lvl="1"/>
            <a:r>
              <a:rPr lang="fi-FI" sz="1400" dirty="0" err="1" smtClean="0"/>
              <a:t>Type</a:t>
            </a:r>
            <a:r>
              <a:rPr lang="fi-FI" sz="1400" b="1" dirty="0" smtClean="0"/>
              <a:t> ”</a:t>
            </a:r>
            <a:r>
              <a:rPr lang="fi-FI" sz="1400" dirty="0" err="1" smtClean="0"/>
              <a:t>Router#</a:t>
            </a:r>
            <a:r>
              <a:rPr lang="fi-FI" sz="1400" b="1" dirty="0" err="1" smtClean="0"/>
              <a:t>configure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terminal</a:t>
            </a:r>
            <a:r>
              <a:rPr lang="fi-FI" sz="1400" dirty="0" smtClean="0"/>
              <a:t>” (</a:t>
            </a:r>
            <a:r>
              <a:rPr lang="fi-FI" sz="1400" dirty="0" err="1" smtClean="0"/>
              <a:t>or</a:t>
            </a:r>
            <a:r>
              <a:rPr lang="fi-FI" sz="1400" dirty="0" smtClean="0"/>
              <a:t> ”</a:t>
            </a:r>
            <a:r>
              <a:rPr lang="fi-FI" sz="1400" dirty="0" err="1" smtClean="0"/>
              <a:t>Router#</a:t>
            </a:r>
            <a:r>
              <a:rPr lang="fi-FI" sz="1400" b="1" dirty="0" err="1" smtClean="0"/>
              <a:t>conf</a:t>
            </a:r>
            <a:r>
              <a:rPr lang="fi-FI" sz="1400" b="1" dirty="0" smtClean="0"/>
              <a:t> t</a:t>
            </a:r>
            <a:r>
              <a:rPr lang="fi-FI" sz="1400" dirty="0" smtClean="0"/>
              <a:t>” for </a:t>
            </a:r>
            <a:r>
              <a:rPr lang="fi-FI" sz="1400" dirty="0" err="1" smtClean="0"/>
              <a:t>short</a:t>
            </a:r>
            <a:r>
              <a:rPr lang="fi-FI" sz="1400" dirty="0" smtClean="0"/>
              <a:t>) to </a:t>
            </a:r>
            <a:r>
              <a:rPr lang="fi-FI" sz="1400" dirty="0" err="1" smtClean="0"/>
              <a:t>enter</a:t>
            </a:r>
            <a:r>
              <a:rPr lang="fi-FI" sz="1400" dirty="0" smtClean="0"/>
              <a:t> the </a:t>
            </a:r>
            <a:r>
              <a:rPr lang="fi-FI" sz="1400" dirty="0" err="1" smtClean="0"/>
              <a:t>configuration</a:t>
            </a:r>
            <a:r>
              <a:rPr lang="fi-FI" sz="1400" dirty="0" smtClean="0"/>
              <a:t> </a:t>
            </a:r>
            <a:r>
              <a:rPr lang="fi-FI" sz="1400" dirty="0" err="1" smtClean="0"/>
              <a:t>mode</a:t>
            </a:r>
            <a:endParaRPr lang="fi-FI" sz="1400" dirty="0" smtClean="0"/>
          </a:p>
          <a:p>
            <a:pPr lvl="1"/>
            <a:r>
              <a:rPr lang="fi-FI" sz="1400" dirty="0" err="1" smtClean="0"/>
              <a:t>Type</a:t>
            </a:r>
            <a:r>
              <a:rPr lang="fi-FI" sz="1400" dirty="0" smtClean="0"/>
              <a:t> ”</a:t>
            </a:r>
            <a:r>
              <a:rPr lang="fi-FI" sz="1400" b="1" dirty="0" err="1" smtClean="0"/>
              <a:t>disable</a:t>
            </a:r>
            <a:r>
              <a:rPr lang="fi-FI" sz="1400" dirty="0" smtClean="0"/>
              <a:t>” </a:t>
            </a:r>
            <a:r>
              <a:rPr lang="fi-FI" sz="1400" dirty="0" err="1" smtClean="0"/>
              <a:t>or</a:t>
            </a:r>
            <a:r>
              <a:rPr lang="fi-FI" sz="1400" dirty="0" smtClean="0"/>
              <a:t> ”</a:t>
            </a:r>
            <a:r>
              <a:rPr lang="fi-FI" sz="1400" b="1" dirty="0" err="1" smtClean="0"/>
              <a:t>disa</a:t>
            </a:r>
            <a:r>
              <a:rPr lang="fi-FI" sz="1400" dirty="0" smtClean="0"/>
              <a:t>” to </a:t>
            </a:r>
            <a:r>
              <a:rPr lang="fi-FI" sz="1400" dirty="0" err="1" smtClean="0"/>
              <a:t>return</a:t>
            </a:r>
            <a:r>
              <a:rPr lang="fi-FI" sz="1400" dirty="0" smtClean="0"/>
              <a:t> to </a:t>
            </a:r>
            <a:r>
              <a:rPr lang="fi-FI" sz="1400" dirty="0" err="1" smtClean="0"/>
              <a:t>User</a:t>
            </a:r>
            <a:r>
              <a:rPr lang="fi-FI" sz="1400" dirty="0" smtClean="0"/>
              <a:t> </a:t>
            </a:r>
            <a:r>
              <a:rPr lang="fi-FI" sz="1400" dirty="0" err="1" smtClean="0"/>
              <a:t>Exec</a:t>
            </a:r>
            <a:endParaRPr lang="fi-FI" sz="1400" dirty="0" smtClean="0"/>
          </a:p>
          <a:p>
            <a:pPr lvl="1"/>
            <a:r>
              <a:rPr lang="fi-FI" sz="1400" dirty="0" err="1" smtClean="0"/>
              <a:t>Type</a:t>
            </a:r>
            <a:r>
              <a:rPr lang="fi-FI" sz="1400" dirty="0" smtClean="0"/>
              <a:t> ”</a:t>
            </a:r>
            <a:r>
              <a:rPr lang="fi-FI" sz="1400" b="1" dirty="0" err="1" smtClean="0"/>
              <a:t>logout</a:t>
            </a:r>
            <a:r>
              <a:rPr lang="fi-FI" sz="1400" dirty="0" smtClean="0"/>
              <a:t>” </a:t>
            </a:r>
            <a:r>
              <a:rPr lang="fi-FI" sz="1400" dirty="0" err="1" smtClean="0"/>
              <a:t>or</a:t>
            </a:r>
            <a:r>
              <a:rPr lang="fi-FI" sz="1400" dirty="0" smtClean="0"/>
              <a:t> ”</a:t>
            </a:r>
            <a:r>
              <a:rPr lang="fi-FI" sz="1400" b="1" dirty="0" err="1" smtClean="0"/>
              <a:t>exit</a:t>
            </a:r>
            <a:r>
              <a:rPr lang="fi-FI" sz="1400" dirty="0" smtClean="0"/>
              <a:t>” to </a:t>
            </a:r>
            <a:r>
              <a:rPr lang="fi-FI" sz="1400" dirty="0" err="1" smtClean="0"/>
              <a:t>return</a:t>
            </a:r>
            <a:r>
              <a:rPr lang="fi-FI" sz="1400" dirty="0" smtClean="0"/>
              <a:t> to </a:t>
            </a:r>
            <a:r>
              <a:rPr lang="fi-FI" sz="1400" dirty="0" err="1" smtClean="0"/>
              <a:t>login</a:t>
            </a:r>
            <a:endParaRPr lang="fi-FI" sz="1400" dirty="0" smtClean="0"/>
          </a:p>
          <a:p>
            <a:pPr lvl="1"/>
            <a:r>
              <a:rPr lang="fi-FI" sz="1400" b="1" dirty="0" err="1" smtClean="0"/>
              <a:t>Reload</a:t>
            </a:r>
            <a:r>
              <a:rPr lang="fi-FI" sz="1400" dirty="0" smtClean="0"/>
              <a:t> to </a:t>
            </a:r>
            <a:r>
              <a:rPr lang="fi-FI" sz="1400" dirty="0" err="1" smtClean="0"/>
              <a:t>boot</a:t>
            </a:r>
            <a:r>
              <a:rPr lang="fi-FI" sz="1400" dirty="0" smtClean="0"/>
              <a:t> </a:t>
            </a:r>
            <a:r>
              <a:rPr lang="fi-FI" sz="1400" dirty="0" err="1" smtClean="0"/>
              <a:t>up</a:t>
            </a:r>
            <a:r>
              <a:rPr lang="fi-FI" sz="1400" dirty="0" smtClean="0"/>
              <a:t> the </a:t>
            </a:r>
            <a:r>
              <a:rPr lang="fi-FI" sz="1400" dirty="0" err="1" smtClean="0"/>
              <a:t>device</a:t>
            </a:r>
            <a:endParaRPr lang="fi-FI" sz="1400" dirty="0" smtClean="0"/>
          </a:p>
          <a:p>
            <a:pPr lvl="1"/>
            <a:endParaRPr lang="fi-FI" sz="800" dirty="0" smtClean="0"/>
          </a:p>
          <a:p>
            <a:pPr lvl="1"/>
            <a:endParaRPr lang="fi-FI" sz="800" dirty="0" smtClean="0"/>
          </a:p>
          <a:p>
            <a:pPr lvl="1"/>
            <a:endParaRPr lang="fi-FI" sz="800" dirty="0" smtClean="0"/>
          </a:p>
          <a:p>
            <a:pPr lvl="1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IOS </a:t>
            </a:r>
            <a:r>
              <a:rPr lang="fi-FI" dirty="0" err="1" smtClean="0"/>
              <a:t>modes</a:t>
            </a:r>
            <a:r>
              <a:rPr lang="fi-FI" dirty="0" smtClean="0"/>
              <a:t> (2/5)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err="1" smtClean="0"/>
              <a:t>Configuration</a:t>
            </a:r>
            <a:r>
              <a:rPr lang="fi-FI" sz="1800" dirty="0" smtClean="0"/>
              <a:t> </a:t>
            </a:r>
            <a:r>
              <a:rPr lang="fi-FI" sz="1800" dirty="0" err="1" smtClean="0"/>
              <a:t>or</a:t>
            </a:r>
            <a:r>
              <a:rPr lang="fi-FI" sz="1800" dirty="0" smtClean="0"/>
              <a:t> </a:t>
            </a:r>
            <a:r>
              <a:rPr lang="fi-FI" sz="1800" dirty="0" err="1" smtClean="0"/>
              <a:t>global</a:t>
            </a:r>
            <a:r>
              <a:rPr lang="fi-FI" sz="1800" dirty="0" smtClean="0"/>
              <a:t> </a:t>
            </a:r>
            <a:r>
              <a:rPr lang="fi-FI" sz="1800" dirty="0" err="1" smtClean="0"/>
              <a:t>configuration</a:t>
            </a:r>
            <a:r>
              <a:rPr lang="fi-FI" sz="1800" dirty="0" smtClean="0"/>
              <a:t> </a:t>
            </a:r>
            <a:r>
              <a:rPr lang="fi-FI" sz="1800" dirty="0" err="1" smtClean="0"/>
              <a:t>mode</a:t>
            </a:r>
            <a:endParaRPr lang="fi-FI" sz="1800" dirty="0" smtClean="0"/>
          </a:p>
          <a:p>
            <a:pPr lvl="1"/>
            <a:r>
              <a:rPr lang="fi-FI" sz="1600" dirty="0" smtClean="0"/>
              <a:t>The </a:t>
            </a:r>
            <a:r>
              <a:rPr lang="fi-FI" sz="1600" dirty="0" err="1" smtClean="0"/>
              <a:t>prompt</a:t>
            </a:r>
            <a:r>
              <a:rPr lang="fi-FI" sz="1600" dirty="0" smtClean="0"/>
              <a:t> </a:t>
            </a:r>
            <a:r>
              <a:rPr lang="fi-FI" sz="1600" dirty="0" err="1" smtClean="0"/>
              <a:t>becomes</a:t>
            </a:r>
            <a:r>
              <a:rPr lang="fi-FI" sz="1600" dirty="0" smtClean="0"/>
              <a:t>: </a:t>
            </a:r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</a:p>
          <a:p>
            <a:pPr lvl="1"/>
            <a:r>
              <a:rPr lang="fi-FI" sz="1600" dirty="0" err="1" smtClean="0"/>
              <a:t>Debug</a:t>
            </a:r>
            <a:endParaRPr lang="fi-FI" sz="1600" dirty="0" smtClean="0"/>
          </a:p>
          <a:p>
            <a:pPr lvl="1"/>
            <a:r>
              <a:rPr lang="fi-FI" sz="1600" dirty="0" err="1" smtClean="0"/>
              <a:t>Hostname</a:t>
            </a:r>
            <a:endParaRPr lang="fi-FI" sz="1600" dirty="0" smtClean="0"/>
          </a:p>
          <a:p>
            <a:pPr lvl="1"/>
            <a:r>
              <a:rPr lang="fi-FI" sz="1600" dirty="0" err="1" smtClean="0"/>
              <a:t>Enable</a:t>
            </a:r>
            <a:r>
              <a:rPr lang="fi-FI" sz="1600" dirty="0" smtClean="0"/>
              <a:t> </a:t>
            </a:r>
            <a:r>
              <a:rPr lang="fi-FI" sz="1600" dirty="0" err="1" smtClean="0"/>
              <a:t>secret</a:t>
            </a:r>
            <a:endParaRPr lang="fi-FI" sz="1600" dirty="0" smtClean="0"/>
          </a:p>
          <a:p>
            <a:pPr lvl="1"/>
            <a:r>
              <a:rPr lang="fi-FI" sz="1600" dirty="0" err="1" smtClean="0"/>
              <a:t>Ip</a:t>
            </a:r>
            <a:r>
              <a:rPr lang="fi-FI" sz="1600" dirty="0" smtClean="0"/>
              <a:t> </a:t>
            </a:r>
            <a:r>
              <a:rPr lang="fi-FI" sz="1600" dirty="0" err="1" smtClean="0"/>
              <a:t>route</a:t>
            </a:r>
            <a:endParaRPr lang="fi-FI" sz="1600" dirty="0" smtClean="0"/>
          </a:p>
          <a:p>
            <a:pPr lvl="1"/>
            <a:r>
              <a:rPr lang="fi-FI" sz="1600" dirty="0" smtClean="0"/>
              <a:t>ACL</a:t>
            </a:r>
          </a:p>
          <a:p>
            <a:pPr lvl="1"/>
            <a:r>
              <a:rPr lang="fi-FI" sz="1600" dirty="0" err="1" smtClean="0"/>
              <a:t>Type</a:t>
            </a:r>
            <a:r>
              <a:rPr lang="fi-FI" sz="1600" dirty="0" smtClean="0"/>
              <a:t> </a:t>
            </a:r>
            <a:r>
              <a:rPr lang="fi-FI" sz="1600" b="1" dirty="0" err="1" smtClean="0"/>
              <a:t>exit</a:t>
            </a:r>
            <a:r>
              <a:rPr lang="fi-FI" sz="1600" dirty="0" smtClean="0"/>
              <a:t>, </a:t>
            </a:r>
            <a:r>
              <a:rPr lang="fi-FI" sz="1600" dirty="0" err="1" smtClean="0"/>
              <a:t>end</a:t>
            </a:r>
            <a:r>
              <a:rPr lang="fi-FI" sz="1600" dirty="0" smtClean="0"/>
              <a:t> </a:t>
            </a:r>
            <a:r>
              <a:rPr lang="fi-FI" sz="1600" dirty="0" err="1" smtClean="0"/>
              <a:t>or</a:t>
            </a:r>
            <a:r>
              <a:rPr lang="fi-FI" sz="1600" dirty="0" smtClean="0"/>
              <a:t> </a:t>
            </a:r>
            <a:r>
              <a:rPr lang="fi-FI" sz="1600" b="1" dirty="0" err="1" smtClean="0"/>
              <a:t>cntl-z</a:t>
            </a:r>
            <a:r>
              <a:rPr lang="fi-FI" sz="1600" dirty="0" smtClean="0"/>
              <a:t> to </a:t>
            </a:r>
            <a:r>
              <a:rPr lang="fi-FI" sz="1600" dirty="0" err="1" smtClean="0"/>
              <a:t>return</a:t>
            </a:r>
            <a:r>
              <a:rPr lang="fi-FI" sz="1600" dirty="0" smtClean="0"/>
              <a:t> to </a:t>
            </a:r>
            <a:r>
              <a:rPr lang="fi-FI" sz="1600" dirty="0" err="1" smtClean="0"/>
              <a:t>Privilege</a:t>
            </a:r>
            <a:r>
              <a:rPr lang="fi-FI" sz="1600" dirty="0" smtClean="0"/>
              <a:t> </a:t>
            </a:r>
            <a:r>
              <a:rPr lang="fi-FI" sz="1600" dirty="0" err="1" smtClean="0"/>
              <a:t>Exec</a:t>
            </a:r>
            <a:endParaRPr lang="fi-FI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IOS </a:t>
            </a:r>
            <a:r>
              <a:rPr lang="fi-FI" dirty="0" err="1" smtClean="0"/>
              <a:t>modes</a:t>
            </a:r>
            <a:r>
              <a:rPr lang="fi-FI" dirty="0" smtClean="0"/>
              <a:t> (3/5)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i-FI" sz="1600" dirty="0" smtClean="0"/>
              <a:t>To </a:t>
            </a:r>
            <a:r>
              <a:rPr lang="fi-FI" sz="1600" dirty="0" err="1" smtClean="0"/>
              <a:t>enter</a:t>
            </a:r>
            <a:r>
              <a:rPr lang="fi-FI" sz="1600" dirty="0" smtClean="0"/>
              <a:t> the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configuration</a:t>
            </a:r>
            <a:r>
              <a:rPr lang="fi-FI" sz="1600" dirty="0" smtClean="0"/>
              <a:t> </a:t>
            </a:r>
            <a:r>
              <a:rPr lang="fi-FI" sz="1600" dirty="0" err="1" smtClean="0"/>
              <a:t>mode</a:t>
            </a:r>
            <a:r>
              <a:rPr lang="fi-FI" sz="1600" dirty="0" smtClean="0"/>
              <a:t>:</a:t>
            </a:r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interface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fastethernet</a:t>
            </a:r>
            <a:r>
              <a:rPr lang="fi-FI" sz="1600" b="1" dirty="0" smtClean="0"/>
              <a:t> 0/1 </a:t>
            </a:r>
            <a:r>
              <a:rPr lang="fi-FI" sz="1600" dirty="0" smtClean="0"/>
              <a:t>- OR - </a:t>
            </a:r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int</a:t>
            </a:r>
            <a:r>
              <a:rPr lang="fi-FI" sz="1600" b="1" dirty="0" smtClean="0"/>
              <a:t> f0/1</a:t>
            </a:r>
          </a:p>
          <a:p>
            <a:pPr lvl="2"/>
            <a:r>
              <a:rPr lang="fi-FI" sz="1400" dirty="0" smtClean="0"/>
              <a:t>The </a:t>
            </a:r>
            <a:r>
              <a:rPr lang="fi-FI" sz="1400" dirty="0" err="1" smtClean="0"/>
              <a:t>prompt</a:t>
            </a:r>
            <a:r>
              <a:rPr lang="fi-FI" sz="1400" dirty="0" smtClean="0"/>
              <a:t> </a:t>
            </a:r>
            <a:r>
              <a:rPr lang="fi-FI" sz="1400" dirty="0" err="1" smtClean="0"/>
              <a:t>becomes</a:t>
            </a:r>
            <a:r>
              <a:rPr lang="fi-FI" sz="1400" dirty="0" smtClean="0"/>
              <a:t>: </a:t>
            </a:r>
            <a:r>
              <a:rPr lang="fi-FI" sz="1400" dirty="0" err="1" smtClean="0"/>
              <a:t>Router</a:t>
            </a:r>
            <a:r>
              <a:rPr lang="fi-FI" sz="1400" dirty="0" smtClean="0"/>
              <a:t> (</a:t>
            </a:r>
            <a:r>
              <a:rPr lang="fi-FI" sz="1400" dirty="0" err="1" smtClean="0"/>
              <a:t>config-if</a:t>
            </a:r>
            <a:r>
              <a:rPr lang="fi-FI" sz="1400" dirty="0" smtClean="0"/>
              <a:t>)#</a:t>
            </a:r>
          </a:p>
          <a:p>
            <a:pPr lvl="3"/>
            <a:r>
              <a:rPr lang="fi-FI" sz="900" dirty="0" err="1" smtClean="0"/>
              <a:t>Ip</a:t>
            </a:r>
            <a:r>
              <a:rPr lang="fi-FI" sz="900" dirty="0" smtClean="0"/>
              <a:t> </a:t>
            </a:r>
            <a:r>
              <a:rPr lang="fi-FI" sz="900" dirty="0" err="1" smtClean="0"/>
              <a:t>address</a:t>
            </a:r>
            <a:r>
              <a:rPr lang="fi-FI" sz="900" dirty="0" smtClean="0"/>
              <a:t> + </a:t>
            </a:r>
            <a:r>
              <a:rPr lang="fi-FI" sz="900" dirty="0" err="1" smtClean="0"/>
              <a:t>mask</a:t>
            </a:r>
            <a:endParaRPr lang="fi-FI" sz="900" dirty="0" smtClean="0"/>
          </a:p>
          <a:p>
            <a:pPr lvl="3"/>
            <a:r>
              <a:rPr lang="fi-FI" sz="900" dirty="0" err="1" smtClean="0"/>
              <a:t>Encapsulation</a:t>
            </a:r>
            <a:endParaRPr lang="fi-FI" sz="900" dirty="0" smtClean="0"/>
          </a:p>
          <a:p>
            <a:pPr lvl="3"/>
            <a:r>
              <a:rPr lang="fi-FI" sz="900" dirty="0" err="1" smtClean="0"/>
              <a:t>shutdown</a:t>
            </a:r>
            <a:r>
              <a:rPr lang="fi-FI" sz="900" dirty="0" smtClean="0"/>
              <a:t> / no </a:t>
            </a:r>
            <a:r>
              <a:rPr lang="fi-FI" sz="900" dirty="0" err="1" smtClean="0"/>
              <a:t>shutdown</a:t>
            </a:r>
            <a:r>
              <a:rPr lang="fi-FI" sz="900" dirty="0" smtClean="0"/>
              <a:t> (</a:t>
            </a:r>
            <a:r>
              <a:rPr lang="fi-FI" sz="900" dirty="0" err="1" smtClean="0"/>
              <a:t>or</a:t>
            </a:r>
            <a:r>
              <a:rPr lang="fi-FI" sz="900" dirty="0" smtClean="0"/>
              <a:t> </a:t>
            </a:r>
            <a:r>
              <a:rPr lang="fi-FI" sz="900" dirty="0" err="1" smtClean="0"/>
              <a:t>shut</a:t>
            </a:r>
            <a:r>
              <a:rPr lang="fi-FI" sz="900" dirty="0" smtClean="0"/>
              <a:t> for </a:t>
            </a:r>
            <a:r>
              <a:rPr lang="fi-FI" sz="900" dirty="0" err="1" smtClean="0"/>
              <a:t>short</a:t>
            </a:r>
            <a:r>
              <a:rPr lang="fi-FI" sz="900" dirty="0" smtClean="0"/>
              <a:t>)</a:t>
            </a:r>
          </a:p>
          <a:p>
            <a:pPr lvl="3"/>
            <a:r>
              <a:rPr lang="fi-FI" sz="900" dirty="0" err="1" smtClean="0"/>
              <a:t>Type</a:t>
            </a:r>
            <a:r>
              <a:rPr lang="fi-FI" sz="900" dirty="0" smtClean="0"/>
              <a:t> </a:t>
            </a:r>
            <a:r>
              <a:rPr lang="fi-FI" sz="900" dirty="0" err="1" smtClean="0"/>
              <a:t>exit</a:t>
            </a:r>
            <a:r>
              <a:rPr lang="fi-FI" sz="900" dirty="0" smtClean="0"/>
              <a:t> to </a:t>
            </a:r>
            <a:r>
              <a:rPr lang="fi-FI" sz="900" dirty="0" err="1" smtClean="0"/>
              <a:t>return</a:t>
            </a:r>
            <a:r>
              <a:rPr lang="fi-FI" sz="900" dirty="0" smtClean="0"/>
              <a:t> to </a:t>
            </a:r>
            <a:r>
              <a:rPr lang="fi-FI" sz="900" dirty="0" err="1" smtClean="0"/>
              <a:t>Configuration</a:t>
            </a:r>
            <a:r>
              <a:rPr lang="fi-FI" sz="900" dirty="0" smtClean="0"/>
              <a:t> </a:t>
            </a:r>
            <a:r>
              <a:rPr lang="fi-FI" sz="900" dirty="0" err="1" smtClean="0"/>
              <a:t>mode</a:t>
            </a:r>
            <a:r>
              <a:rPr lang="fi-FI" sz="900" dirty="0" smtClean="0"/>
              <a:t>, </a:t>
            </a:r>
            <a:r>
              <a:rPr lang="fi-FI" sz="900" dirty="0" err="1" smtClean="0"/>
              <a:t>end</a:t>
            </a:r>
            <a:r>
              <a:rPr lang="fi-FI" sz="900" dirty="0" smtClean="0"/>
              <a:t> </a:t>
            </a:r>
            <a:r>
              <a:rPr lang="fi-FI" sz="900" dirty="0" err="1" smtClean="0"/>
              <a:t>or</a:t>
            </a:r>
            <a:r>
              <a:rPr lang="fi-FI" sz="900" dirty="0" smtClean="0"/>
              <a:t> </a:t>
            </a:r>
            <a:r>
              <a:rPr lang="fi-FI" sz="900" dirty="0" err="1" smtClean="0"/>
              <a:t>cntl-z</a:t>
            </a:r>
            <a:r>
              <a:rPr lang="fi-FI" sz="900" dirty="0" smtClean="0"/>
              <a:t> to </a:t>
            </a:r>
            <a:r>
              <a:rPr lang="fi-FI" sz="900" dirty="0" err="1" smtClean="0"/>
              <a:t>return</a:t>
            </a:r>
            <a:r>
              <a:rPr lang="fi-FI" sz="900" dirty="0" smtClean="0"/>
              <a:t> to </a:t>
            </a:r>
            <a:r>
              <a:rPr lang="fi-FI" sz="900" dirty="0" err="1" smtClean="0"/>
              <a:t>Privileged</a:t>
            </a:r>
            <a:r>
              <a:rPr lang="fi-FI" sz="900" dirty="0" smtClean="0"/>
              <a:t> </a:t>
            </a:r>
            <a:r>
              <a:rPr lang="fi-FI" sz="900" dirty="0" err="1" smtClean="0"/>
              <a:t>Exec</a:t>
            </a:r>
            <a:r>
              <a:rPr lang="fi-FI" sz="900" dirty="0" smtClean="0"/>
              <a:t> </a:t>
            </a:r>
            <a:r>
              <a:rPr lang="fi-FI" sz="900" dirty="0" err="1" smtClean="0"/>
              <a:t>mode</a:t>
            </a:r>
            <a:endParaRPr lang="fi-FI" sz="900" dirty="0" smtClean="0"/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 </a:t>
            </a:r>
            <a:r>
              <a:rPr lang="fi-FI" sz="1600" dirty="0" err="1" smtClean="0"/>
              <a:t>engine</a:t>
            </a:r>
            <a:r>
              <a:rPr lang="fi-FI" sz="1600" dirty="0" smtClean="0"/>
              <a:t> </a:t>
            </a:r>
            <a:r>
              <a:rPr lang="fi-FI" sz="1600" dirty="0" err="1" smtClean="0"/>
              <a:t>commands</a:t>
            </a:r>
            <a:endParaRPr lang="fi-FI" sz="1600" dirty="0" smtClean="0"/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router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rip|ospf|igrp|eigrp</a:t>
            </a:r>
            <a:endParaRPr lang="fi-FI" sz="1600" b="1" dirty="0" smtClean="0"/>
          </a:p>
          <a:p>
            <a:pPr lvl="2"/>
            <a:r>
              <a:rPr lang="fi-FI" sz="1400" dirty="0" smtClean="0"/>
              <a:t>The </a:t>
            </a:r>
            <a:r>
              <a:rPr lang="fi-FI" sz="1400" dirty="0" err="1" smtClean="0"/>
              <a:t>prompt</a:t>
            </a:r>
            <a:r>
              <a:rPr lang="fi-FI" sz="1400" dirty="0" smtClean="0"/>
              <a:t> </a:t>
            </a:r>
            <a:r>
              <a:rPr lang="fi-FI" sz="1400" dirty="0" err="1" smtClean="0"/>
              <a:t>becomes</a:t>
            </a:r>
            <a:r>
              <a:rPr lang="fi-FI" sz="1400" dirty="0" smtClean="0"/>
              <a:t>: </a:t>
            </a:r>
            <a:r>
              <a:rPr lang="fi-FI" sz="1400" dirty="0" err="1" smtClean="0"/>
              <a:t>Router</a:t>
            </a:r>
            <a:r>
              <a:rPr lang="fi-FI" sz="1400" dirty="0" smtClean="0"/>
              <a:t>(</a:t>
            </a:r>
            <a:r>
              <a:rPr lang="fi-FI" sz="1400" dirty="0" err="1" smtClean="0"/>
              <a:t>config-router</a:t>
            </a:r>
            <a:r>
              <a:rPr lang="fi-FI" sz="1400" dirty="0" smtClean="0"/>
              <a:t>)#</a:t>
            </a:r>
          </a:p>
          <a:p>
            <a:pPr lvl="2"/>
            <a:r>
              <a:rPr lang="fi-FI" sz="1400" dirty="0" err="1" smtClean="0"/>
              <a:t>Network</a:t>
            </a:r>
            <a:r>
              <a:rPr lang="fi-FI" sz="1400" dirty="0" smtClean="0"/>
              <a:t> etc.</a:t>
            </a:r>
          </a:p>
          <a:p>
            <a:pPr lvl="1"/>
            <a:r>
              <a:rPr lang="fi-FI" sz="1600" dirty="0" smtClean="0"/>
              <a:t>Line </a:t>
            </a:r>
            <a:r>
              <a:rPr lang="fi-FI" sz="1600" dirty="0" err="1" smtClean="0"/>
              <a:t>commands</a:t>
            </a:r>
            <a:r>
              <a:rPr lang="fi-FI" sz="1600" dirty="0" smtClean="0"/>
              <a:t> i.e. </a:t>
            </a:r>
          </a:p>
          <a:p>
            <a:pPr lvl="1"/>
            <a:r>
              <a:rPr lang="fi-FI" sz="1600" dirty="0" err="1" smtClean="0"/>
              <a:t>Router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line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con</a:t>
            </a:r>
            <a:r>
              <a:rPr lang="fi-FI" sz="1600" b="1" dirty="0" smtClean="0"/>
              <a:t> 0</a:t>
            </a:r>
          </a:p>
          <a:p>
            <a:pPr lvl="2"/>
            <a:r>
              <a:rPr lang="fi-FI" sz="1400" dirty="0" smtClean="0"/>
              <a:t>The </a:t>
            </a:r>
            <a:r>
              <a:rPr lang="fi-FI" sz="1400" dirty="0" err="1" smtClean="0"/>
              <a:t>prompt</a:t>
            </a:r>
            <a:r>
              <a:rPr lang="fi-FI" sz="1400" dirty="0" smtClean="0"/>
              <a:t> </a:t>
            </a:r>
            <a:r>
              <a:rPr lang="fi-FI" sz="1400" dirty="0" err="1" smtClean="0"/>
              <a:t>becomes</a:t>
            </a:r>
            <a:r>
              <a:rPr lang="fi-FI" sz="1400" dirty="0" smtClean="0"/>
              <a:t>: </a:t>
            </a:r>
            <a:r>
              <a:rPr lang="fi-FI" sz="1400" dirty="0" err="1" smtClean="0"/>
              <a:t>Router</a:t>
            </a:r>
            <a:r>
              <a:rPr lang="fi-FI" sz="1400" dirty="0" smtClean="0"/>
              <a:t>(</a:t>
            </a:r>
            <a:r>
              <a:rPr lang="fi-FI" sz="1400" dirty="0" err="1" smtClean="0"/>
              <a:t>config-line</a:t>
            </a:r>
            <a:r>
              <a:rPr lang="fi-FI" sz="1400" dirty="0" smtClean="0"/>
              <a:t>)#</a:t>
            </a:r>
          </a:p>
          <a:p>
            <a:pPr lvl="2"/>
            <a:r>
              <a:rPr lang="fi-FI" sz="1400" dirty="0" err="1" smtClean="0"/>
              <a:t>Password</a:t>
            </a:r>
            <a:endParaRPr lang="fi-FI" sz="1400" dirty="0" smtClean="0"/>
          </a:p>
          <a:p>
            <a:pPr lvl="2"/>
            <a:r>
              <a:rPr lang="fi-FI" sz="1400" dirty="0" err="1" smtClean="0"/>
              <a:t>Login</a:t>
            </a:r>
            <a:endParaRPr lang="fi-FI" sz="1400" dirty="0" smtClean="0"/>
          </a:p>
          <a:p>
            <a:pPr lvl="1"/>
            <a:r>
              <a:rPr lang="fi-FI" sz="1800" dirty="0" smtClean="0"/>
              <a:t>Line </a:t>
            </a:r>
            <a:r>
              <a:rPr lang="fi-FI" sz="1800" dirty="0" err="1" smtClean="0"/>
              <a:t>console</a:t>
            </a:r>
            <a:r>
              <a:rPr lang="fi-FI" sz="1800" dirty="0" smtClean="0"/>
              <a:t> is the CLI </a:t>
            </a:r>
            <a:r>
              <a:rPr lang="fi-FI" sz="1800" dirty="0" err="1" smtClean="0"/>
              <a:t>interface</a:t>
            </a:r>
            <a:r>
              <a:rPr lang="fi-FI" sz="1800" dirty="0" smtClean="0"/>
              <a:t> to the </a:t>
            </a:r>
            <a:r>
              <a:rPr lang="fi-FI" sz="1800" dirty="0" err="1" smtClean="0"/>
              <a:t>device</a:t>
            </a:r>
            <a:r>
              <a:rPr lang="fi-FI" sz="1800" dirty="0" smtClean="0"/>
              <a:t>. The </a:t>
            </a:r>
            <a:r>
              <a:rPr lang="fi-FI" sz="1800" dirty="0" err="1" smtClean="0"/>
              <a:t>serial</a:t>
            </a:r>
            <a:r>
              <a:rPr lang="fi-FI" sz="1800" dirty="0" smtClean="0"/>
              <a:t> </a:t>
            </a:r>
            <a:r>
              <a:rPr lang="fi-FI" sz="1800" dirty="0" err="1" smtClean="0"/>
              <a:t>port</a:t>
            </a:r>
            <a:r>
              <a:rPr lang="fi-FI" sz="1800" dirty="0" smtClean="0"/>
              <a:t> </a:t>
            </a:r>
            <a:r>
              <a:rPr lang="fi-FI" sz="1800" dirty="0" err="1" smtClean="0"/>
              <a:t>configuration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introduced</a:t>
            </a:r>
            <a:r>
              <a:rPr lang="fi-FI" sz="1800" dirty="0" smtClean="0"/>
              <a:t> </a:t>
            </a:r>
            <a:r>
              <a:rPr lang="fi-FI" sz="1800" dirty="0" err="1" smtClean="0"/>
              <a:t>earlier</a:t>
            </a:r>
            <a:r>
              <a:rPr lang="fi-FI" sz="1800" dirty="0" smtClean="0"/>
              <a:t>. The </a:t>
            </a:r>
            <a:r>
              <a:rPr lang="fi-FI" sz="1800" dirty="0" err="1" smtClean="0"/>
              <a:t>cable</a:t>
            </a:r>
            <a:r>
              <a:rPr lang="fi-FI" sz="1800" dirty="0" smtClean="0"/>
              <a:t> </a:t>
            </a:r>
            <a:r>
              <a:rPr lang="fi-FI" sz="1800" dirty="0" err="1" smtClean="0"/>
              <a:t>type</a:t>
            </a:r>
            <a:r>
              <a:rPr lang="fi-FI" sz="1800" dirty="0" smtClean="0"/>
              <a:t> is: ”</a:t>
            </a:r>
            <a:r>
              <a:rPr lang="fi-FI" sz="1800" dirty="0" err="1" smtClean="0"/>
              <a:t>Serial</a:t>
            </a:r>
            <a:r>
              <a:rPr lang="fi-FI" sz="1800" dirty="0" smtClean="0"/>
              <a:t> (PC) – RJ45”</a:t>
            </a:r>
          </a:p>
          <a:p>
            <a:pPr lvl="2"/>
            <a:endParaRPr lang="fi-FI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IOS </a:t>
            </a:r>
            <a:r>
              <a:rPr lang="fi-FI" dirty="0" err="1" smtClean="0"/>
              <a:t>modes</a:t>
            </a:r>
            <a:r>
              <a:rPr lang="fi-FI" dirty="0" smtClean="0"/>
              <a:t> (4/5)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i-FI" sz="1800" dirty="0" err="1" smtClean="0"/>
              <a:t>Telnet</a:t>
            </a:r>
            <a:r>
              <a:rPr lang="fi-FI" sz="1800" dirty="0" smtClean="0"/>
              <a:t> </a:t>
            </a:r>
            <a:r>
              <a:rPr lang="fi-FI" sz="1800" dirty="0" err="1" smtClean="0"/>
              <a:t>settings</a:t>
            </a:r>
            <a:r>
              <a:rPr lang="fi-FI" sz="1800" dirty="0" smtClean="0"/>
              <a:t>:</a:t>
            </a:r>
          </a:p>
          <a:p>
            <a:pPr lvl="2"/>
            <a:r>
              <a:rPr lang="fi-FI" sz="1800" dirty="0" err="1" smtClean="0"/>
              <a:t>Router</a:t>
            </a:r>
            <a:r>
              <a:rPr lang="fi-FI" sz="1800" dirty="0" smtClean="0"/>
              <a:t>(</a:t>
            </a:r>
            <a:r>
              <a:rPr lang="fi-FI" sz="1800" dirty="0" err="1" smtClean="0"/>
              <a:t>config</a:t>
            </a:r>
            <a:r>
              <a:rPr lang="fi-FI" sz="1800" dirty="0" smtClean="0"/>
              <a:t>)#</a:t>
            </a:r>
            <a:r>
              <a:rPr lang="fi-FI" sz="1800" b="1" dirty="0" err="1" smtClean="0"/>
              <a:t>line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vty</a:t>
            </a:r>
            <a:r>
              <a:rPr lang="fi-FI" sz="1800" b="1" dirty="0" smtClean="0"/>
              <a:t> 0 ?</a:t>
            </a:r>
          </a:p>
          <a:p>
            <a:pPr lvl="2"/>
            <a:r>
              <a:rPr lang="fi-FI" sz="1800" dirty="0" smtClean="0"/>
              <a:t>The </a:t>
            </a:r>
            <a:r>
              <a:rPr lang="fi-FI" sz="1800" dirty="0" err="1" smtClean="0"/>
              <a:t>prompt</a:t>
            </a:r>
            <a:r>
              <a:rPr lang="fi-FI" sz="1800" dirty="0" smtClean="0"/>
              <a:t> </a:t>
            </a:r>
            <a:r>
              <a:rPr lang="fi-FI" sz="1800" dirty="0" err="1" smtClean="0"/>
              <a:t>becomes</a:t>
            </a:r>
            <a:r>
              <a:rPr lang="fi-FI" sz="1800" dirty="0" smtClean="0"/>
              <a:t>: </a:t>
            </a:r>
            <a:r>
              <a:rPr lang="fi-FI" sz="1800" dirty="0" err="1" smtClean="0"/>
              <a:t>Router</a:t>
            </a:r>
            <a:r>
              <a:rPr lang="fi-FI" sz="1800" dirty="0" smtClean="0"/>
              <a:t>(</a:t>
            </a:r>
            <a:r>
              <a:rPr lang="fi-FI" sz="1800" dirty="0" err="1" smtClean="0"/>
              <a:t>config-line</a:t>
            </a:r>
            <a:r>
              <a:rPr lang="fi-FI" sz="1800" dirty="0" smtClean="0"/>
              <a:t>)#</a:t>
            </a:r>
          </a:p>
          <a:p>
            <a:pPr lvl="2"/>
            <a:r>
              <a:rPr lang="fi-FI" sz="1800" dirty="0" err="1" smtClean="0"/>
              <a:t>Type</a:t>
            </a:r>
            <a:r>
              <a:rPr lang="fi-FI" sz="1800" dirty="0" smtClean="0"/>
              <a:t> the </a:t>
            </a:r>
            <a:r>
              <a:rPr lang="fi-FI" sz="1800" dirty="0" err="1" smtClean="0"/>
              <a:t>question</a:t>
            </a:r>
            <a:r>
              <a:rPr lang="fi-FI" sz="1800" dirty="0" smtClean="0"/>
              <a:t> </a:t>
            </a:r>
            <a:r>
              <a:rPr lang="fi-FI" sz="1800" dirty="0" err="1" smtClean="0"/>
              <a:t>mark</a:t>
            </a:r>
            <a:r>
              <a:rPr lang="fi-FI" sz="1800" dirty="0" smtClean="0"/>
              <a:t>, </a:t>
            </a:r>
            <a:r>
              <a:rPr lang="fi-FI" sz="1800" dirty="0" err="1" smtClean="0"/>
              <a:t>if</a:t>
            </a:r>
            <a:r>
              <a:rPr lang="fi-FI" sz="1800" dirty="0" smtClean="0"/>
              <a:t>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don’t</a:t>
            </a:r>
            <a:r>
              <a:rPr lang="fi-FI" sz="1800" dirty="0" smtClean="0"/>
              <a:t> </a:t>
            </a:r>
            <a:r>
              <a:rPr lang="fi-FI" sz="1800" dirty="0" err="1" smtClean="0"/>
              <a:t>know</a:t>
            </a:r>
            <a:r>
              <a:rPr lang="fi-FI" sz="1800" dirty="0" smtClean="0"/>
              <a:t> the </a:t>
            </a:r>
            <a:r>
              <a:rPr lang="fi-FI" sz="1800" dirty="0" err="1" smtClean="0"/>
              <a:t>number</a:t>
            </a:r>
            <a:r>
              <a:rPr lang="fi-FI" sz="1800" dirty="0" smtClean="0"/>
              <a:t> of VTY </a:t>
            </a:r>
            <a:r>
              <a:rPr lang="fi-FI" sz="1800" dirty="0" err="1" smtClean="0"/>
              <a:t>lines</a:t>
            </a:r>
            <a:r>
              <a:rPr lang="fi-FI" sz="1800" dirty="0" smtClean="0"/>
              <a:t>. The </a:t>
            </a:r>
            <a:r>
              <a:rPr lang="fi-FI" sz="1800" dirty="0" err="1" smtClean="0"/>
              <a:t>number</a:t>
            </a:r>
            <a:r>
              <a:rPr lang="fi-FI" sz="1800" dirty="0" smtClean="0"/>
              <a:t> of VTY </a:t>
            </a:r>
            <a:r>
              <a:rPr lang="fi-FI" sz="1800" dirty="0" err="1" smtClean="0"/>
              <a:t>lines</a:t>
            </a:r>
            <a:r>
              <a:rPr lang="fi-FI" sz="1800" dirty="0" smtClean="0"/>
              <a:t> is the </a:t>
            </a:r>
            <a:r>
              <a:rPr lang="fi-FI" sz="1800" dirty="0" err="1" smtClean="0"/>
              <a:t>number</a:t>
            </a:r>
            <a:r>
              <a:rPr lang="fi-FI" sz="1800" dirty="0" smtClean="0"/>
              <a:t> of </a:t>
            </a:r>
            <a:r>
              <a:rPr lang="fi-FI" sz="1800" dirty="0" err="1" smtClean="0"/>
              <a:t>maximum</a:t>
            </a:r>
            <a:r>
              <a:rPr lang="fi-FI" sz="1800" dirty="0" smtClean="0"/>
              <a:t> </a:t>
            </a:r>
            <a:r>
              <a:rPr lang="fi-FI" sz="1800" dirty="0" err="1" smtClean="0"/>
              <a:t>allowed</a:t>
            </a:r>
            <a:r>
              <a:rPr lang="fi-FI" sz="1800" dirty="0" smtClean="0"/>
              <a:t>, </a:t>
            </a:r>
            <a:r>
              <a:rPr lang="fi-FI" sz="1800" dirty="0" err="1" smtClean="0"/>
              <a:t>simultaneous</a:t>
            </a:r>
            <a:r>
              <a:rPr lang="fi-FI" sz="1800" dirty="0" smtClean="0"/>
              <a:t> </a:t>
            </a:r>
            <a:r>
              <a:rPr lang="fi-FI" sz="1800" dirty="0" err="1" smtClean="0"/>
              <a:t>Telnet</a:t>
            </a:r>
            <a:r>
              <a:rPr lang="fi-FI" sz="1800" dirty="0" smtClean="0"/>
              <a:t> </a:t>
            </a:r>
            <a:r>
              <a:rPr lang="fi-FI" sz="1800" dirty="0" err="1" smtClean="0"/>
              <a:t>sessions</a:t>
            </a:r>
            <a:endParaRPr lang="fi-FI" sz="1800" dirty="0" smtClean="0"/>
          </a:p>
          <a:p>
            <a:pPr lvl="3"/>
            <a:r>
              <a:rPr lang="fi-FI" sz="1050" dirty="0" err="1" smtClean="0"/>
              <a:t>Password</a:t>
            </a:r>
            <a:endParaRPr lang="fi-FI" sz="1050" dirty="0" smtClean="0"/>
          </a:p>
          <a:p>
            <a:pPr lvl="3"/>
            <a:r>
              <a:rPr lang="fi-FI" sz="1050" dirty="0" err="1" smtClean="0"/>
              <a:t>Login</a:t>
            </a:r>
            <a:endParaRPr lang="fi-FI" sz="1050" dirty="0" smtClean="0"/>
          </a:p>
          <a:p>
            <a:pPr lvl="1"/>
            <a:r>
              <a:rPr lang="fi-FI" sz="1850" dirty="0" smtClean="0"/>
              <a:t>SSH </a:t>
            </a:r>
            <a:r>
              <a:rPr lang="fi-FI" sz="1850" dirty="0" err="1" smtClean="0"/>
              <a:t>configuration</a:t>
            </a:r>
            <a:r>
              <a:rPr lang="fi-FI" sz="1850" dirty="0" smtClean="0"/>
              <a:t> is </a:t>
            </a:r>
            <a:r>
              <a:rPr lang="fi-FI" sz="1850" dirty="0" err="1" smtClean="0"/>
              <a:t>not</a:t>
            </a:r>
            <a:r>
              <a:rPr lang="fi-FI" sz="1850" dirty="0" smtClean="0"/>
              <a:t> </a:t>
            </a:r>
            <a:r>
              <a:rPr lang="fi-FI" sz="1850" dirty="0" err="1" smtClean="0"/>
              <a:t>included</a:t>
            </a:r>
            <a:r>
              <a:rPr lang="fi-FI" sz="1850" dirty="0" smtClean="0"/>
              <a:t> in </a:t>
            </a:r>
            <a:r>
              <a:rPr lang="fi-FI" sz="1850" dirty="0" err="1" smtClean="0"/>
              <a:t>this</a:t>
            </a:r>
            <a:r>
              <a:rPr lang="fi-FI" sz="1850" dirty="0" smtClean="0"/>
              <a:t> </a:t>
            </a:r>
            <a:r>
              <a:rPr lang="fi-FI" sz="1850" dirty="0" err="1" smtClean="0"/>
              <a:t>course</a:t>
            </a:r>
            <a:r>
              <a:rPr lang="fi-FI" sz="1850" dirty="0" smtClean="0"/>
              <a:t>. </a:t>
            </a:r>
            <a:r>
              <a:rPr lang="fi-FI" sz="1850" dirty="0" err="1" smtClean="0"/>
              <a:t>But</a:t>
            </a:r>
            <a:r>
              <a:rPr lang="fi-FI" sz="1850" dirty="0" smtClean="0"/>
              <a:t> in the </a:t>
            </a:r>
            <a:r>
              <a:rPr lang="fi-FI" sz="1850" dirty="0" err="1" smtClean="0"/>
              <a:t>real</a:t>
            </a:r>
            <a:r>
              <a:rPr lang="fi-FI" sz="1850" dirty="0" smtClean="0"/>
              <a:t> life, SSH </a:t>
            </a:r>
            <a:r>
              <a:rPr lang="fi-FI" sz="1850" dirty="0" err="1" smtClean="0"/>
              <a:t>should</a:t>
            </a:r>
            <a:r>
              <a:rPr lang="fi-FI" sz="1850" dirty="0" smtClean="0"/>
              <a:t> </a:t>
            </a:r>
            <a:r>
              <a:rPr lang="fi-FI" sz="1850" dirty="0" err="1" smtClean="0"/>
              <a:t>be</a:t>
            </a:r>
            <a:r>
              <a:rPr lang="fi-FI" sz="1850" dirty="0" smtClean="0"/>
              <a:t> </a:t>
            </a:r>
            <a:r>
              <a:rPr lang="fi-FI" sz="1850" dirty="0" err="1" smtClean="0"/>
              <a:t>preferred</a:t>
            </a:r>
            <a:r>
              <a:rPr lang="fi-FI" sz="1850" dirty="0" smtClean="0"/>
              <a:t> </a:t>
            </a:r>
            <a:r>
              <a:rPr lang="fi-FI" sz="1850" dirty="0" err="1" smtClean="0"/>
              <a:t>over</a:t>
            </a:r>
            <a:r>
              <a:rPr lang="fi-FI" sz="1850" dirty="0" smtClean="0"/>
              <a:t> </a:t>
            </a:r>
            <a:r>
              <a:rPr lang="fi-FI" sz="1850" dirty="0" err="1" smtClean="0"/>
              <a:t>Telnet</a:t>
            </a:r>
            <a:r>
              <a:rPr lang="fi-FI" sz="1850" dirty="0" smtClean="0"/>
              <a:t> </a:t>
            </a:r>
            <a:r>
              <a:rPr lang="fi-FI" sz="1850" dirty="0" err="1" smtClean="0"/>
              <a:t>because</a:t>
            </a:r>
            <a:r>
              <a:rPr lang="fi-FI" sz="1850" dirty="0" smtClean="0"/>
              <a:t> of the </a:t>
            </a:r>
            <a:r>
              <a:rPr lang="fi-FI" sz="1850" dirty="0" err="1" smtClean="0"/>
              <a:t>security</a:t>
            </a:r>
            <a:endParaRPr lang="fi-FI" sz="1850" dirty="0" smtClean="0"/>
          </a:p>
          <a:p>
            <a:pPr lvl="1"/>
            <a:r>
              <a:rPr lang="fi-FI" sz="1850" dirty="0" smtClean="0"/>
              <a:t>SSH </a:t>
            </a:r>
            <a:r>
              <a:rPr lang="fi-FI" sz="1850" dirty="0" err="1" smtClean="0"/>
              <a:t>configuration</a:t>
            </a:r>
            <a:r>
              <a:rPr lang="fi-FI" sz="1850" dirty="0" smtClean="0"/>
              <a:t> is a </a:t>
            </a:r>
            <a:r>
              <a:rPr lang="fi-FI" sz="1850" dirty="0" err="1" smtClean="0"/>
              <a:t>very</a:t>
            </a:r>
            <a:r>
              <a:rPr lang="fi-FI" sz="1850" dirty="0" smtClean="0"/>
              <a:t> </a:t>
            </a:r>
            <a:r>
              <a:rPr lang="fi-FI" sz="1850" dirty="0" err="1" smtClean="0"/>
              <a:t>straightforward</a:t>
            </a:r>
            <a:r>
              <a:rPr lang="fi-FI" sz="1850" dirty="0" smtClean="0"/>
              <a:t> </a:t>
            </a:r>
            <a:r>
              <a:rPr lang="fi-FI" sz="1850" dirty="0" err="1" smtClean="0"/>
              <a:t>operation</a:t>
            </a:r>
            <a:endParaRPr lang="fi-FI" sz="1850" dirty="0" smtClean="0"/>
          </a:p>
          <a:p>
            <a:pPr lvl="1"/>
            <a:endParaRPr lang="fi-FI" sz="1850" dirty="0" smtClean="0"/>
          </a:p>
          <a:p>
            <a:pPr lvl="1"/>
            <a:r>
              <a:rPr lang="fi-FI" sz="1850" dirty="0" err="1" smtClean="0"/>
              <a:t>You</a:t>
            </a:r>
            <a:r>
              <a:rPr lang="fi-FI" sz="1850" dirty="0" smtClean="0"/>
              <a:t> </a:t>
            </a:r>
            <a:r>
              <a:rPr lang="fi-FI" sz="1850" dirty="0" err="1" smtClean="0"/>
              <a:t>can</a:t>
            </a:r>
            <a:r>
              <a:rPr lang="fi-FI" sz="1850" dirty="0" smtClean="0"/>
              <a:t> </a:t>
            </a:r>
            <a:r>
              <a:rPr lang="fi-FI" sz="1850" dirty="0" err="1" smtClean="0"/>
              <a:t>always</a:t>
            </a:r>
            <a:r>
              <a:rPr lang="fi-FI" sz="1850" dirty="0" smtClean="0"/>
              <a:t> </a:t>
            </a:r>
            <a:r>
              <a:rPr lang="fi-FI" sz="1850" dirty="0" err="1" smtClean="0"/>
              <a:t>exit</a:t>
            </a:r>
            <a:r>
              <a:rPr lang="fi-FI" sz="1850" dirty="0" smtClean="0"/>
              <a:t> </a:t>
            </a:r>
            <a:r>
              <a:rPr lang="fi-FI" sz="1850" dirty="0" err="1" smtClean="0"/>
              <a:t>from</a:t>
            </a:r>
            <a:r>
              <a:rPr lang="fi-FI" sz="1850" dirty="0" smtClean="0"/>
              <a:t> </a:t>
            </a:r>
            <a:r>
              <a:rPr lang="fi-FI" sz="1850" dirty="0" err="1" smtClean="0"/>
              <a:t>any</a:t>
            </a:r>
            <a:r>
              <a:rPr lang="fi-FI" sz="1850" dirty="0" smtClean="0"/>
              <a:t> </a:t>
            </a:r>
            <a:r>
              <a:rPr lang="fi-FI" sz="1850" dirty="0" err="1" smtClean="0"/>
              <a:t>mode</a:t>
            </a:r>
            <a:r>
              <a:rPr lang="fi-FI" sz="1850" dirty="0" smtClean="0"/>
              <a:t> </a:t>
            </a:r>
            <a:r>
              <a:rPr lang="fi-FI" sz="1850" dirty="0" err="1" smtClean="0"/>
              <a:t>by</a:t>
            </a:r>
            <a:r>
              <a:rPr lang="fi-FI" sz="1850" dirty="0" smtClean="0"/>
              <a:t> </a:t>
            </a:r>
            <a:r>
              <a:rPr lang="fi-FI" sz="1850" dirty="0" err="1" smtClean="0"/>
              <a:t>typing</a:t>
            </a:r>
            <a:r>
              <a:rPr lang="fi-FI" sz="1850" dirty="0" smtClean="0"/>
              <a:t> ”</a:t>
            </a:r>
            <a:r>
              <a:rPr lang="fi-FI" sz="1850" b="1" dirty="0" err="1" smtClean="0"/>
              <a:t>exit</a:t>
            </a:r>
            <a:r>
              <a:rPr lang="fi-FI" sz="1850" dirty="0" smtClean="0"/>
              <a:t>”</a:t>
            </a:r>
          </a:p>
          <a:p>
            <a:pPr lvl="1"/>
            <a:r>
              <a:rPr lang="fi-FI" sz="1850" b="1" dirty="0" err="1" smtClean="0"/>
              <a:t>cntl-z</a:t>
            </a:r>
            <a:r>
              <a:rPr lang="fi-FI" sz="1850" dirty="0" smtClean="0"/>
              <a:t> </a:t>
            </a:r>
            <a:r>
              <a:rPr lang="fi-FI" sz="1850" dirty="0" err="1" smtClean="0"/>
              <a:t>returns</a:t>
            </a:r>
            <a:r>
              <a:rPr lang="fi-FI" sz="1850" dirty="0" smtClean="0"/>
              <a:t> </a:t>
            </a:r>
            <a:r>
              <a:rPr lang="fi-FI" sz="1850" dirty="0" err="1" smtClean="0"/>
              <a:t>straight</a:t>
            </a:r>
            <a:r>
              <a:rPr lang="fi-FI" sz="1850" dirty="0" smtClean="0"/>
              <a:t> </a:t>
            </a:r>
            <a:r>
              <a:rPr lang="fi-FI" sz="1850" dirty="0" err="1" smtClean="0"/>
              <a:t>back</a:t>
            </a:r>
            <a:r>
              <a:rPr lang="fi-FI" sz="1850" dirty="0" smtClean="0"/>
              <a:t> to the </a:t>
            </a:r>
            <a:r>
              <a:rPr lang="fi-FI" sz="1850" dirty="0" err="1" smtClean="0"/>
              <a:t>privileged</a:t>
            </a:r>
            <a:r>
              <a:rPr lang="fi-FI" sz="1850" dirty="0" smtClean="0"/>
              <a:t> </a:t>
            </a:r>
            <a:r>
              <a:rPr lang="fi-FI" sz="1850" dirty="0" err="1" smtClean="0"/>
              <a:t>exec</a:t>
            </a:r>
            <a:r>
              <a:rPr lang="fi-FI" sz="1850" dirty="0" smtClean="0"/>
              <a:t> </a:t>
            </a:r>
            <a:r>
              <a:rPr lang="fi-FI" sz="1850" dirty="0" err="1" smtClean="0"/>
              <a:t>mode</a:t>
            </a:r>
            <a:endParaRPr lang="fi-FI" sz="1850" dirty="0" smtClean="0"/>
          </a:p>
          <a:p>
            <a:pPr lvl="3"/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IOS </a:t>
            </a:r>
            <a:r>
              <a:rPr lang="fi-FI" dirty="0" err="1" smtClean="0"/>
              <a:t>modes</a:t>
            </a:r>
            <a:r>
              <a:rPr lang="fi-FI" dirty="0" smtClean="0"/>
              <a:t> (5/5)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47411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5867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Figure</a:t>
            </a:r>
            <a:r>
              <a:rPr lang="fi-FI" dirty="0" smtClean="0"/>
              <a:t>: http://www.cisco.com/warp/cpropub/45/tutorial.htm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commands</a:t>
            </a:r>
            <a:r>
              <a:rPr lang="fi-FI" dirty="0" smtClean="0"/>
              <a:t> (1/2)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 smtClean="0"/>
              <a:t>Context-sensitive</a:t>
            </a:r>
            <a:r>
              <a:rPr lang="fi-FI" dirty="0" smtClean="0"/>
              <a:t> help: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&gt;</a:t>
            </a:r>
            <a:r>
              <a:rPr lang="fi-FI" b="1" dirty="0" smtClean="0"/>
              <a:t>?</a:t>
            </a:r>
          </a:p>
          <a:p>
            <a:pPr lvl="2"/>
            <a:r>
              <a:rPr lang="fi-FI" dirty="0" err="1" smtClean="0"/>
              <a:t>Shows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possible</a:t>
            </a:r>
            <a:r>
              <a:rPr lang="fi-FI" dirty="0" smtClean="0"/>
              <a:t> </a:t>
            </a:r>
            <a:r>
              <a:rPr lang="fi-FI" dirty="0" err="1" smtClean="0"/>
              <a:t>commands</a:t>
            </a:r>
            <a:r>
              <a:rPr lang="fi-FI" dirty="0" smtClean="0"/>
              <a:t> in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endParaRPr lang="fi-FI" dirty="0" smtClean="0"/>
          </a:p>
          <a:p>
            <a:pPr lvl="2"/>
            <a:r>
              <a:rPr lang="fi-FI" dirty="0" err="1" smtClean="0"/>
              <a:t>Type</a:t>
            </a:r>
            <a:r>
              <a:rPr lang="fi-FI" dirty="0" smtClean="0"/>
              <a:t> </a:t>
            </a:r>
            <a:r>
              <a:rPr lang="fi-FI" dirty="0" err="1" smtClean="0"/>
              <a:t>Spacebar</a:t>
            </a:r>
            <a:r>
              <a:rPr lang="fi-FI" dirty="0" smtClean="0"/>
              <a:t> to </a:t>
            </a:r>
            <a:r>
              <a:rPr lang="fi-FI" dirty="0" err="1" smtClean="0"/>
              <a:t>scroll</a:t>
            </a:r>
            <a:r>
              <a:rPr lang="fi-FI" dirty="0" smtClean="0"/>
              <a:t> </a:t>
            </a:r>
            <a:r>
              <a:rPr lang="fi-FI" dirty="0" err="1" smtClean="0"/>
              <a:t>down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page</a:t>
            </a:r>
            <a:r>
              <a:rPr lang="fi-FI" dirty="0" smtClean="0"/>
              <a:t> at a </a:t>
            </a:r>
            <a:r>
              <a:rPr lang="fi-FI" dirty="0" err="1" smtClean="0"/>
              <a:t>time</a:t>
            </a:r>
            <a:endParaRPr lang="fi-FI" dirty="0" smtClean="0"/>
          </a:p>
          <a:p>
            <a:pPr lvl="2"/>
            <a:r>
              <a:rPr lang="fi-FI" dirty="0" err="1" smtClean="0"/>
              <a:t>Type</a:t>
            </a:r>
            <a:r>
              <a:rPr lang="fi-FI" dirty="0" smtClean="0"/>
              <a:t> </a:t>
            </a:r>
            <a:r>
              <a:rPr lang="fi-FI" dirty="0" err="1" smtClean="0"/>
              <a:t>Enter</a:t>
            </a:r>
            <a:r>
              <a:rPr lang="fi-FI" dirty="0" smtClean="0"/>
              <a:t> to </a:t>
            </a:r>
            <a:r>
              <a:rPr lang="fi-FI" dirty="0" err="1" smtClean="0"/>
              <a:t>scroll</a:t>
            </a:r>
            <a:r>
              <a:rPr lang="fi-FI" dirty="0" smtClean="0"/>
              <a:t> </a:t>
            </a:r>
            <a:r>
              <a:rPr lang="fi-FI" dirty="0" err="1" smtClean="0"/>
              <a:t>down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line</a:t>
            </a:r>
            <a:r>
              <a:rPr lang="fi-FI" dirty="0" smtClean="0"/>
              <a:t> at a </a:t>
            </a:r>
            <a:r>
              <a:rPr lang="fi-FI" dirty="0" err="1" smtClean="0"/>
              <a:t>time</a:t>
            </a:r>
            <a:endParaRPr lang="fi-FI" dirty="0" smtClean="0"/>
          </a:p>
          <a:p>
            <a:pPr lvl="1"/>
            <a:r>
              <a:rPr lang="fi-FI" dirty="0" err="1" smtClean="0"/>
              <a:t>Router&gt;</a:t>
            </a:r>
            <a:r>
              <a:rPr lang="fi-FI" b="1" dirty="0" err="1" smtClean="0"/>
              <a:t>e</a:t>
            </a:r>
            <a:r>
              <a:rPr lang="fi-FI" b="1" dirty="0" smtClean="0"/>
              <a:t>?</a:t>
            </a:r>
          </a:p>
          <a:p>
            <a:pPr lvl="2"/>
            <a:r>
              <a:rPr lang="fi-FI" dirty="0" err="1" smtClean="0"/>
              <a:t>Shows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commands</a:t>
            </a:r>
            <a:r>
              <a:rPr lang="fi-FI" dirty="0" smtClean="0"/>
              <a:t> </a:t>
            </a:r>
            <a:r>
              <a:rPr lang="fi-FI" dirty="0" err="1" smtClean="0"/>
              <a:t>starting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”e”</a:t>
            </a:r>
          </a:p>
          <a:p>
            <a:pPr lvl="1"/>
            <a:r>
              <a:rPr lang="fi-FI" dirty="0" smtClean="0"/>
              <a:t>^ </a:t>
            </a:r>
            <a:r>
              <a:rPr lang="fi-FI" dirty="0" err="1" smtClean="0"/>
              <a:t>invalid</a:t>
            </a:r>
            <a:r>
              <a:rPr lang="fi-FI" dirty="0" smtClean="0"/>
              <a:t> input </a:t>
            </a:r>
            <a:r>
              <a:rPr lang="fi-FI" dirty="0" err="1" smtClean="0"/>
              <a:t>detected</a:t>
            </a:r>
            <a:endParaRPr lang="fi-FI" dirty="0" smtClean="0"/>
          </a:p>
          <a:p>
            <a:pPr lvl="1"/>
            <a:r>
              <a:rPr lang="fi-FI" dirty="0" err="1" smtClean="0"/>
              <a:t>Hit</a:t>
            </a:r>
            <a:r>
              <a:rPr lang="fi-FI" dirty="0" smtClean="0"/>
              <a:t> UP and DOWN ARROW to </a:t>
            </a:r>
            <a:r>
              <a:rPr lang="fi-FI" dirty="0" err="1" smtClean="0"/>
              <a:t>browse</a:t>
            </a:r>
            <a:r>
              <a:rPr lang="fi-FI" dirty="0" smtClean="0"/>
              <a:t> </a:t>
            </a:r>
            <a:r>
              <a:rPr lang="fi-FI" dirty="0" err="1" smtClean="0"/>
              <a:t>command</a:t>
            </a:r>
            <a:r>
              <a:rPr lang="fi-FI" dirty="0" smtClean="0"/>
              <a:t> </a:t>
            </a:r>
            <a:r>
              <a:rPr lang="fi-FI" dirty="0" err="1" smtClean="0"/>
              <a:t>history</a:t>
            </a:r>
            <a:endParaRPr lang="fi-FI" dirty="0" smtClean="0"/>
          </a:p>
          <a:p>
            <a:pPr lvl="1"/>
            <a:r>
              <a:rPr lang="fi-FI" dirty="0" smtClean="0"/>
              <a:t>To </a:t>
            </a:r>
            <a:r>
              <a:rPr lang="fi-FI" dirty="0" err="1" smtClean="0"/>
              <a:t>negate</a:t>
            </a:r>
            <a:r>
              <a:rPr lang="fi-FI" dirty="0" smtClean="0"/>
              <a:t> the </a:t>
            </a:r>
            <a:r>
              <a:rPr lang="fi-FI" dirty="0" err="1" smtClean="0"/>
              <a:t>command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just </a:t>
            </a:r>
            <a:r>
              <a:rPr lang="fi-FI" dirty="0" err="1" smtClean="0"/>
              <a:t>typed</a:t>
            </a:r>
            <a:r>
              <a:rPr lang="fi-FI" dirty="0" smtClean="0"/>
              <a:t>, </a:t>
            </a:r>
            <a:r>
              <a:rPr lang="fi-FI" dirty="0" err="1" smtClean="0"/>
              <a:t>browse</a:t>
            </a:r>
            <a:r>
              <a:rPr lang="fi-FI" dirty="0" smtClean="0"/>
              <a:t> the </a:t>
            </a:r>
            <a:r>
              <a:rPr lang="fi-FI" dirty="0" err="1" smtClean="0"/>
              <a:t>command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command</a:t>
            </a:r>
            <a:r>
              <a:rPr lang="fi-FI" dirty="0" smtClean="0"/>
              <a:t> </a:t>
            </a:r>
            <a:r>
              <a:rPr lang="fi-FI" dirty="0" err="1" smtClean="0"/>
              <a:t>history</a:t>
            </a:r>
            <a:r>
              <a:rPr lang="fi-FI" dirty="0" smtClean="0"/>
              <a:t>, </a:t>
            </a:r>
            <a:r>
              <a:rPr lang="fi-FI" dirty="0" err="1" smtClean="0"/>
              <a:t>type</a:t>
            </a:r>
            <a:r>
              <a:rPr lang="fi-FI" dirty="0" smtClean="0"/>
              <a:t> </a:t>
            </a:r>
            <a:r>
              <a:rPr lang="fi-FI" b="1" dirty="0" err="1" smtClean="0"/>
              <a:t>ctrl-a</a:t>
            </a:r>
            <a:r>
              <a:rPr lang="fi-FI" dirty="0" smtClean="0"/>
              <a:t> (to </a:t>
            </a:r>
            <a:r>
              <a:rPr lang="fi-FI" dirty="0" err="1" smtClean="0"/>
              <a:t>place</a:t>
            </a:r>
            <a:r>
              <a:rPr lang="fi-FI" dirty="0" smtClean="0"/>
              <a:t> the </a:t>
            </a:r>
            <a:r>
              <a:rPr lang="fi-FI" dirty="0" err="1" smtClean="0"/>
              <a:t>cursor</a:t>
            </a:r>
            <a:r>
              <a:rPr lang="fi-FI" dirty="0" smtClean="0"/>
              <a:t> in the </a:t>
            </a:r>
            <a:r>
              <a:rPr lang="fi-FI" dirty="0" err="1" smtClean="0"/>
              <a:t>beginning</a:t>
            </a:r>
            <a:r>
              <a:rPr lang="fi-FI" dirty="0" smtClean="0"/>
              <a:t> of the </a:t>
            </a:r>
            <a:r>
              <a:rPr lang="fi-FI" dirty="0" err="1" smtClean="0"/>
              <a:t>line</a:t>
            </a:r>
            <a:r>
              <a:rPr lang="fi-FI" dirty="0" smtClean="0"/>
              <a:t>) and </a:t>
            </a:r>
            <a:r>
              <a:rPr lang="fi-FI" dirty="0" err="1" smtClean="0"/>
              <a:t>type</a:t>
            </a:r>
            <a:r>
              <a:rPr lang="fi-FI" dirty="0" smtClean="0"/>
              <a:t> ”</a:t>
            </a:r>
            <a:r>
              <a:rPr lang="fi-FI" b="1" dirty="0" smtClean="0"/>
              <a:t>no</a:t>
            </a:r>
            <a:r>
              <a:rPr lang="fi-FI" dirty="0" smtClean="0"/>
              <a:t>” </a:t>
            </a:r>
            <a:r>
              <a:rPr lang="fi-FI" dirty="0" err="1" smtClean="0"/>
              <a:t>before</a:t>
            </a:r>
            <a:r>
              <a:rPr lang="fi-FI" dirty="0" smtClean="0"/>
              <a:t> the </a:t>
            </a:r>
            <a:r>
              <a:rPr lang="fi-FI" dirty="0" err="1" smtClean="0"/>
              <a:t>command</a:t>
            </a:r>
            <a:endParaRPr lang="fi-FI" dirty="0" smtClean="0"/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clock</a:t>
            </a:r>
            <a:r>
              <a:rPr lang="fi-FI" dirty="0" smtClean="0"/>
              <a:t> </a:t>
            </a:r>
            <a:r>
              <a:rPr lang="fi-FI" b="1" dirty="0" smtClean="0"/>
              <a:t>?</a:t>
            </a:r>
          </a:p>
          <a:p>
            <a:pPr lvl="2"/>
            <a:r>
              <a:rPr lang="fi-FI" dirty="0" smtClean="0"/>
              <a:t>set Set the </a:t>
            </a:r>
            <a:r>
              <a:rPr lang="fi-FI" dirty="0" err="1" smtClean="0"/>
              <a:t>time</a:t>
            </a:r>
            <a:r>
              <a:rPr lang="fi-FI" dirty="0" smtClean="0"/>
              <a:t> and </a:t>
            </a:r>
            <a:r>
              <a:rPr lang="fi-FI" dirty="0" err="1" smtClean="0"/>
              <a:t>date</a:t>
            </a:r>
            <a:endParaRPr lang="fi-FI" dirty="0" smtClean="0"/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clock</a:t>
            </a:r>
            <a:r>
              <a:rPr lang="fi-FI" b="1" dirty="0" smtClean="0"/>
              <a:t> set ?</a:t>
            </a:r>
          </a:p>
          <a:p>
            <a:pPr lvl="2"/>
            <a:r>
              <a:rPr lang="fi-FI" dirty="0" err="1" smtClean="0"/>
              <a:t>Hh:mm:ss</a:t>
            </a:r>
            <a:r>
              <a:rPr lang="fi-FI" dirty="0" smtClean="0"/>
              <a:t> </a:t>
            </a:r>
            <a:r>
              <a:rPr lang="fi-FI" dirty="0" err="1" smtClean="0"/>
              <a:t>Current</a:t>
            </a:r>
            <a:r>
              <a:rPr lang="fi-FI" dirty="0" smtClean="0"/>
              <a:t> Time</a:t>
            </a:r>
          </a:p>
          <a:p>
            <a:pPr lvl="2"/>
            <a:r>
              <a:rPr lang="fi-FI" dirty="0" err="1" smtClean="0"/>
              <a:t>Router#</a:t>
            </a:r>
            <a:r>
              <a:rPr lang="fi-FI" b="1" dirty="0" err="1" smtClean="0"/>
              <a:t>clock</a:t>
            </a:r>
            <a:r>
              <a:rPr lang="fi-FI" b="1" dirty="0" smtClean="0"/>
              <a:t> set 15:00:00 ?</a:t>
            </a:r>
          </a:p>
          <a:p>
            <a:pPr lvl="2"/>
            <a:r>
              <a:rPr lang="fi-FI" dirty="0" smtClean="0"/>
              <a:t>&lt;1-31&gt; Day of the </a:t>
            </a:r>
            <a:r>
              <a:rPr lang="fi-FI" dirty="0" err="1" smtClean="0"/>
              <a:t>month</a:t>
            </a:r>
            <a:endParaRPr lang="fi-FI" dirty="0" smtClean="0"/>
          </a:p>
          <a:p>
            <a:pPr lvl="2"/>
            <a:r>
              <a:rPr lang="fi-FI" dirty="0" smtClean="0"/>
              <a:t>MONTH </a:t>
            </a:r>
            <a:r>
              <a:rPr lang="fi-FI" dirty="0" err="1" smtClean="0"/>
              <a:t>Month</a:t>
            </a:r>
            <a:r>
              <a:rPr lang="fi-FI" dirty="0" smtClean="0"/>
              <a:t> of the </a:t>
            </a:r>
            <a:r>
              <a:rPr lang="fi-FI" dirty="0" err="1" smtClean="0"/>
              <a:t>year</a:t>
            </a:r>
            <a:endParaRPr lang="fi-FI" dirty="0" smtClean="0"/>
          </a:p>
          <a:p>
            <a:pPr lvl="2"/>
            <a:r>
              <a:rPr lang="fi-FI" dirty="0" err="1" smtClean="0"/>
              <a:t>Router#</a:t>
            </a:r>
            <a:r>
              <a:rPr lang="fi-FI" b="1" dirty="0" err="1" smtClean="0"/>
              <a:t>clock</a:t>
            </a:r>
            <a:r>
              <a:rPr lang="fi-FI" b="1" dirty="0" smtClean="0"/>
              <a:t> set 15:00:00 17 </a:t>
            </a:r>
            <a:r>
              <a:rPr lang="fi-FI" b="1" dirty="0" err="1" smtClean="0"/>
              <a:t>Mar</a:t>
            </a:r>
            <a:r>
              <a:rPr lang="fi-FI" b="1" dirty="0" smtClean="0"/>
              <a:t> ?</a:t>
            </a:r>
          </a:p>
          <a:p>
            <a:pPr lvl="2"/>
            <a:r>
              <a:rPr lang="fi-FI" dirty="0" smtClean="0"/>
              <a:t>&lt;1993-2035&gt; </a:t>
            </a:r>
            <a:r>
              <a:rPr lang="fi-FI" dirty="0" err="1" smtClean="0"/>
              <a:t>Year</a:t>
            </a:r>
            <a:endParaRPr lang="fi-FI" dirty="0" smtClean="0"/>
          </a:p>
          <a:p>
            <a:pPr lvl="2"/>
            <a:r>
              <a:rPr lang="fi-FI" dirty="0" err="1" smtClean="0"/>
              <a:t>Router#</a:t>
            </a:r>
            <a:r>
              <a:rPr lang="fi-FI" b="1" dirty="0" err="1" smtClean="0"/>
              <a:t>clock</a:t>
            </a:r>
            <a:r>
              <a:rPr lang="fi-FI" b="1" dirty="0" smtClean="0"/>
              <a:t> set 15:00:00 17 </a:t>
            </a:r>
            <a:r>
              <a:rPr lang="fi-FI" b="1" dirty="0" err="1" smtClean="0"/>
              <a:t>Mar</a:t>
            </a:r>
            <a:r>
              <a:rPr lang="fi-FI" b="1" dirty="0" smtClean="0"/>
              <a:t> 2011</a:t>
            </a:r>
          </a:p>
          <a:p>
            <a:pPr lvl="2"/>
            <a:r>
              <a:rPr lang="fi-FI" dirty="0" err="1" smtClean="0"/>
              <a:t>Router#</a:t>
            </a:r>
            <a:r>
              <a:rPr lang="fi-FI" b="1" dirty="0" err="1" smtClean="0"/>
              <a:t>show</a:t>
            </a:r>
            <a:r>
              <a:rPr lang="fi-FI" b="1" dirty="0" smtClean="0"/>
              <a:t> </a:t>
            </a:r>
            <a:r>
              <a:rPr lang="fi-FI" b="1" dirty="0" err="1" smtClean="0"/>
              <a:t>clock</a:t>
            </a:r>
            <a:endParaRPr lang="fi-FI" b="1" dirty="0" smtClean="0"/>
          </a:p>
          <a:p>
            <a:pPr lvl="1"/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Table</a:t>
            </a:r>
            <a:r>
              <a:rPr lang="fi-FI" dirty="0" smtClean="0"/>
              <a:t> of </a:t>
            </a:r>
            <a:r>
              <a:rPr lang="fi-FI" dirty="0" err="1" smtClean="0"/>
              <a:t>Contents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200" dirty="0" smtClean="0"/>
              <a:t>General			3</a:t>
            </a:r>
          </a:p>
          <a:p>
            <a:r>
              <a:rPr lang="fi-FI" sz="1200" dirty="0" smtClean="0"/>
              <a:t>CCNA </a:t>
            </a:r>
            <a:r>
              <a:rPr lang="fi-FI" sz="1200" dirty="0" err="1" smtClean="0"/>
              <a:t>Requirements</a:t>
            </a:r>
            <a:r>
              <a:rPr lang="fi-FI" sz="1200" dirty="0" smtClean="0"/>
              <a:t>		4</a:t>
            </a:r>
          </a:p>
          <a:p>
            <a:r>
              <a:rPr lang="fi-FI" sz="1200" dirty="0" err="1" smtClean="0"/>
              <a:t>Laboratory</a:t>
            </a:r>
            <a:r>
              <a:rPr lang="fi-FI" sz="1200" dirty="0" smtClean="0"/>
              <a:t>		5</a:t>
            </a:r>
          </a:p>
          <a:p>
            <a:r>
              <a:rPr lang="fi-FI" sz="1200" dirty="0" err="1" smtClean="0"/>
              <a:t>Laboratory</a:t>
            </a:r>
            <a:r>
              <a:rPr lang="fi-FI" sz="1200" dirty="0" smtClean="0"/>
              <a:t> </a:t>
            </a:r>
            <a:r>
              <a:rPr lang="fi-FI" sz="1200" dirty="0" err="1" smtClean="0"/>
              <a:t>works</a:t>
            </a:r>
            <a:r>
              <a:rPr lang="fi-FI" sz="1200" dirty="0" smtClean="0"/>
              <a:t>		6</a:t>
            </a:r>
          </a:p>
          <a:p>
            <a:r>
              <a:rPr lang="fi-FI" sz="1200" dirty="0" err="1" smtClean="0"/>
              <a:t>Cisco</a:t>
            </a:r>
            <a:r>
              <a:rPr lang="fi-FI" sz="1200" dirty="0" smtClean="0"/>
              <a:t> </a:t>
            </a:r>
            <a:r>
              <a:rPr lang="fi-FI" sz="1200" dirty="0" err="1" smtClean="0"/>
              <a:t>cabling</a:t>
            </a:r>
            <a:r>
              <a:rPr lang="fi-FI" sz="1200" dirty="0" smtClean="0"/>
              <a:t>		7</a:t>
            </a:r>
          </a:p>
          <a:p>
            <a:r>
              <a:rPr lang="fi-FI" sz="1200" dirty="0" err="1" smtClean="0"/>
              <a:t>Connectivity</a:t>
            </a:r>
            <a:r>
              <a:rPr lang="fi-FI" sz="1200" dirty="0" smtClean="0"/>
              <a:t> </a:t>
            </a:r>
            <a:r>
              <a:rPr lang="fi-FI" sz="1200" dirty="0" err="1" smtClean="0"/>
              <a:t>Problems</a:t>
            </a:r>
            <a:r>
              <a:rPr lang="fi-FI" sz="1200" dirty="0" smtClean="0"/>
              <a:t>		8</a:t>
            </a:r>
          </a:p>
          <a:p>
            <a:r>
              <a:rPr lang="fi-FI" sz="1200" dirty="0" err="1" smtClean="0"/>
              <a:t>Collision</a:t>
            </a:r>
            <a:r>
              <a:rPr lang="fi-FI" sz="1200" dirty="0" smtClean="0"/>
              <a:t> and </a:t>
            </a:r>
            <a:r>
              <a:rPr lang="fi-FI" sz="1200" dirty="0" err="1" smtClean="0"/>
              <a:t>broadcast</a:t>
            </a:r>
            <a:r>
              <a:rPr lang="fi-FI" sz="1200" dirty="0" smtClean="0"/>
              <a:t> </a:t>
            </a:r>
            <a:r>
              <a:rPr lang="fi-FI" sz="1200" dirty="0" err="1" smtClean="0"/>
              <a:t>domains</a:t>
            </a:r>
            <a:r>
              <a:rPr lang="fi-FI" sz="1200" dirty="0" smtClean="0"/>
              <a:t>	9</a:t>
            </a:r>
          </a:p>
          <a:p>
            <a:r>
              <a:rPr lang="fi-FI" sz="1200" dirty="0" smtClean="0"/>
              <a:t> </a:t>
            </a:r>
            <a:r>
              <a:rPr lang="fi-FI" sz="1200" dirty="0" err="1" smtClean="0"/>
              <a:t>Cisco</a:t>
            </a:r>
            <a:r>
              <a:rPr lang="fi-FI" sz="1200" dirty="0" smtClean="0"/>
              <a:t> </a:t>
            </a:r>
            <a:r>
              <a:rPr lang="fi-FI" sz="1200" dirty="0" err="1" smtClean="0"/>
              <a:t>configuration</a:t>
            </a:r>
            <a:r>
              <a:rPr lang="fi-FI" sz="1200" dirty="0" smtClean="0"/>
              <a:t>		10</a:t>
            </a:r>
          </a:p>
          <a:p>
            <a:r>
              <a:rPr lang="fi-FI" sz="1200" dirty="0" err="1" smtClean="0"/>
              <a:t>Cisco</a:t>
            </a:r>
            <a:r>
              <a:rPr lang="fi-FI" sz="1200" dirty="0" smtClean="0"/>
              <a:t> </a:t>
            </a:r>
            <a:r>
              <a:rPr lang="fi-FI" sz="1200" dirty="0" err="1" smtClean="0"/>
              <a:t>interface</a:t>
            </a:r>
            <a:r>
              <a:rPr lang="fi-FI" sz="1200" dirty="0" smtClean="0"/>
              <a:t> </a:t>
            </a:r>
            <a:r>
              <a:rPr lang="fi-FI" sz="1200" dirty="0" err="1" smtClean="0"/>
              <a:t>nomenclature</a:t>
            </a:r>
            <a:r>
              <a:rPr lang="fi-FI" sz="1200" dirty="0" smtClean="0"/>
              <a:t>	11</a:t>
            </a:r>
          </a:p>
          <a:p>
            <a:r>
              <a:rPr lang="fi-FI" sz="1200" dirty="0" err="1" smtClean="0"/>
              <a:t>Cisco</a:t>
            </a:r>
            <a:r>
              <a:rPr lang="fi-FI" sz="1200" dirty="0" smtClean="0"/>
              <a:t> IOS </a:t>
            </a:r>
            <a:r>
              <a:rPr lang="fi-FI" sz="1200" dirty="0" err="1" smtClean="0"/>
              <a:t>modes</a:t>
            </a:r>
            <a:r>
              <a:rPr lang="fi-FI" sz="1200" dirty="0" smtClean="0"/>
              <a:t>		14</a:t>
            </a:r>
          </a:p>
          <a:p>
            <a:r>
              <a:rPr lang="fi-FI" sz="1200" dirty="0" err="1" smtClean="0"/>
              <a:t>Cisco</a:t>
            </a:r>
            <a:r>
              <a:rPr lang="fi-FI" sz="1200" dirty="0" smtClean="0"/>
              <a:t> </a:t>
            </a:r>
            <a:r>
              <a:rPr lang="fi-FI" sz="1200" dirty="0" err="1" smtClean="0"/>
              <a:t>commands</a:t>
            </a:r>
            <a:r>
              <a:rPr lang="fi-FI" sz="1200" dirty="0" smtClean="0"/>
              <a:t>		19</a:t>
            </a:r>
          </a:p>
          <a:p>
            <a:r>
              <a:rPr lang="fi-FI" sz="1200" dirty="0" err="1" smtClean="0"/>
              <a:t>Cisco</a:t>
            </a:r>
            <a:r>
              <a:rPr lang="fi-FI" sz="1200" dirty="0" smtClean="0"/>
              <a:t> </a:t>
            </a:r>
            <a:r>
              <a:rPr lang="fi-FI" sz="1200" dirty="0" err="1" smtClean="0"/>
              <a:t>configuration</a:t>
            </a:r>
            <a:r>
              <a:rPr lang="fi-FI" sz="1200" dirty="0" smtClean="0"/>
              <a:t> </a:t>
            </a:r>
            <a:r>
              <a:rPr lang="fi-FI" sz="1200" dirty="0" err="1" smtClean="0"/>
              <a:t>storage</a:t>
            </a:r>
            <a:r>
              <a:rPr lang="fi-FI" sz="1200" dirty="0" smtClean="0"/>
              <a:t>	21</a:t>
            </a:r>
          </a:p>
          <a:p>
            <a:r>
              <a:rPr lang="fi-FI" sz="1200" dirty="0" err="1" smtClean="0"/>
              <a:t>Cisco</a:t>
            </a:r>
            <a:r>
              <a:rPr lang="fi-FI" sz="1200" dirty="0" smtClean="0"/>
              <a:t> </a:t>
            </a:r>
            <a:r>
              <a:rPr lang="fi-FI" sz="1200" dirty="0" err="1" smtClean="0"/>
              <a:t>devices</a:t>
            </a:r>
            <a:r>
              <a:rPr lang="fi-FI" sz="1200" dirty="0" smtClean="0"/>
              <a:t>		25</a:t>
            </a:r>
          </a:p>
          <a:p>
            <a:r>
              <a:rPr lang="fi-FI" sz="1200" dirty="0" err="1" smtClean="0"/>
              <a:t>Cisco</a:t>
            </a:r>
            <a:r>
              <a:rPr lang="fi-FI" sz="1200" dirty="0" smtClean="0"/>
              <a:t> </a:t>
            </a:r>
            <a:r>
              <a:rPr lang="fi-FI" sz="1200" dirty="0" err="1" smtClean="0"/>
              <a:t>device</a:t>
            </a:r>
            <a:r>
              <a:rPr lang="fi-FI" sz="1200" dirty="0" smtClean="0"/>
              <a:t> </a:t>
            </a:r>
            <a:r>
              <a:rPr lang="fi-FI" sz="1200" dirty="0" err="1" smtClean="0"/>
              <a:t>bootup</a:t>
            </a:r>
            <a:r>
              <a:rPr lang="fi-FI" sz="1200" dirty="0" smtClean="0"/>
              <a:t>		28</a:t>
            </a:r>
          </a:p>
          <a:p>
            <a:r>
              <a:rPr lang="fi-FI" sz="1200" dirty="0" smtClean="0"/>
              <a:t>Port </a:t>
            </a:r>
            <a:r>
              <a:rPr lang="fi-FI" sz="1200" dirty="0" err="1" smtClean="0"/>
              <a:t>security</a:t>
            </a:r>
            <a:r>
              <a:rPr lang="fi-FI" sz="1200" dirty="0" smtClean="0"/>
              <a:t>		29</a:t>
            </a:r>
          </a:p>
          <a:p>
            <a:r>
              <a:rPr lang="fi-FI" sz="1200" dirty="0" smtClean="0"/>
              <a:t>Basic </a:t>
            </a:r>
            <a:r>
              <a:rPr lang="fi-FI" sz="1200" dirty="0" err="1" smtClean="0"/>
              <a:t>switch</a:t>
            </a:r>
            <a:r>
              <a:rPr lang="fi-FI" sz="1200" dirty="0" smtClean="0"/>
              <a:t> </a:t>
            </a:r>
            <a:r>
              <a:rPr lang="fi-FI" sz="1200" dirty="0" err="1" smtClean="0"/>
              <a:t>configuration</a:t>
            </a:r>
            <a:r>
              <a:rPr lang="fi-FI" sz="1200" dirty="0" smtClean="0"/>
              <a:t>	31</a:t>
            </a:r>
          </a:p>
          <a:p>
            <a:r>
              <a:rPr lang="fi-FI" sz="1200" dirty="0" err="1" smtClean="0"/>
              <a:t>Running-configuration</a:t>
            </a:r>
            <a:r>
              <a:rPr lang="fi-FI" sz="1200" dirty="0" smtClean="0"/>
              <a:t>		37</a:t>
            </a:r>
          </a:p>
          <a:p>
            <a:r>
              <a:rPr lang="fi-FI" sz="1200" dirty="0" smtClean="0"/>
              <a:t>Basic </a:t>
            </a:r>
            <a:r>
              <a:rPr lang="fi-FI" sz="1200" dirty="0" err="1" smtClean="0"/>
              <a:t>switch</a:t>
            </a:r>
            <a:r>
              <a:rPr lang="fi-FI" sz="1200" dirty="0" smtClean="0"/>
              <a:t> </a:t>
            </a:r>
            <a:r>
              <a:rPr lang="fi-FI" sz="1200" dirty="0" err="1" smtClean="0"/>
              <a:t>configuration</a:t>
            </a:r>
            <a:r>
              <a:rPr lang="fi-FI" sz="1200" dirty="0" smtClean="0"/>
              <a:t> (</a:t>
            </a:r>
            <a:r>
              <a:rPr lang="fi-FI" sz="1200" dirty="0" err="1" smtClean="0"/>
              <a:t>cont</a:t>
            </a:r>
            <a:r>
              <a:rPr lang="fi-FI" sz="1200" dirty="0" smtClean="0"/>
              <a:t>.)	40</a:t>
            </a:r>
          </a:p>
          <a:p>
            <a:r>
              <a:rPr lang="fi-FI" sz="1200" dirty="0" smtClean="0"/>
              <a:t>Basic </a:t>
            </a:r>
            <a:r>
              <a:rPr lang="fi-FI" sz="1200" dirty="0" err="1" smtClean="0"/>
              <a:t>router</a:t>
            </a:r>
            <a:r>
              <a:rPr lang="fi-FI" sz="1200" dirty="0" smtClean="0"/>
              <a:t> </a:t>
            </a:r>
            <a:r>
              <a:rPr lang="fi-FI" sz="1200" dirty="0" err="1" smtClean="0"/>
              <a:t>configuration</a:t>
            </a:r>
            <a:r>
              <a:rPr lang="fi-FI" sz="1200" dirty="0" smtClean="0"/>
              <a:t>	41</a:t>
            </a:r>
          </a:p>
          <a:p>
            <a:r>
              <a:rPr lang="fi-FI" sz="1200" dirty="0" smtClean="0"/>
              <a:t>Basic </a:t>
            </a:r>
            <a:r>
              <a:rPr lang="fi-FI" sz="1200" dirty="0" err="1" smtClean="0"/>
              <a:t>troubleshooting</a:t>
            </a:r>
            <a:r>
              <a:rPr lang="fi-FI" sz="1200" dirty="0" smtClean="0"/>
              <a:t>		42</a:t>
            </a:r>
          </a:p>
          <a:p>
            <a:endParaRPr lang="fi-FI" sz="1200" dirty="0" smtClean="0"/>
          </a:p>
          <a:p>
            <a:endParaRPr lang="fi-FI" sz="1200" dirty="0" smtClean="0"/>
          </a:p>
          <a:p>
            <a:endParaRPr lang="fi-FI" sz="1200" dirty="0" smtClean="0"/>
          </a:p>
          <a:p>
            <a:endParaRPr lang="fi-FI" sz="1200" dirty="0" smtClean="0"/>
          </a:p>
          <a:p>
            <a:endParaRPr lang="fi-FI" sz="1200" dirty="0" smtClean="0"/>
          </a:p>
          <a:p>
            <a:endParaRPr lang="fi-FI" sz="1200" dirty="0" smtClean="0"/>
          </a:p>
          <a:p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200" dirty="0" smtClean="0"/>
              <a:t>VLAN (</a:t>
            </a:r>
            <a:r>
              <a:rPr lang="fi-FI" sz="1200" dirty="0" err="1" smtClean="0"/>
              <a:t>Virtual</a:t>
            </a:r>
            <a:r>
              <a:rPr lang="fi-FI" sz="1200" dirty="0" smtClean="0"/>
              <a:t> </a:t>
            </a:r>
            <a:r>
              <a:rPr lang="fi-FI" sz="1200" dirty="0" err="1" smtClean="0"/>
              <a:t>LANs</a:t>
            </a:r>
            <a:r>
              <a:rPr lang="fi-FI" sz="1200" dirty="0" smtClean="0"/>
              <a:t>) and </a:t>
            </a:r>
            <a:r>
              <a:rPr lang="fi-FI" sz="1200" dirty="0" err="1" smtClean="0"/>
              <a:t>trunks</a:t>
            </a:r>
            <a:r>
              <a:rPr lang="fi-FI" sz="1200" dirty="0" smtClean="0"/>
              <a:t>	46</a:t>
            </a:r>
          </a:p>
          <a:p>
            <a:r>
              <a:rPr lang="fi-FI" sz="1200" dirty="0" smtClean="0"/>
              <a:t>VLAN </a:t>
            </a:r>
            <a:r>
              <a:rPr lang="fi-FI" sz="1200" dirty="0" err="1" smtClean="0"/>
              <a:t>trunk</a:t>
            </a:r>
            <a:r>
              <a:rPr lang="fi-FI" sz="1200" dirty="0" smtClean="0"/>
              <a:t> </a:t>
            </a:r>
            <a:r>
              <a:rPr lang="fi-FI" sz="1200" dirty="0" err="1" smtClean="0"/>
              <a:t>protocol</a:t>
            </a:r>
            <a:r>
              <a:rPr lang="fi-FI" sz="1200" dirty="0" smtClean="0"/>
              <a:t>		56</a:t>
            </a:r>
          </a:p>
          <a:p>
            <a:r>
              <a:rPr lang="fi-FI" sz="1200" dirty="0" smtClean="0"/>
              <a:t>VTP </a:t>
            </a:r>
            <a:r>
              <a:rPr lang="fi-FI" sz="1200" dirty="0" err="1" smtClean="0"/>
              <a:t>pruning</a:t>
            </a:r>
            <a:r>
              <a:rPr lang="fi-FI" sz="1200" dirty="0" smtClean="0"/>
              <a:t>		60</a:t>
            </a:r>
          </a:p>
          <a:p>
            <a:r>
              <a:rPr lang="fi-FI" sz="1200" dirty="0" smtClean="0"/>
              <a:t>VTP </a:t>
            </a:r>
            <a:r>
              <a:rPr lang="fi-FI" sz="1200" dirty="0" err="1" smtClean="0"/>
              <a:t>configuration</a:t>
            </a:r>
            <a:r>
              <a:rPr lang="fi-FI" sz="1200" dirty="0" smtClean="0"/>
              <a:t>		64</a:t>
            </a:r>
          </a:p>
          <a:p>
            <a:r>
              <a:rPr lang="fi-FI" sz="1200" dirty="0" err="1" smtClean="0"/>
              <a:t>Dynamic</a:t>
            </a:r>
            <a:r>
              <a:rPr lang="fi-FI" sz="1200" dirty="0" smtClean="0"/>
              <a:t> </a:t>
            </a:r>
            <a:r>
              <a:rPr lang="fi-FI" sz="1200" dirty="0" err="1" smtClean="0"/>
              <a:t>trunk</a:t>
            </a:r>
            <a:r>
              <a:rPr lang="fi-FI" sz="1200" dirty="0" smtClean="0"/>
              <a:t> </a:t>
            </a:r>
            <a:r>
              <a:rPr lang="fi-FI" sz="1200" dirty="0" err="1" smtClean="0"/>
              <a:t>protocol</a:t>
            </a:r>
            <a:r>
              <a:rPr lang="fi-FI" sz="1200" dirty="0" smtClean="0"/>
              <a:t>		66</a:t>
            </a:r>
          </a:p>
          <a:p>
            <a:r>
              <a:rPr lang="fi-FI" sz="1200" dirty="0" smtClean="0"/>
              <a:t>VLAN </a:t>
            </a:r>
            <a:r>
              <a:rPr lang="fi-FI" sz="1200" dirty="0" err="1" smtClean="0"/>
              <a:t>creation</a:t>
            </a:r>
            <a:r>
              <a:rPr lang="fi-FI" sz="1200" dirty="0" smtClean="0"/>
              <a:t>		69</a:t>
            </a:r>
          </a:p>
          <a:p>
            <a:r>
              <a:rPr lang="fi-FI" sz="1200" dirty="0" err="1" smtClean="0"/>
              <a:t>Router-on-a-stick</a:t>
            </a:r>
            <a:r>
              <a:rPr lang="fi-FI" sz="1200" dirty="0" smtClean="0"/>
              <a:t>		71</a:t>
            </a:r>
          </a:p>
          <a:p>
            <a:r>
              <a:rPr lang="fi-FI" sz="1200" dirty="0" smtClean="0"/>
              <a:t>L2 </a:t>
            </a:r>
            <a:r>
              <a:rPr lang="fi-FI" sz="1200" dirty="0" err="1" smtClean="0"/>
              <a:t>redundancy</a:t>
            </a:r>
            <a:r>
              <a:rPr lang="fi-FI" sz="1200" dirty="0" smtClean="0"/>
              <a:t>		73</a:t>
            </a:r>
          </a:p>
          <a:p>
            <a:r>
              <a:rPr lang="fi-FI" sz="1200" dirty="0" err="1" smtClean="0"/>
              <a:t>Private</a:t>
            </a:r>
            <a:r>
              <a:rPr lang="fi-FI" sz="1200" dirty="0" smtClean="0"/>
              <a:t> IP </a:t>
            </a:r>
            <a:r>
              <a:rPr lang="fi-FI" sz="1200" dirty="0" err="1" smtClean="0"/>
              <a:t>address</a:t>
            </a:r>
            <a:r>
              <a:rPr lang="fi-FI" sz="1200" dirty="0" smtClean="0"/>
              <a:t> </a:t>
            </a:r>
            <a:r>
              <a:rPr lang="fi-FI" sz="1200" dirty="0" err="1" smtClean="0"/>
              <a:t>spaces</a:t>
            </a:r>
            <a:r>
              <a:rPr lang="fi-FI" sz="1200" dirty="0" smtClean="0"/>
              <a:t>	74</a:t>
            </a:r>
          </a:p>
          <a:p>
            <a:r>
              <a:rPr lang="fi-FI" sz="1200" dirty="0" err="1" smtClean="0"/>
              <a:t>Routing</a:t>
            </a:r>
            <a:r>
              <a:rPr lang="fi-FI" sz="1200" dirty="0" smtClean="0"/>
              <a:t> </a:t>
            </a:r>
            <a:r>
              <a:rPr lang="fi-FI" sz="1200" dirty="0" err="1" smtClean="0"/>
              <a:t>basics</a:t>
            </a:r>
            <a:r>
              <a:rPr lang="fi-FI" sz="1200" dirty="0" smtClean="0"/>
              <a:t>		75</a:t>
            </a:r>
          </a:p>
          <a:p>
            <a:r>
              <a:rPr lang="fi-FI" sz="1200" dirty="0" err="1" smtClean="0"/>
              <a:t>Distance</a:t>
            </a:r>
            <a:r>
              <a:rPr lang="fi-FI" sz="1200" dirty="0" smtClean="0"/>
              <a:t> </a:t>
            </a:r>
            <a:r>
              <a:rPr lang="fi-FI" sz="1200" dirty="0" err="1" smtClean="0"/>
              <a:t>vector</a:t>
            </a:r>
            <a:r>
              <a:rPr lang="fi-FI" sz="1200" dirty="0" smtClean="0"/>
              <a:t> </a:t>
            </a:r>
            <a:r>
              <a:rPr lang="fi-FI" sz="1200" dirty="0" err="1" smtClean="0"/>
              <a:t>protocols</a:t>
            </a:r>
            <a:r>
              <a:rPr lang="fi-FI" sz="1200" dirty="0" smtClean="0"/>
              <a:t>	79</a:t>
            </a:r>
          </a:p>
          <a:p>
            <a:r>
              <a:rPr lang="fi-FI" sz="1200" dirty="0" err="1" smtClean="0"/>
              <a:t>Link</a:t>
            </a:r>
            <a:r>
              <a:rPr lang="fi-FI" sz="1200" dirty="0" smtClean="0"/>
              <a:t> </a:t>
            </a:r>
            <a:r>
              <a:rPr lang="fi-FI" sz="1200" dirty="0" err="1" smtClean="0"/>
              <a:t>state</a:t>
            </a:r>
            <a:r>
              <a:rPr lang="fi-FI" sz="1200" dirty="0" smtClean="0"/>
              <a:t> </a:t>
            </a:r>
            <a:r>
              <a:rPr lang="fi-FI" sz="1200" dirty="0" err="1" smtClean="0"/>
              <a:t>protocols</a:t>
            </a:r>
            <a:r>
              <a:rPr lang="fi-FI" sz="1200" dirty="0" smtClean="0"/>
              <a:t>		82</a:t>
            </a:r>
          </a:p>
          <a:p>
            <a:r>
              <a:rPr lang="fi-FI" sz="1200" dirty="0" err="1" smtClean="0"/>
              <a:t>Hybrid</a:t>
            </a:r>
            <a:r>
              <a:rPr lang="fi-FI" sz="1200" dirty="0" smtClean="0"/>
              <a:t> </a:t>
            </a:r>
            <a:r>
              <a:rPr lang="fi-FI" sz="1200" dirty="0" err="1" smtClean="0"/>
              <a:t>protocols</a:t>
            </a:r>
            <a:r>
              <a:rPr lang="fi-FI" sz="1200" dirty="0" smtClean="0"/>
              <a:t>		85</a:t>
            </a:r>
          </a:p>
          <a:p>
            <a:r>
              <a:rPr lang="fi-FI" sz="1200" dirty="0" err="1" smtClean="0"/>
              <a:t>Static</a:t>
            </a:r>
            <a:r>
              <a:rPr lang="fi-FI" sz="1200" dirty="0" smtClean="0"/>
              <a:t> </a:t>
            </a:r>
            <a:r>
              <a:rPr lang="fi-FI" sz="1200" dirty="0" err="1" smtClean="0"/>
              <a:t>routes</a:t>
            </a:r>
            <a:r>
              <a:rPr lang="fi-FI" sz="1200" dirty="0" smtClean="0"/>
              <a:t>		86</a:t>
            </a:r>
          </a:p>
          <a:p>
            <a:r>
              <a:rPr lang="fi-FI" sz="1200" dirty="0" err="1" smtClean="0"/>
              <a:t>Classful</a:t>
            </a:r>
            <a:r>
              <a:rPr lang="fi-FI" sz="1200" dirty="0" smtClean="0"/>
              <a:t> and </a:t>
            </a:r>
            <a:r>
              <a:rPr lang="fi-FI" sz="1200" dirty="0" err="1" smtClean="0"/>
              <a:t>classless</a:t>
            </a:r>
            <a:r>
              <a:rPr lang="fi-FI" sz="1200" dirty="0" smtClean="0"/>
              <a:t> </a:t>
            </a:r>
            <a:r>
              <a:rPr lang="fi-FI" sz="1200" dirty="0" err="1" smtClean="0"/>
              <a:t>routing</a:t>
            </a:r>
            <a:r>
              <a:rPr lang="fi-FI" sz="1200" dirty="0" smtClean="0"/>
              <a:t> </a:t>
            </a:r>
            <a:r>
              <a:rPr lang="fi-FI" sz="1200" dirty="0" err="1" smtClean="0"/>
              <a:t>protocols</a:t>
            </a:r>
            <a:r>
              <a:rPr lang="fi-FI" sz="1200" dirty="0" smtClean="0"/>
              <a:t>	 90</a:t>
            </a:r>
          </a:p>
          <a:p>
            <a:r>
              <a:rPr lang="fi-FI" sz="1200" dirty="0" smtClean="0"/>
              <a:t>RIP			91</a:t>
            </a:r>
          </a:p>
          <a:p>
            <a:r>
              <a:rPr lang="fi-FI" sz="1200" dirty="0" smtClean="0"/>
              <a:t>ACL (Access </a:t>
            </a:r>
            <a:r>
              <a:rPr lang="fi-FI" sz="1200" dirty="0" err="1" smtClean="0"/>
              <a:t>control</a:t>
            </a:r>
            <a:r>
              <a:rPr lang="fi-FI" sz="1200" dirty="0" smtClean="0"/>
              <a:t> </a:t>
            </a:r>
            <a:r>
              <a:rPr lang="fi-FI" sz="1200" dirty="0" err="1" smtClean="0"/>
              <a:t>lists</a:t>
            </a:r>
            <a:r>
              <a:rPr lang="fi-FI" sz="1200" dirty="0" smtClean="0"/>
              <a:t>)	93</a:t>
            </a:r>
          </a:p>
          <a:p>
            <a:r>
              <a:rPr lang="fi-FI" sz="1200" dirty="0" smtClean="0"/>
              <a:t>NAT			117</a:t>
            </a:r>
          </a:p>
          <a:p>
            <a:r>
              <a:rPr lang="fi-FI" sz="1200" dirty="0" smtClean="0"/>
              <a:t>DHCP			130</a:t>
            </a:r>
          </a:p>
          <a:p>
            <a:r>
              <a:rPr lang="fi-FI" sz="1200" dirty="0" err="1" smtClean="0"/>
              <a:t>Preassignment</a:t>
            </a:r>
            <a:r>
              <a:rPr lang="fi-FI" sz="1200" dirty="0" smtClean="0"/>
              <a:t>		133</a:t>
            </a:r>
          </a:p>
          <a:p>
            <a:r>
              <a:rPr lang="fi-FI" sz="1200" dirty="0" err="1" smtClean="0"/>
              <a:t>Literature</a:t>
            </a:r>
            <a:r>
              <a:rPr lang="fi-FI" sz="1200" dirty="0" smtClean="0"/>
              <a:t>		134</a:t>
            </a:r>
          </a:p>
          <a:p>
            <a:endParaRPr lang="fi-FI" sz="1200" dirty="0" smtClean="0"/>
          </a:p>
          <a:p>
            <a:endParaRPr lang="fi-FI" sz="1200" dirty="0" smtClean="0"/>
          </a:p>
          <a:p>
            <a:endParaRPr lang="fi-FI" sz="1200" dirty="0" smtClean="0"/>
          </a:p>
          <a:p>
            <a:endParaRPr lang="fi-FI" sz="1200" dirty="0" smtClean="0"/>
          </a:p>
          <a:p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commands</a:t>
            </a:r>
            <a:r>
              <a:rPr lang="fi-FI" dirty="0" smtClean="0"/>
              <a:t> (2/2)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smtClean="0"/>
              <a:t>The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 </a:t>
            </a:r>
            <a:r>
              <a:rPr lang="fi-FI" dirty="0" err="1" smtClean="0"/>
              <a:t>hot</a:t>
            </a:r>
            <a:r>
              <a:rPr lang="fi-FI" dirty="0" smtClean="0"/>
              <a:t> </a:t>
            </a:r>
            <a:r>
              <a:rPr lang="fi-FI" dirty="0" err="1" smtClean="0"/>
              <a:t>keys</a:t>
            </a:r>
            <a:r>
              <a:rPr lang="fi-FI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i-FI" b="1" dirty="0" err="1" smtClean="0"/>
              <a:t>cntl-a</a:t>
            </a:r>
            <a:r>
              <a:rPr lang="fi-FI" b="1" dirty="0" smtClean="0"/>
              <a:t> – </a:t>
            </a:r>
            <a:r>
              <a:rPr lang="fi-FI" b="1" dirty="0" err="1" smtClean="0"/>
              <a:t>Moves</a:t>
            </a:r>
            <a:r>
              <a:rPr lang="fi-FI" b="1" dirty="0" smtClean="0"/>
              <a:t> the </a:t>
            </a:r>
            <a:r>
              <a:rPr lang="fi-FI" b="1" dirty="0" err="1" smtClean="0"/>
              <a:t>cursor</a:t>
            </a:r>
            <a:r>
              <a:rPr lang="fi-FI" b="1" dirty="0" smtClean="0"/>
              <a:t> to the </a:t>
            </a:r>
            <a:r>
              <a:rPr lang="fi-FI" b="1" dirty="0" err="1" smtClean="0"/>
              <a:t>beginning</a:t>
            </a:r>
            <a:r>
              <a:rPr lang="fi-FI" b="1" dirty="0" smtClean="0"/>
              <a:t> of the </a:t>
            </a:r>
            <a:r>
              <a:rPr lang="fi-FI" b="1" dirty="0" err="1" smtClean="0"/>
              <a:t>line</a:t>
            </a:r>
            <a:endParaRPr lang="fi-FI" b="1" dirty="0" smtClean="0"/>
          </a:p>
          <a:p>
            <a:pPr lvl="1">
              <a:buFont typeface="Arial" pitchFamily="34" charset="0"/>
              <a:buChar char="•"/>
            </a:pPr>
            <a:r>
              <a:rPr lang="fi-FI" b="1" dirty="0" err="1" smtClean="0"/>
              <a:t>cntl-e</a:t>
            </a:r>
            <a:r>
              <a:rPr lang="fi-FI" b="1" dirty="0" smtClean="0"/>
              <a:t> – </a:t>
            </a:r>
            <a:r>
              <a:rPr lang="fi-FI" b="1" dirty="0" err="1" smtClean="0"/>
              <a:t>Moves</a:t>
            </a:r>
            <a:r>
              <a:rPr lang="fi-FI" b="1" dirty="0" smtClean="0"/>
              <a:t> the </a:t>
            </a:r>
            <a:r>
              <a:rPr lang="fi-FI" b="1" dirty="0" err="1" smtClean="0"/>
              <a:t>cursor</a:t>
            </a:r>
            <a:r>
              <a:rPr lang="fi-FI" b="1" dirty="0" smtClean="0"/>
              <a:t> to the </a:t>
            </a:r>
            <a:r>
              <a:rPr lang="fi-FI" b="1" dirty="0" err="1" smtClean="0"/>
              <a:t>end</a:t>
            </a:r>
            <a:r>
              <a:rPr lang="fi-FI" b="1" dirty="0" smtClean="0"/>
              <a:t> of the </a:t>
            </a:r>
            <a:r>
              <a:rPr lang="fi-FI" b="1" dirty="0" err="1" smtClean="0"/>
              <a:t>line</a:t>
            </a:r>
            <a:endParaRPr lang="fi-FI" b="1" dirty="0" smtClean="0"/>
          </a:p>
          <a:p>
            <a:pPr lvl="1">
              <a:buFont typeface="Arial" pitchFamily="34" charset="0"/>
              <a:buChar char="•"/>
            </a:pPr>
            <a:r>
              <a:rPr lang="fi-FI" b="1" dirty="0" err="1" smtClean="0"/>
              <a:t>up</a:t>
            </a:r>
            <a:r>
              <a:rPr lang="fi-FI" b="1" dirty="0" smtClean="0"/>
              <a:t> </a:t>
            </a:r>
            <a:r>
              <a:rPr lang="fi-FI" b="1" dirty="0" err="1" smtClean="0"/>
              <a:t>arrow</a:t>
            </a:r>
            <a:r>
              <a:rPr lang="fi-FI" b="1" dirty="0" smtClean="0"/>
              <a:t> – </a:t>
            </a:r>
            <a:r>
              <a:rPr lang="fi-FI" b="1" dirty="0" err="1" smtClean="0"/>
              <a:t>Recalls</a:t>
            </a:r>
            <a:r>
              <a:rPr lang="fi-FI" b="1" dirty="0" smtClean="0"/>
              <a:t> the </a:t>
            </a:r>
            <a:r>
              <a:rPr lang="fi-FI" b="1" dirty="0" err="1" smtClean="0"/>
              <a:t>last</a:t>
            </a:r>
            <a:r>
              <a:rPr lang="fi-FI" b="1" dirty="0" smtClean="0"/>
              <a:t> </a:t>
            </a:r>
            <a:r>
              <a:rPr lang="fi-FI" b="1" dirty="0" err="1" smtClean="0"/>
              <a:t>command</a:t>
            </a:r>
            <a:endParaRPr lang="fi-FI" b="1" dirty="0" smtClean="0"/>
          </a:p>
          <a:p>
            <a:pPr lvl="1">
              <a:buFont typeface="Arial" pitchFamily="34" charset="0"/>
              <a:buChar char="•"/>
            </a:pPr>
            <a:r>
              <a:rPr lang="fi-FI" b="1" dirty="0" err="1" smtClean="0"/>
              <a:t>down</a:t>
            </a:r>
            <a:r>
              <a:rPr lang="fi-FI" b="1" dirty="0" smtClean="0"/>
              <a:t> </a:t>
            </a:r>
            <a:r>
              <a:rPr lang="fi-FI" b="1" dirty="0" err="1" smtClean="0"/>
              <a:t>arrow</a:t>
            </a:r>
            <a:r>
              <a:rPr lang="fi-FI" b="1" dirty="0" smtClean="0"/>
              <a:t> – </a:t>
            </a:r>
            <a:r>
              <a:rPr lang="fi-FI" b="1" dirty="0" err="1" smtClean="0"/>
              <a:t>Recalls</a:t>
            </a:r>
            <a:r>
              <a:rPr lang="fi-FI" b="1" dirty="0" smtClean="0"/>
              <a:t> the </a:t>
            </a:r>
            <a:r>
              <a:rPr lang="fi-FI" b="1" dirty="0" err="1" smtClean="0"/>
              <a:t>most</a:t>
            </a:r>
            <a:r>
              <a:rPr lang="fi-FI" b="1" dirty="0" smtClean="0"/>
              <a:t> </a:t>
            </a:r>
            <a:r>
              <a:rPr lang="fi-FI" b="1" dirty="0" err="1" smtClean="0"/>
              <a:t>previously</a:t>
            </a:r>
            <a:r>
              <a:rPr lang="fi-FI" b="1" dirty="0" smtClean="0"/>
              <a:t> </a:t>
            </a:r>
            <a:r>
              <a:rPr lang="fi-FI" b="1" dirty="0" err="1" smtClean="0"/>
              <a:t>executed</a:t>
            </a:r>
            <a:r>
              <a:rPr lang="fi-FI" b="1" dirty="0" smtClean="0"/>
              <a:t> </a:t>
            </a:r>
            <a:r>
              <a:rPr lang="fi-FI" b="1" dirty="0" err="1" smtClean="0"/>
              <a:t>command</a:t>
            </a:r>
            <a:endParaRPr lang="fi-FI" b="1" dirty="0" smtClean="0"/>
          </a:p>
          <a:p>
            <a:pPr lvl="1">
              <a:buFont typeface="Arial" pitchFamily="34" charset="0"/>
              <a:buChar char="•"/>
            </a:pPr>
            <a:r>
              <a:rPr lang="fi-FI" b="1" dirty="0" err="1" smtClean="0"/>
              <a:t>tab</a:t>
            </a:r>
            <a:r>
              <a:rPr lang="fi-FI" b="1" dirty="0" smtClean="0"/>
              <a:t> – IOS </a:t>
            </a:r>
            <a:r>
              <a:rPr lang="fi-FI" b="1" dirty="0" err="1" smtClean="0"/>
              <a:t>completes</a:t>
            </a:r>
            <a:r>
              <a:rPr lang="fi-FI" b="1" dirty="0" smtClean="0"/>
              <a:t> the </a:t>
            </a:r>
            <a:r>
              <a:rPr lang="fi-FI" b="1" dirty="0" err="1" smtClean="0"/>
              <a:t>word</a:t>
            </a:r>
            <a:r>
              <a:rPr lang="fi-FI" b="1" dirty="0" smtClean="0"/>
              <a:t> (</a:t>
            </a:r>
            <a:r>
              <a:rPr lang="fi-FI" b="1" dirty="0" err="1" smtClean="0"/>
              <a:t>if</a:t>
            </a:r>
            <a:r>
              <a:rPr lang="fi-FI" b="1" dirty="0" smtClean="0"/>
              <a:t> the </a:t>
            </a:r>
            <a:r>
              <a:rPr lang="fi-FI" b="1" dirty="0" err="1" smtClean="0"/>
              <a:t>characters</a:t>
            </a:r>
            <a:r>
              <a:rPr lang="fi-FI" b="1" dirty="0" smtClean="0"/>
              <a:t> </a:t>
            </a:r>
            <a:r>
              <a:rPr lang="fi-FI" b="1" dirty="0" err="1" smtClean="0"/>
              <a:t>typed</a:t>
            </a:r>
            <a:r>
              <a:rPr lang="fi-FI" b="1" dirty="0" smtClean="0"/>
              <a:t> </a:t>
            </a:r>
            <a:r>
              <a:rPr lang="fi-FI" b="1" dirty="0" err="1" smtClean="0"/>
              <a:t>form</a:t>
            </a:r>
            <a:r>
              <a:rPr lang="fi-FI" b="1" dirty="0" smtClean="0"/>
              <a:t> a </a:t>
            </a:r>
            <a:r>
              <a:rPr lang="fi-FI" b="1" dirty="0" err="1" smtClean="0"/>
              <a:t>unique</a:t>
            </a:r>
            <a:r>
              <a:rPr lang="fi-FI" b="1" dirty="0" smtClean="0"/>
              <a:t> </a:t>
            </a:r>
            <a:r>
              <a:rPr lang="fi-FI" b="1" dirty="0" err="1" smtClean="0"/>
              <a:t>start</a:t>
            </a:r>
            <a:r>
              <a:rPr lang="fi-FI" b="1" dirty="0" smtClean="0"/>
              <a:t> for a </a:t>
            </a:r>
            <a:r>
              <a:rPr lang="fi-FI" b="1" dirty="0" err="1" smtClean="0"/>
              <a:t>command</a:t>
            </a:r>
            <a:r>
              <a:rPr lang="fi-FI" b="1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i-FI" b="1" dirty="0" smtClean="0"/>
              <a:t>? – </a:t>
            </a:r>
            <a:r>
              <a:rPr lang="fi-FI" b="1" dirty="0" err="1" smtClean="0"/>
              <a:t>Presents</a:t>
            </a:r>
            <a:r>
              <a:rPr lang="fi-FI" b="1" dirty="0" smtClean="0"/>
              <a:t> </a:t>
            </a:r>
            <a:r>
              <a:rPr lang="fi-FI" b="1" dirty="0" err="1" smtClean="0"/>
              <a:t>all</a:t>
            </a:r>
            <a:r>
              <a:rPr lang="fi-FI" b="1" dirty="0" smtClean="0"/>
              <a:t> the </a:t>
            </a:r>
            <a:r>
              <a:rPr lang="fi-FI" b="1" dirty="0" err="1" smtClean="0"/>
              <a:t>possible</a:t>
            </a:r>
            <a:r>
              <a:rPr lang="fi-FI" b="1" dirty="0" smtClean="0"/>
              <a:t> </a:t>
            </a:r>
            <a:r>
              <a:rPr lang="fi-FI" b="1" dirty="0" err="1" smtClean="0"/>
              <a:t>commands</a:t>
            </a:r>
            <a:r>
              <a:rPr lang="fi-FI" b="1" dirty="0" smtClean="0"/>
              <a:t> </a:t>
            </a:r>
            <a:r>
              <a:rPr lang="fi-FI" b="1" dirty="0" err="1" smtClean="0"/>
              <a:t>or</a:t>
            </a:r>
            <a:r>
              <a:rPr lang="fi-FI" b="1" dirty="0" smtClean="0"/>
              <a:t> </a:t>
            </a:r>
            <a:r>
              <a:rPr lang="fi-FI" b="1" dirty="0" err="1" smtClean="0"/>
              <a:t>parameters</a:t>
            </a:r>
            <a:endParaRPr lang="fi-FI" b="1" dirty="0" smtClean="0"/>
          </a:p>
          <a:p>
            <a:pPr lvl="1">
              <a:buFont typeface="Arial" pitchFamily="34" charset="0"/>
              <a:buChar char="•"/>
            </a:pPr>
            <a:endParaRPr lang="fi-FI" b="1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rest</a:t>
            </a:r>
            <a:r>
              <a:rPr lang="fi-FI" dirty="0" smtClean="0"/>
              <a:t> of the </a:t>
            </a:r>
            <a:r>
              <a:rPr lang="fi-FI" dirty="0" err="1" smtClean="0"/>
              <a:t>hot</a:t>
            </a:r>
            <a:r>
              <a:rPr lang="fi-FI" dirty="0" smtClean="0"/>
              <a:t> </a:t>
            </a:r>
            <a:r>
              <a:rPr lang="fi-FI" dirty="0" err="1" smtClean="0"/>
              <a:t>keys</a:t>
            </a:r>
            <a:r>
              <a:rPr lang="fi-FI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esc-b</a:t>
            </a:r>
            <a:r>
              <a:rPr lang="fi-FI" dirty="0" smtClean="0"/>
              <a:t> – </a:t>
            </a:r>
            <a:r>
              <a:rPr lang="fi-FI" dirty="0" err="1" smtClean="0"/>
              <a:t>Moves</a:t>
            </a:r>
            <a:r>
              <a:rPr lang="fi-FI" dirty="0" smtClean="0"/>
              <a:t> the </a:t>
            </a:r>
            <a:r>
              <a:rPr lang="fi-FI" dirty="0" err="1" smtClean="0"/>
              <a:t>cursor</a:t>
            </a:r>
            <a:r>
              <a:rPr lang="fi-FI" dirty="0" smtClean="0"/>
              <a:t> </a:t>
            </a:r>
            <a:r>
              <a:rPr lang="fi-FI" dirty="0" err="1" smtClean="0"/>
              <a:t>back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word</a:t>
            </a:r>
            <a:r>
              <a:rPr lang="fi-FI" dirty="0" smtClean="0"/>
              <a:t> at a </a:t>
            </a:r>
            <a:r>
              <a:rPr lang="fi-FI" dirty="0" err="1" smtClean="0"/>
              <a:t>time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esc-f</a:t>
            </a:r>
            <a:r>
              <a:rPr lang="fi-FI" dirty="0" smtClean="0"/>
              <a:t> – </a:t>
            </a:r>
            <a:r>
              <a:rPr lang="fi-FI" dirty="0" err="1" smtClean="0"/>
              <a:t>Moves</a:t>
            </a:r>
            <a:r>
              <a:rPr lang="fi-FI" dirty="0" smtClean="0"/>
              <a:t> the </a:t>
            </a:r>
            <a:r>
              <a:rPr lang="fi-FI" dirty="0" err="1" smtClean="0"/>
              <a:t>cursor</a:t>
            </a:r>
            <a:r>
              <a:rPr lang="fi-FI" dirty="0" smtClean="0"/>
              <a:t> </a:t>
            </a:r>
            <a:r>
              <a:rPr lang="fi-FI" dirty="0" err="1" smtClean="0"/>
              <a:t>forward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word</a:t>
            </a:r>
            <a:r>
              <a:rPr lang="fi-FI" dirty="0" smtClean="0"/>
              <a:t> at a </a:t>
            </a:r>
            <a:r>
              <a:rPr lang="fi-FI" dirty="0" err="1" smtClean="0"/>
              <a:t>time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left</a:t>
            </a:r>
            <a:r>
              <a:rPr lang="fi-FI" dirty="0" smtClean="0"/>
              <a:t> </a:t>
            </a:r>
            <a:r>
              <a:rPr lang="fi-FI" dirty="0" err="1" smtClean="0"/>
              <a:t>arrow</a:t>
            </a:r>
            <a:r>
              <a:rPr lang="fi-FI" dirty="0" smtClean="0"/>
              <a:t> – </a:t>
            </a:r>
            <a:r>
              <a:rPr lang="fi-FI" dirty="0" err="1" smtClean="0"/>
              <a:t>Moves</a:t>
            </a:r>
            <a:r>
              <a:rPr lang="fi-FI" dirty="0" smtClean="0"/>
              <a:t> the </a:t>
            </a:r>
            <a:r>
              <a:rPr lang="fi-FI" dirty="0" err="1" smtClean="0"/>
              <a:t>cursor</a:t>
            </a:r>
            <a:r>
              <a:rPr lang="fi-FI" dirty="0" smtClean="0"/>
              <a:t> </a:t>
            </a:r>
            <a:r>
              <a:rPr lang="fi-FI" dirty="0" err="1" smtClean="0"/>
              <a:t>back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character</a:t>
            </a:r>
            <a:r>
              <a:rPr lang="fi-FI" dirty="0" smtClean="0"/>
              <a:t> at a </a:t>
            </a:r>
            <a:r>
              <a:rPr lang="fi-FI" dirty="0" err="1" smtClean="0"/>
              <a:t>time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</a:t>
            </a:r>
            <a:r>
              <a:rPr lang="fi-FI" dirty="0" err="1" smtClean="0"/>
              <a:t>arrow</a:t>
            </a:r>
            <a:r>
              <a:rPr lang="fi-FI" dirty="0" smtClean="0"/>
              <a:t> – </a:t>
            </a:r>
            <a:r>
              <a:rPr lang="fi-FI" dirty="0" err="1" smtClean="0"/>
              <a:t>Moves</a:t>
            </a:r>
            <a:r>
              <a:rPr lang="fi-FI" dirty="0" smtClean="0"/>
              <a:t> the </a:t>
            </a:r>
            <a:r>
              <a:rPr lang="fi-FI" dirty="0" err="1" smtClean="0"/>
              <a:t>cursor</a:t>
            </a:r>
            <a:r>
              <a:rPr lang="fi-FI" dirty="0" smtClean="0"/>
              <a:t> </a:t>
            </a:r>
            <a:r>
              <a:rPr lang="fi-FI" dirty="0" err="1" smtClean="0"/>
              <a:t>forward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character</a:t>
            </a:r>
            <a:r>
              <a:rPr lang="fi-FI" dirty="0" smtClean="0"/>
              <a:t> at a </a:t>
            </a:r>
            <a:r>
              <a:rPr lang="fi-FI" dirty="0" err="1" smtClean="0"/>
              <a:t>time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cntl-d</a:t>
            </a:r>
            <a:r>
              <a:rPr lang="fi-FI" dirty="0" smtClean="0"/>
              <a:t> – </a:t>
            </a:r>
            <a:r>
              <a:rPr lang="fi-FI" dirty="0" err="1" smtClean="0"/>
              <a:t>Deletes</a:t>
            </a:r>
            <a:r>
              <a:rPr lang="fi-FI" dirty="0" smtClean="0"/>
              <a:t> the </a:t>
            </a:r>
            <a:r>
              <a:rPr lang="fi-FI" dirty="0" err="1" smtClean="0"/>
              <a:t>character</a:t>
            </a:r>
            <a:r>
              <a:rPr lang="fi-FI" dirty="0" smtClean="0"/>
              <a:t> the </a:t>
            </a:r>
            <a:r>
              <a:rPr lang="fi-FI" dirty="0" err="1" smtClean="0"/>
              <a:t>cursor</a:t>
            </a:r>
            <a:r>
              <a:rPr lang="fi-FI" dirty="0" smtClean="0"/>
              <a:t> is </a:t>
            </a:r>
            <a:r>
              <a:rPr lang="fi-FI" dirty="0" err="1" smtClean="0"/>
              <a:t>under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backspace</a:t>
            </a:r>
            <a:r>
              <a:rPr lang="fi-FI" dirty="0" smtClean="0"/>
              <a:t> – </a:t>
            </a:r>
            <a:r>
              <a:rPr lang="fi-FI" dirty="0" err="1" smtClean="0"/>
              <a:t>Deletes</a:t>
            </a:r>
            <a:r>
              <a:rPr lang="fi-FI" dirty="0" smtClean="0"/>
              <a:t> the </a:t>
            </a:r>
            <a:r>
              <a:rPr lang="fi-FI" dirty="0" err="1" smtClean="0"/>
              <a:t>character</a:t>
            </a:r>
            <a:r>
              <a:rPr lang="fi-FI" dirty="0" smtClean="0"/>
              <a:t> </a:t>
            </a:r>
            <a:r>
              <a:rPr lang="fi-FI" dirty="0" err="1" smtClean="0"/>
              <a:t>preceding</a:t>
            </a:r>
            <a:r>
              <a:rPr lang="fi-FI" dirty="0" smtClean="0"/>
              <a:t> the </a:t>
            </a:r>
            <a:r>
              <a:rPr lang="fi-FI" dirty="0" err="1" smtClean="0"/>
              <a:t>cursor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cntl-r</a:t>
            </a:r>
            <a:r>
              <a:rPr lang="fi-FI" dirty="0" smtClean="0"/>
              <a:t> – </a:t>
            </a:r>
            <a:r>
              <a:rPr lang="fi-FI" dirty="0" err="1" smtClean="0"/>
              <a:t>Redisplays</a:t>
            </a:r>
            <a:r>
              <a:rPr lang="fi-FI" dirty="0" smtClean="0"/>
              <a:t> the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line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cntl-u</a:t>
            </a:r>
            <a:r>
              <a:rPr lang="fi-FI" dirty="0" smtClean="0"/>
              <a:t> – </a:t>
            </a:r>
            <a:r>
              <a:rPr lang="fi-FI" dirty="0" err="1" smtClean="0"/>
              <a:t>Erases</a:t>
            </a:r>
            <a:r>
              <a:rPr lang="fi-FI" dirty="0" smtClean="0"/>
              <a:t> the </a:t>
            </a:r>
            <a:r>
              <a:rPr lang="fi-FI" dirty="0" err="1" smtClean="0"/>
              <a:t>line</a:t>
            </a:r>
            <a:r>
              <a:rPr lang="fi-FI" dirty="0" smtClean="0"/>
              <a:t> </a:t>
            </a:r>
            <a:r>
              <a:rPr lang="fi-FI" dirty="0" err="1" smtClean="0"/>
              <a:t>completely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cntl-w</a:t>
            </a:r>
            <a:r>
              <a:rPr lang="fi-FI" dirty="0" smtClean="0"/>
              <a:t> – </a:t>
            </a:r>
            <a:r>
              <a:rPr lang="fi-FI" dirty="0" err="1" smtClean="0"/>
              <a:t>Erases</a:t>
            </a:r>
            <a:r>
              <a:rPr lang="fi-FI" dirty="0" smtClean="0"/>
              <a:t> the </a:t>
            </a:r>
            <a:r>
              <a:rPr lang="fi-FI" dirty="0" err="1" smtClean="0"/>
              <a:t>word</a:t>
            </a:r>
            <a:r>
              <a:rPr lang="fi-FI" dirty="0" smtClean="0"/>
              <a:t> the </a:t>
            </a:r>
            <a:r>
              <a:rPr lang="fi-FI" dirty="0" err="1" smtClean="0"/>
              <a:t>cursor</a:t>
            </a:r>
            <a:r>
              <a:rPr lang="fi-FI" dirty="0" smtClean="0"/>
              <a:t> is </a:t>
            </a:r>
            <a:r>
              <a:rPr lang="fi-FI" dirty="0" err="1" smtClean="0"/>
              <a:t>under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err="1" smtClean="0"/>
              <a:t>cntl-z</a:t>
            </a:r>
            <a:r>
              <a:rPr lang="fi-FI" dirty="0" smtClean="0"/>
              <a:t> – </a:t>
            </a:r>
            <a:r>
              <a:rPr lang="fi-FI" dirty="0" err="1" smtClean="0"/>
              <a:t>Returns</a:t>
            </a:r>
            <a:r>
              <a:rPr lang="fi-FI" dirty="0" smtClean="0"/>
              <a:t> to the </a:t>
            </a:r>
            <a:r>
              <a:rPr lang="fi-FI" dirty="0" err="1" smtClean="0"/>
              <a:t>Privilege</a:t>
            </a:r>
            <a:r>
              <a:rPr lang="fi-FI" dirty="0" smtClean="0"/>
              <a:t> </a:t>
            </a:r>
            <a:r>
              <a:rPr lang="fi-FI" dirty="0" err="1" smtClean="0"/>
              <a:t>Exec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endParaRPr lang="fi-FI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smtClean="0"/>
              <a:t>$ - </a:t>
            </a:r>
            <a:r>
              <a:rPr lang="fi-FI" dirty="0" err="1" smtClean="0"/>
              <a:t>Indicates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characters</a:t>
            </a:r>
            <a:r>
              <a:rPr lang="fi-FI" dirty="0" smtClean="0"/>
              <a:t> to the </a:t>
            </a:r>
            <a:r>
              <a:rPr lang="fi-FI" dirty="0" err="1" smtClean="0"/>
              <a:t>right</a:t>
            </a:r>
            <a:r>
              <a:rPr lang="fi-FI" dirty="0" smtClean="0"/>
              <a:t> of the $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</a:t>
            </a:r>
            <a:r>
              <a:rPr lang="fi-FI" dirty="0" err="1" smtClean="0"/>
              <a:t>storage</a:t>
            </a:r>
            <a:r>
              <a:rPr lang="fi-FI" dirty="0" smtClean="0"/>
              <a:t>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err="1" smtClean="0"/>
              <a:t>running-config</a:t>
            </a:r>
            <a:endParaRPr lang="fi-FI" sz="1800" dirty="0" smtClean="0"/>
          </a:p>
          <a:p>
            <a:pPr lvl="1"/>
            <a:r>
              <a:rPr lang="fi-FI" sz="1400" dirty="0" smtClean="0"/>
              <a:t>RAM</a:t>
            </a:r>
          </a:p>
          <a:p>
            <a:pPr lvl="1"/>
            <a:r>
              <a:rPr lang="fi-FI" sz="1400" dirty="0" err="1" smtClean="0"/>
              <a:t>Working</a:t>
            </a:r>
            <a:r>
              <a:rPr lang="fi-FI" sz="1400" dirty="0" smtClean="0"/>
              <a:t> </a:t>
            </a:r>
            <a:r>
              <a:rPr lang="fi-FI" sz="1400" dirty="0" err="1" smtClean="0"/>
              <a:t>configuration</a:t>
            </a:r>
            <a:endParaRPr lang="fi-FI" sz="1400" dirty="0" smtClean="0"/>
          </a:p>
          <a:p>
            <a:pPr lvl="1"/>
            <a:r>
              <a:rPr lang="fi-FI" sz="1400" dirty="0" err="1" smtClean="0"/>
              <a:t>Stores</a:t>
            </a:r>
            <a:r>
              <a:rPr lang="fi-FI" sz="1400" dirty="0" smtClean="0"/>
              <a:t> </a:t>
            </a:r>
            <a:r>
              <a:rPr lang="fi-FI" sz="1400" dirty="0" err="1" smtClean="0"/>
              <a:t>all</a:t>
            </a:r>
            <a:r>
              <a:rPr lang="fi-FI" sz="1400" dirty="0" smtClean="0"/>
              <a:t> the </a:t>
            </a:r>
            <a:r>
              <a:rPr lang="fi-FI" sz="1400" dirty="0" err="1" smtClean="0"/>
              <a:t>configurations</a:t>
            </a:r>
            <a:r>
              <a:rPr lang="fi-FI" sz="1400" dirty="0" smtClean="0"/>
              <a:t>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invoke</a:t>
            </a:r>
            <a:r>
              <a:rPr lang="fi-FI" sz="1400" dirty="0" smtClean="0"/>
              <a:t> </a:t>
            </a:r>
          </a:p>
          <a:p>
            <a:r>
              <a:rPr lang="fi-FI" sz="1800" dirty="0" err="1" smtClean="0"/>
              <a:t>startup-config</a:t>
            </a:r>
            <a:endParaRPr lang="fi-FI" sz="1800" dirty="0" smtClean="0"/>
          </a:p>
          <a:p>
            <a:pPr lvl="1"/>
            <a:r>
              <a:rPr lang="fi-FI" sz="1400" dirty="0" smtClean="0"/>
              <a:t>NVRAM </a:t>
            </a:r>
            <a:r>
              <a:rPr lang="fi-FI" sz="1400" dirty="0" err="1" smtClean="0"/>
              <a:t>or</a:t>
            </a:r>
            <a:r>
              <a:rPr lang="fi-FI" sz="1400" dirty="0" smtClean="0"/>
              <a:t> </a:t>
            </a:r>
            <a:r>
              <a:rPr lang="fi-FI" sz="1400" dirty="0" err="1" smtClean="0"/>
              <a:t>flash</a:t>
            </a:r>
            <a:endParaRPr lang="fi-FI" sz="1400" dirty="0" smtClean="0"/>
          </a:p>
          <a:p>
            <a:pPr lvl="1"/>
            <a:r>
              <a:rPr lang="fi-FI" sz="1400" dirty="0" err="1" smtClean="0"/>
              <a:t>non-volatile</a:t>
            </a:r>
            <a:r>
              <a:rPr lang="fi-FI" sz="1400" dirty="0" smtClean="0"/>
              <a:t> </a:t>
            </a:r>
            <a:r>
              <a:rPr lang="fi-FI" sz="1400" dirty="0" err="1" smtClean="0"/>
              <a:t>configuration</a:t>
            </a:r>
            <a:endParaRPr lang="fi-FI" sz="1400" dirty="0" smtClean="0"/>
          </a:p>
          <a:p>
            <a:pPr lvl="1"/>
            <a:r>
              <a:rPr lang="fi-FI" sz="1400" dirty="0" err="1" smtClean="0"/>
              <a:t>After</a:t>
            </a:r>
            <a:r>
              <a:rPr lang="fi-FI" sz="1400" dirty="0" smtClean="0"/>
              <a:t> </a:t>
            </a:r>
            <a:r>
              <a:rPr lang="fi-FI" sz="1400" dirty="0" err="1" smtClean="0"/>
              <a:t>reload</a:t>
            </a:r>
            <a:r>
              <a:rPr lang="fi-FI" sz="1400" dirty="0" smtClean="0"/>
              <a:t> </a:t>
            </a:r>
            <a:r>
              <a:rPr lang="fi-FI" sz="1400" dirty="0" err="1" smtClean="0"/>
              <a:t>or</a:t>
            </a:r>
            <a:r>
              <a:rPr lang="fi-FI" sz="1400" dirty="0" smtClean="0"/>
              <a:t> </a:t>
            </a:r>
            <a:r>
              <a:rPr lang="fi-FI" sz="1400" dirty="0" err="1" smtClean="0"/>
              <a:t>power</a:t>
            </a:r>
            <a:r>
              <a:rPr lang="fi-FI" sz="1400" dirty="0" smtClean="0"/>
              <a:t> </a:t>
            </a:r>
            <a:r>
              <a:rPr lang="fi-FI" sz="1400" dirty="0" err="1" smtClean="0"/>
              <a:t>off</a:t>
            </a:r>
            <a:r>
              <a:rPr lang="fi-FI" sz="1400" dirty="0" smtClean="0"/>
              <a:t>, the </a:t>
            </a:r>
            <a:r>
              <a:rPr lang="fi-FI" sz="1400" dirty="0" err="1" smtClean="0"/>
              <a:t>device</a:t>
            </a:r>
            <a:r>
              <a:rPr lang="fi-FI" sz="1400" dirty="0" smtClean="0"/>
              <a:t> </a:t>
            </a:r>
            <a:r>
              <a:rPr lang="fi-FI" sz="1400" dirty="0" err="1" smtClean="0"/>
              <a:t>copies</a:t>
            </a:r>
            <a:r>
              <a:rPr lang="fi-FI" sz="1400" dirty="0" smtClean="0"/>
              <a:t> ”</a:t>
            </a:r>
            <a:r>
              <a:rPr lang="fi-FI" sz="1400" dirty="0" err="1" smtClean="0"/>
              <a:t>startup-config</a:t>
            </a:r>
            <a:r>
              <a:rPr lang="fi-FI" sz="1400" dirty="0" smtClean="0"/>
              <a:t>” into ”</a:t>
            </a:r>
            <a:r>
              <a:rPr lang="fi-FI" sz="1400" dirty="0" err="1" smtClean="0"/>
              <a:t>running-config</a:t>
            </a:r>
            <a:r>
              <a:rPr lang="fi-FI" sz="1400" dirty="0" smtClean="0"/>
              <a:t>”</a:t>
            </a:r>
          </a:p>
          <a:p>
            <a:r>
              <a:rPr lang="fi-FI" sz="1800" dirty="0" err="1" smtClean="0"/>
              <a:t>Typically</a:t>
            </a:r>
            <a:r>
              <a:rPr lang="fi-FI" sz="1800" dirty="0" smtClean="0"/>
              <a:t>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want</a:t>
            </a:r>
            <a:r>
              <a:rPr lang="fi-FI" sz="1800" dirty="0" smtClean="0"/>
              <a:t> to </a:t>
            </a:r>
            <a:r>
              <a:rPr lang="fi-FI" sz="1800" dirty="0" err="1" smtClean="0"/>
              <a:t>save</a:t>
            </a:r>
            <a:r>
              <a:rPr lang="fi-FI" sz="1800" dirty="0" smtClean="0"/>
              <a:t> the </a:t>
            </a:r>
            <a:r>
              <a:rPr lang="fi-FI" sz="1800" dirty="0" err="1" smtClean="0"/>
              <a:t>given</a:t>
            </a:r>
            <a:r>
              <a:rPr lang="fi-FI" sz="1800" dirty="0" smtClean="0"/>
              <a:t> </a:t>
            </a:r>
            <a:r>
              <a:rPr lang="fi-FI" sz="1800" dirty="0" err="1" smtClean="0"/>
              <a:t>configurations</a:t>
            </a:r>
            <a:r>
              <a:rPr lang="fi-FI" sz="1800" dirty="0" smtClean="0"/>
              <a:t> into the </a:t>
            </a:r>
            <a:r>
              <a:rPr lang="fi-FI" sz="1800" dirty="0" err="1" smtClean="0"/>
              <a:t>non-volatile</a:t>
            </a:r>
            <a:r>
              <a:rPr lang="fi-FI" sz="1800" dirty="0" smtClean="0"/>
              <a:t> </a:t>
            </a:r>
            <a:r>
              <a:rPr lang="fi-FI" sz="1800" dirty="0" err="1" smtClean="0"/>
              <a:t>memory</a:t>
            </a:r>
            <a:r>
              <a:rPr lang="fi-FI" sz="1800" dirty="0" smtClean="0"/>
              <a:t> </a:t>
            </a:r>
            <a:r>
              <a:rPr lang="fi-FI" sz="1800" dirty="0" err="1" smtClean="0"/>
              <a:t>by</a:t>
            </a:r>
            <a:r>
              <a:rPr lang="fi-FI" sz="1800" dirty="0" smtClean="0"/>
              <a:t>:</a:t>
            </a:r>
          </a:p>
          <a:p>
            <a:pPr lvl="1"/>
            <a:r>
              <a:rPr lang="fi-FI" sz="1400" dirty="0" err="1" smtClean="0"/>
              <a:t>Router#</a:t>
            </a:r>
            <a:r>
              <a:rPr lang="fi-FI" sz="1400" b="1" dirty="0" err="1" smtClean="0"/>
              <a:t>copy</a:t>
            </a:r>
            <a:r>
              <a:rPr lang="fi-FI" sz="1400" dirty="0" smtClean="0"/>
              <a:t> </a:t>
            </a:r>
            <a:r>
              <a:rPr lang="fi-FI" sz="1400" b="1" dirty="0" err="1" smtClean="0"/>
              <a:t>run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start</a:t>
            </a:r>
            <a:endParaRPr lang="fi-FI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</a:t>
            </a:r>
            <a:r>
              <a:rPr lang="fi-FI" dirty="0" err="1" smtClean="0"/>
              <a:t>storage</a:t>
            </a:r>
            <a:r>
              <a:rPr lang="fi-FI" dirty="0" smtClean="0"/>
              <a:t>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err="1" smtClean="0"/>
              <a:t>Configuration</a:t>
            </a:r>
            <a:r>
              <a:rPr lang="fi-FI" sz="1800" dirty="0" smtClean="0"/>
              <a:t> </a:t>
            </a:r>
            <a:r>
              <a:rPr lang="fi-FI" sz="1800" dirty="0" err="1" smtClean="0"/>
              <a:t>register</a:t>
            </a:r>
            <a:endParaRPr lang="fi-FI" sz="1800" dirty="0" smtClean="0"/>
          </a:p>
          <a:p>
            <a:pPr lvl="1"/>
            <a:r>
              <a:rPr lang="fi-FI" sz="1400" dirty="0" smtClean="0"/>
              <a:t>In NVRAM</a:t>
            </a:r>
          </a:p>
          <a:p>
            <a:pPr lvl="1"/>
            <a:r>
              <a:rPr lang="fi-FI" sz="1400" dirty="0" err="1" smtClean="0"/>
              <a:t>Register</a:t>
            </a:r>
            <a:r>
              <a:rPr lang="fi-FI" sz="1400" dirty="0" smtClean="0"/>
              <a:t> </a:t>
            </a:r>
            <a:r>
              <a:rPr lang="fi-FI" sz="1400" dirty="0" err="1" smtClean="0"/>
              <a:t>affects</a:t>
            </a:r>
            <a:r>
              <a:rPr lang="fi-FI" sz="1400" dirty="0" smtClean="0"/>
              <a:t> </a:t>
            </a:r>
            <a:r>
              <a:rPr lang="fi-FI" sz="1400" dirty="0" err="1" smtClean="0"/>
              <a:t>how</a:t>
            </a:r>
            <a:r>
              <a:rPr lang="fi-FI" sz="1400" dirty="0" smtClean="0"/>
              <a:t> the </a:t>
            </a:r>
            <a:r>
              <a:rPr lang="fi-FI" sz="1400" dirty="0" err="1" smtClean="0"/>
              <a:t>router</a:t>
            </a:r>
            <a:r>
              <a:rPr lang="fi-FI" sz="1400" dirty="0" smtClean="0"/>
              <a:t> </a:t>
            </a:r>
            <a:r>
              <a:rPr lang="fi-FI" sz="1400" dirty="0" err="1" smtClean="0"/>
              <a:t>boots</a:t>
            </a:r>
            <a:r>
              <a:rPr lang="fi-FI" sz="1400" dirty="0" smtClean="0"/>
              <a:t> </a:t>
            </a:r>
            <a:r>
              <a:rPr lang="fi-FI" sz="1400" dirty="0" err="1" smtClean="0"/>
              <a:t>up</a:t>
            </a:r>
            <a:endParaRPr lang="fi-FI" sz="1400" dirty="0" smtClean="0"/>
          </a:p>
          <a:p>
            <a:pPr lvl="1"/>
            <a:r>
              <a:rPr lang="fi-FI" sz="1400" dirty="0" smtClean="0"/>
              <a:t>”</a:t>
            </a:r>
            <a:r>
              <a:rPr lang="fi-FI" sz="1400" dirty="0" err="1" smtClean="0"/>
              <a:t>Router&gt;</a:t>
            </a:r>
            <a:r>
              <a:rPr lang="fi-FI" sz="1400" b="1" dirty="0" err="1" smtClean="0"/>
              <a:t>sh</a:t>
            </a:r>
            <a:r>
              <a:rPr lang="fi-FI" sz="1400" dirty="0" smtClean="0"/>
              <a:t> </a:t>
            </a:r>
            <a:r>
              <a:rPr lang="fi-FI" sz="1400" b="1" dirty="0" smtClean="0"/>
              <a:t>version</a:t>
            </a:r>
            <a:r>
              <a:rPr lang="fi-FI" sz="1400" dirty="0" smtClean="0"/>
              <a:t>” </a:t>
            </a:r>
            <a:r>
              <a:rPr lang="fi-FI" sz="1400" dirty="0" err="1" smtClean="0"/>
              <a:t>shows</a:t>
            </a:r>
            <a:r>
              <a:rPr lang="fi-FI" sz="1400" dirty="0" smtClean="0"/>
              <a:t> the IOS version, </a:t>
            </a:r>
            <a:r>
              <a:rPr lang="fi-FI" sz="1400" dirty="0" err="1" smtClean="0"/>
              <a:t>system</a:t>
            </a:r>
            <a:r>
              <a:rPr lang="fi-FI" sz="1400" dirty="0" smtClean="0"/>
              <a:t> </a:t>
            </a:r>
            <a:r>
              <a:rPr lang="fi-FI" sz="1400" dirty="0" err="1" smtClean="0"/>
              <a:t>image</a:t>
            </a:r>
            <a:r>
              <a:rPr lang="fi-FI" sz="1400" dirty="0" smtClean="0"/>
              <a:t> </a:t>
            </a:r>
            <a:r>
              <a:rPr lang="fi-FI" sz="1400" dirty="0" err="1" smtClean="0"/>
              <a:t>file</a:t>
            </a:r>
            <a:r>
              <a:rPr lang="fi-FI" sz="1400" dirty="0" smtClean="0"/>
              <a:t> and the </a:t>
            </a:r>
            <a:r>
              <a:rPr lang="fi-FI" sz="1400" dirty="0" err="1" smtClean="0"/>
              <a:t>configuration</a:t>
            </a:r>
            <a:r>
              <a:rPr lang="fi-FI" sz="1400" dirty="0" smtClean="0"/>
              <a:t> </a:t>
            </a:r>
            <a:r>
              <a:rPr lang="fi-FI" sz="1400" dirty="0" err="1" smtClean="0"/>
              <a:t>register</a:t>
            </a:r>
            <a:r>
              <a:rPr lang="fi-FI" sz="1400" dirty="0" smtClean="0"/>
              <a:t> </a:t>
            </a:r>
            <a:r>
              <a:rPr lang="fi-FI" sz="1400" dirty="0" err="1" smtClean="0"/>
              <a:t>value</a:t>
            </a:r>
            <a:endParaRPr lang="fi-FI" sz="1400" dirty="0" smtClean="0"/>
          </a:p>
          <a:p>
            <a:pPr lvl="1"/>
            <a:r>
              <a:rPr lang="fi-FI" sz="1400" dirty="0" smtClean="0"/>
              <a:t>”</a:t>
            </a:r>
            <a:r>
              <a:rPr lang="fi-FI" sz="1400" dirty="0" err="1" smtClean="0"/>
              <a:t>Router</a:t>
            </a:r>
            <a:r>
              <a:rPr lang="fi-FI" sz="1400" dirty="0" smtClean="0"/>
              <a:t>(</a:t>
            </a:r>
            <a:r>
              <a:rPr lang="fi-FI" sz="1400" dirty="0" err="1" smtClean="0"/>
              <a:t>config</a:t>
            </a:r>
            <a:r>
              <a:rPr lang="fi-FI" sz="1400" dirty="0" smtClean="0"/>
              <a:t>)#</a:t>
            </a:r>
            <a:r>
              <a:rPr lang="fi-FI" sz="1400" b="1" dirty="0" err="1" smtClean="0"/>
              <a:t>config-register</a:t>
            </a:r>
            <a:r>
              <a:rPr lang="fi-FI" sz="1400" b="1" dirty="0" smtClean="0"/>
              <a:t> 0xHEX_VALUE</a:t>
            </a:r>
            <a:r>
              <a:rPr lang="fi-FI" sz="1400" dirty="0" smtClean="0"/>
              <a:t>” </a:t>
            </a:r>
            <a:r>
              <a:rPr lang="fi-FI" sz="1400" dirty="0" err="1" smtClean="0"/>
              <a:t>alters</a:t>
            </a:r>
            <a:r>
              <a:rPr lang="fi-FI" sz="1400" dirty="0" smtClean="0"/>
              <a:t> the </a:t>
            </a:r>
            <a:r>
              <a:rPr lang="fi-FI" sz="1400" dirty="0" err="1" smtClean="0"/>
              <a:t>register</a:t>
            </a:r>
            <a:r>
              <a:rPr lang="fi-FI" sz="1400" dirty="0" smtClean="0"/>
              <a:t> </a:t>
            </a:r>
            <a:r>
              <a:rPr lang="fi-FI" sz="1400" dirty="0" err="1" smtClean="0"/>
              <a:t>content</a:t>
            </a:r>
            <a:endParaRPr lang="fi-FI" sz="1400" dirty="0" smtClean="0"/>
          </a:p>
          <a:p>
            <a:pPr lvl="1"/>
            <a:r>
              <a:rPr lang="fi-FI" sz="1400" dirty="0" smtClean="0"/>
              <a:t>The </a:t>
            </a:r>
            <a:r>
              <a:rPr lang="fi-FI" sz="1400" dirty="0" err="1" smtClean="0"/>
              <a:t>default</a:t>
            </a:r>
            <a:r>
              <a:rPr lang="fi-FI" sz="1400" dirty="0" smtClean="0"/>
              <a:t> </a:t>
            </a:r>
            <a:r>
              <a:rPr lang="fi-FI" sz="1400" dirty="0" err="1" smtClean="0"/>
              <a:t>value</a:t>
            </a:r>
            <a:r>
              <a:rPr lang="fi-FI" sz="1400" dirty="0" smtClean="0"/>
              <a:t> is 0x2102</a:t>
            </a:r>
          </a:p>
          <a:p>
            <a:pPr lvl="1"/>
            <a:r>
              <a:rPr lang="fi-FI" sz="1400" dirty="0" err="1" smtClean="0"/>
              <a:t>With</a:t>
            </a:r>
            <a:r>
              <a:rPr lang="fi-FI" sz="1400" dirty="0" smtClean="0"/>
              <a:t> the </a:t>
            </a:r>
            <a:r>
              <a:rPr lang="fi-FI" sz="1400" dirty="0" err="1" smtClean="0"/>
              <a:t>configuration</a:t>
            </a:r>
            <a:r>
              <a:rPr lang="fi-FI" sz="1400" dirty="0" smtClean="0"/>
              <a:t> </a:t>
            </a:r>
            <a:r>
              <a:rPr lang="fi-FI" sz="1400" dirty="0" err="1" smtClean="0"/>
              <a:t>register</a:t>
            </a:r>
            <a:r>
              <a:rPr lang="fi-FI" sz="1400" dirty="0" smtClean="0"/>
              <a:t>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can</a:t>
            </a:r>
            <a:r>
              <a:rPr lang="fi-FI" sz="1400" dirty="0" smtClean="0"/>
              <a:t> </a:t>
            </a:r>
            <a:r>
              <a:rPr lang="fi-FI" sz="1400" dirty="0" err="1" smtClean="0"/>
              <a:t>recover</a:t>
            </a:r>
            <a:r>
              <a:rPr lang="fi-FI" sz="1400" dirty="0" smtClean="0"/>
              <a:t> the </a:t>
            </a:r>
            <a:r>
              <a:rPr lang="fi-FI" sz="1400" dirty="0" err="1" smtClean="0"/>
              <a:t>password</a:t>
            </a:r>
            <a:r>
              <a:rPr lang="fi-FI" sz="1400" dirty="0" smtClean="0"/>
              <a:t>, in case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have</a:t>
            </a:r>
            <a:r>
              <a:rPr lang="fi-FI" sz="1400" dirty="0" smtClean="0"/>
              <a:t> </a:t>
            </a:r>
            <a:r>
              <a:rPr lang="fi-FI" sz="1400" dirty="0" err="1" smtClean="0"/>
              <a:t>forgotten</a:t>
            </a:r>
            <a:r>
              <a:rPr lang="fi-FI" sz="1400" dirty="0" smtClean="0"/>
              <a:t> </a:t>
            </a:r>
            <a:r>
              <a:rPr lang="fi-FI" sz="1400" dirty="0" err="1" smtClean="0"/>
              <a:t>it</a:t>
            </a:r>
            <a:endParaRPr lang="fi-FI" sz="1400" dirty="0" smtClean="0"/>
          </a:p>
          <a:p>
            <a:r>
              <a:rPr lang="fi-FI" sz="1800" dirty="0" err="1" smtClean="0"/>
              <a:t>Flash</a:t>
            </a:r>
            <a:endParaRPr lang="fi-FI" sz="1800" dirty="0" smtClean="0"/>
          </a:p>
          <a:p>
            <a:pPr lvl="1"/>
            <a:r>
              <a:rPr lang="fi-FI" sz="1400" dirty="0" err="1" smtClean="0"/>
              <a:t>Default</a:t>
            </a:r>
            <a:r>
              <a:rPr lang="fi-FI" sz="1400" dirty="0" smtClean="0"/>
              <a:t> </a:t>
            </a:r>
            <a:r>
              <a:rPr lang="fi-FI" sz="1400" dirty="0" err="1" smtClean="0"/>
              <a:t>location</a:t>
            </a:r>
            <a:r>
              <a:rPr lang="fi-FI" sz="1400" dirty="0" smtClean="0"/>
              <a:t> of IOS </a:t>
            </a:r>
            <a:r>
              <a:rPr lang="fi-FI" sz="1400" dirty="0" err="1" smtClean="0"/>
              <a:t>images</a:t>
            </a:r>
            <a:endParaRPr lang="fi-FI" sz="1400" dirty="0" smtClean="0"/>
          </a:p>
          <a:p>
            <a:pPr lvl="1"/>
            <a:r>
              <a:rPr lang="fi-FI" sz="1400" dirty="0" err="1" smtClean="0"/>
              <a:t>Can</a:t>
            </a:r>
            <a:r>
              <a:rPr lang="fi-FI" sz="1400" dirty="0" smtClean="0"/>
              <a:t> </a:t>
            </a:r>
            <a:r>
              <a:rPr lang="fi-FI" sz="1400" dirty="0" err="1" smtClean="0"/>
              <a:t>have</a:t>
            </a:r>
            <a:r>
              <a:rPr lang="fi-FI" sz="1400" dirty="0" smtClean="0"/>
              <a:t> </a:t>
            </a:r>
            <a:r>
              <a:rPr lang="fi-FI" sz="1400" dirty="0" err="1" smtClean="0"/>
              <a:t>backup</a:t>
            </a:r>
            <a:r>
              <a:rPr lang="fi-FI" sz="1400" dirty="0" smtClean="0"/>
              <a:t> </a:t>
            </a:r>
            <a:r>
              <a:rPr lang="fi-FI" sz="1400" dirty="0" err="1" smtClean="0"/>
              <a:t>config</a:t>
            </a:r>
            <a:r>
              <a:rPr lang="fi-FI" sz="1400" dirty="0" smtClean="0"/>
              <a:t> </a:t>
            </a:r>
            <a:r>
              <a:rPr lang="fi-FI" sz="1400" dirty="0" err="1" smtClean="0"/>
              <a:t>files</a:t>
            </a:r>
            <a:endParaRPr lang="fi-FI" sz="1400" dirty="0" smtClean="0"/>
          </a:p>
          <a:p>
            <a:pPr lvl="1"/>
            <a:r>
              <a:rPr lang="fi-FI" sz="1400" dirty="0" err="1" smtClean="0"/>
              <a:t>Switch#</a:t>
            </a:r>
            <a:r>
              <a:rPr lang="fi-FI" sz="1400" b="1" dirty="0" err="1" smtClean="0"/>
              <a:t>sh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flash</a:t>
            </a:r>
            <a:endParaRPr lang="fi-FI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</a:t>
            </a:r>
            <a:r>
              <a:rPr lang="fi-FI" dirty="0" err="1" smtClean="0"/>
              <a:t>storage</a:t>
            </a:r>
            <a:r>
              <a:rPr lang="fi-FI" dirty="0" smtClean="0"/>
              <a:t>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 err="1" smtClean="0"/>
              <a:t>Router#</a:t>
            </a:r>
            <a:r>
              <a:rPr lang="fi-FI" sz="1600" b="1" dirty="0" err="1" smtClean="0"/>
              <a:t>show</a:t>
            </a:r>
            <a:r>
              <a:rPr lang="fi-FI" sz="1600" dirty="0" smtClean="0"/>
              <a:t> </a:t>
            </a:r>
            <a:r>
              <a:rPr lang="fi-FI" sz="1600" b="1" dirty="0" err="1" smtClean="0"/>
              <a:t>run</a:t>
            </a:r>
            <a:endParaRPr lang="fi-FI" sz="1600" b="1" dirty="0" smtClean="0"/>
          </a:p>
          <a:p>
            <a:r>
              <a:rPr lang="fi-FI" sz="1600" dirty="0" err="1" smtClean="0"/>
              <a:t>Router#</a:t>
            </a:r>
            <a:r>
              <a:rPr lang="fi-FI" sz="1600" b="1" dirty="0" err="1" smtClean="0"/>
              <a:t>show</a:t>
            </a:r>
            <a:r>
              <a:rPr lang="fi-FI" sz="1600" dirty="0" smtClean="0"/>
              <a:t> </a:t>
            </a:r>
            <a:r>
              <a:rPr lang="fi-FI" sz="1600" b="1" dirty="0" err="1" smtClean="0"/>
              <a:t>start</a:t>
            </a:r>
            <a:endParaRPr lang="fi-FI" sz="1600" b="1" dirty="0" smtClean="0"/>
          </a:p>
          <a:p>
            <a:r>
              <a:rPr lang="fi-FI" sz="1600" dirty="0" err="1" smtClean="0"/>
              <a:t>Router#</a:t>
            </a:r>
            <a:r>
              <a:rPr lang="fi-FI" sz="1600" b="1" dirty="0" err="1" smtClean="0"/>
              <a:t>copy</a:t>
            </a:r>
            <a:r>
              <a:rPr lang="fi-FI" sz="1600" dirty="0" smtClean="0"/>
              <a:t> </a:t>
            </a:r>
            <a:r>
              <a:rPr lang="fi-FI" sz="1600" b="1" dirty="0" err="1" smtClean="0"/>
              <a:t>run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start</a:t>
            </a:r>
            <a:r>
              <a:rPr lang="fi-FI" sz="1600" b="1" dirty="0" smtClean="0"/>
              <a:t> </a:t>
            </a:r>
            <a:r>
              <a:rPr lang="fi-FI" sz="1600" dirty="0" smtClean="0"/>
              <a:t>(</a:t>
            </a:r>
            <a:r>
              <a:rPr lang="fi-FI" sz="1600" dirty="0" err="1" smtClean="0"/>
              <a:t>from</a:t>
            </a:r>
            <a:r>
              <a:rPr lang="fi-FI" sz="1600" dirty="0" smtClean="0"/>
              <a:t> </a:t>
            </a:r>
            <a:r>
              <a:rPr lang="fi-FI" sz="1600" dirty="0" err="1" smtClean="0"/>
              <a:t>run</a:t>
            </a:r>
            <a:r>
              <a:rPr lang="fi-FI" sz="1600" dirty="0" smtClean="0"/>
              <a:t> to </a:t>
            </a:r>
            <a:r>
              <a:rPr lang="fi-FI" sz="1600" dirty="0" err="1" smtClean="0"/>
              <a:t>start</a:t>
            </a:r>
            <a:r>
              <a:rPr lang="fi-FI" sz="1600" dirty="0" smtClean="0"/>
              <a:t>)</a:t>
            </a:r>
          </a:p>
          <a:p>
            <a:r>
              <a:rPr lang="fi-FI" sz="1600" dirty="0" err="1" smtClean="0"/>
              <a:t>Router#</a:t>
            </a:r>
            <a:r>
              <a:rPr lang="fi-FI" sz="1600" b="1" dirty="0" err="1" smtClean="0"/>
              <a:t>copy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start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run</a:t>
            </a:r>
            <a:r>
              <a:rPr lang="fi-FI" sz="1600" b="1" dirty="0" smtClean="0"/>
              <a:t> </a:t>
            </a:r>
            <a:r>
              <a:rPr lang="fi-FI" sz="1600" dirty="0" smtClean="0"/>
              <a:t>(</a:t>
            </a:r>
            <a:r>
              <a:rPr lang="fi-FI" sz="1600" dirty="0" err="1" smtClean="0"/>
              <a:t>from</a:t>
            </a:r>
            <a:r>
              <a:rPr lang="fi-FI" sz="1600" dirty="0" smtClean="0"/>
              <a:t> </a:t>
            </a:r>
            <a:r>
              <a:rPr lang="fi-FI" sz="1600" dirty="0" err="1" smtClean="0"/>
              <a:t>start</a:t>
            </a:r>
            <a:r>
              <a:rPr lang="fi-FI" sz="1600" dirty="0" smtClean="0"/>
              <a:t> to </a:t>
            </a:r>
            <a:r>
              <a:rPr lang="fi-FI" sz="1600" dirty="0" err="1" smtClean="0"/>
              <a:t>run</a:t>
            </a:r>
            <a:r>
              <a:rPr lang="fi-FI" sz="1600" dirty="0" smtClean="0"/>
              <a:t>. </a:t>
            </a:r>
            <a:r>
              <a:rPr lang="fi-FI" sz="1600" dirty="0" err="1" smtClean="0"/>
              <a:t>Obs</a:t>
            </a:r>
            <a:r>
              <a:rPr lang="fi-FI" sz="1600" dirty="0" smtClean="0"/>
              <a:t>! A </a:t>
            </a:r>
            <a:r>
              <a:rPr lang="fi-FI" sz="1600" dirty="0" err="1" smtClean="0"/>
              <a:t>merge</a:t>
            </a:r>
            <a:r>
              <a:rPr lang="fi-FI" sz="1600" dirty="0" smtClean="0"/>
              <a:t> </a:t>
            </a:r>
            <a:r>
              <a:rPr lang="fi-FI" sz="1600" dirty="0" err="1" smtClean="0"/>
              <a:t>operation</a:t>
            </a:r>
            <a:r>
              <a:rPr lang="fi-FI" sz="1600" dirty="0" smtClean="0"/>
              <a:t>, </a:t>
            </a:r>
            <a:r>
              <a:rPr lang="fi-FI" sz="1600" dirty="0" err="1" smtClean="0"/>
              <a:t>not</a:t>
            </a:r>
            <a:r>
              <a:rPr lang="fi-FI" sz="1600" dirty="0" smtClean="0"/>
              <a:t> a </a:t>
            </a:r>
            <a:r>
              <a:rPr lang="fi-FI" sz="1600" dirty="0" err="1" smtClean="0"/>
              <a:t>replacement</a:t>
            </a:r>
            <a:r>
              <a:rPr lang="fi-FI" sz="1600" dirty="0" smtClean="0"/>
              <a:t>)</a:t>
            </a:r>
          </a:p>
          <a:p>
            <a:r>
              <a:rPr lang="fi-FI" sz="1600" dirty="0" err="1" smtClean="0"/>
              <a:t>Router#</a:t>
            </a:r>
            <a:r>
              <a:rPr lang="fi-FI" sz="1600" b="1" dirty="0" err="1" smtClean="0"/>
              <a:t>copy</a:t>
            </a:r>
            <a:r>
              <a:rPr lang="fi-FI" sz="1600" dirty="0" smtClean="0"/>
              <a:t> </a:t>
            </a:r>
            <a:r>
              <a:rPr lang="fi-FI" sz="1600" b="1" dirty="0" err="1" smtClean="0"/>
              <a:t>start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tftp</a:t>
            </a:r>
            <a:r>
              <a:rPr lang="fi-FI" sz="1600" b="1" dirty="0" smtClean="0"/>
              <a:t> </a:t>
            </a:r>
            <a:r>
              <a:rPr lang="fi-FI" sz="1600" dirty="0" smtClean="0"/>
              <a:t>(copy </a:t>
            </a:r>
            <a:r>
              <a:rPr lang="fi-FI" sz="1600" dirty="0" err="1" smtClean="0"/>
              <a:t>start</a:t>
            </a:r>
            <a:r>
              <a:rPr lang="fi-FI" sz="1600" dirty="0" smtClean="0"/>
              <a:t> to TFTP </a:t>
            </a:r>
            <a:r>
              <a:rPr lang="fi-FI" sz="1600" dirty="0" err="1" smtClean="0"/>
              <a:t>server</a:t>
            </a:r>
            <a:r>
              <a:rPr lang="fi-FI" sz="1600" dirty="0" smtClean="0"/>
              <a:t>)</a:t>
            </a:r>
          </a:p>
          <a:p>
            <a:r>
              <a:rPr lang="fi-FI" sz="1600" dirty="0" err="1" smtClean="0"/>
              <a:t>Router#</a:t>
            </a:r>
            <a:r>
              <a:rPr lang="fi-FI" sz="1600" b="1" dirty="0" err="1" smtClean="0"/>
              <a:t>copy</a:t>
            </a:r>
            <a:r>
              <a:rPr lang="fi-FI" sz="1600" dirty="0" smtClean="0"/>
              <a:t> </a:t>
            </a:r>
            <a:r>
              <a:rPr lang="fi-FI" sz="1600" b="1" dirty="0" err="1" smtClean="0"/>
              <a:t>tftp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run</a:t>
            </a:r>
            <a:r>
              <a:rPr lang="fi-FI" sz="1600" b="1" dirty="0" smtClean="0"/>
              <a:t> </a:t>
            </a:r>
            <a:r>
              <a:rPr lang="fi-FI" sz="1600" dirty="0" smtClean="0"/>
              <a:t>(copy </a:t>
            </a:r>
            <a:r>
              <a:rPr lang="fi-FI" sz="1600" dirty="0" err="1" smtClean="0"/>
              <a:t>run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TFTP </a:t>
            </a:r>
            <a:r>
              <a:rPr lang="fi-FI" sz="1600" dirty="0" err="1" smtClean="0"/>
              <a:t>server</a:t>
            </a:r>
            <a:r>
              <a:rPr lang="fi-FI" sz="1600" dirty="0" smtClean="0"/>
              <a:t>)</a:t>
            </a:r>
          </a:p>
          <a:p>
            <a:r>
              <a:rPr lang="fi-FI" sz="1600" dirty="0" err="1" smtClean="0"/>
              <a:t>Router</a:t>
            </a:r>
            <a:r>
              <a:rPr lang="fi-FI" sz="1600" dirty="0" smtClean="0"/>
              <a:t> </a:t>
            </a:r>
            <a:r>
              <a:rPr lang="fi-FI" sz="1600" dirty="0" err="1" smtClean="0"/>
              <a:t>can</a:t>
            </a:r>
            <a:r>
              <a:rPr lang="fi-FI" sz="1600" dirty="0" smtClean="0"/>
              <a:t> </a:t>
            </a:r>
            <a:r>
              <a:rPr lang="fi-FI" sz="1600" dirty="0" err="1" smtClean="0"/>
              <a:t>have</a:t>
            </a:r>
            <a:r>
              <a:rPr lang="fi-FI" sz="1600" dirty="0" smtClean="0"/>
              <a:t> </a:t>
            </a:r>
            <a:r>
              <a:rPr lang="fi-FI" sz="1600" dirty="0" err="1" smtClean="0"/>
              <a:t>multiple</a:t>
            </a:r>
            <a:r>
              <a:rPr lang="fi-FI" sz="1600" dirty="0" smtClean="0"/>
              <a:t> </a:t>
            </a:r>
            <a:r>
              <a:rPr lang="fi-FI" sz="1600" dirty="0" err="1" smtClean="0"/>
              <a:t>copies</a:t>
            </a:r>
            <a:r>
              <a:rPr lang="fi-FI" sz="1600" dirty="0" smtClean="0"/>
              <a:t> of </a:t>
            </a:r>
            <a:r>
              <a:rPr lang="fi-FI" sz="1600" dirty="0" err="1" smtClean="0"/>
              <a:t>configuration</a:t>
            </a:r>
            <a:r>
              <a:rPr lang="fi-FI" sz="1600" dirty="0" smtClean="0"/>
              <a:t> </a:t>
            </a:r>
            <a:r>
              <a:rPr lang="fi-FI" sz="1600" dirty="0" err="1" smtClean="0"/>
              <a:t>files</a:t>
            </a:r>
            <a:r>
              <a:rPr lang="fi-FI" sz="1600" dirty="0" smtClean="0"/>
              <a:t> </a:t>
            </a:r>
            <a:r>
              <a:rPr lang="fi-FI" sz="1600" dirty="0" err="1" smtClean="0"/>
              <a:t>with</a:t>
            </a:r>
            <a:r>
              <a:rPr lang="fi-FI" sz="1600" dirty="0" smtClean="0"/>
              <a:t> </a:t>
            </a:r>
            <a:r>
              <a:rPr lang="fi-FI" sz="1600" dirty="0" err="1" smtClean="0"/>
              <a:t>different</a:t>
            </a:r>
            <a:r>
              <a:rPr lang="fi-FI" sz="1600" dirty="0" smtClean="0"/>
              <a:t> </a:t>
            </a:r>
            <a:r>
              <a:rPr lang="fi-FI" sz="1600" dirty="0" err="1" smtClean="0"/>
              <a:t>names</a:t>
            </a:r>
            <a:r>
              <a:rPr lang="fi-FI" sz="1600" dirty="0" smtClean="0"/>
              <a:t> in the </a:t>
            </a:r>
            <a:r>
              <a:rPr lang="fi-FI" sz="1600" dirty="0" err="1" smtClean="0"/>
              <a:t>flash</a:t>
            </a:r>
            <a:r>
              <a:rPr lang="fi-FI" sz="1600" dirty="0" smtClean="0"/>
              <a:t> </a:t>
            </a:r>
            <a:r>
              <a:rPr lang="fi-FI" sz="1600" dirty="0" err="1" smtClean="0"/>
              <a:t>memory</a:t>
            </a:r>
            <a:r>
              <a:rPr lang="fi-FI" sz="1600" dirty="0" smtClean="0"/>
              <a:t>. </a:t>
            </a:r>
            <a:r>
              <a:rPr lang="fi-FI" sz="1600" dirty="0" err="1" smtClean="0"/>
              <a:t>However</a:t>
            </a:r>
            <a:r>
              <a:rPr lang="fi-FI" sz="1600" dirty="0" smtClean="0"/>
              <a:t>, </a:t>
            </a:r>
            <a:r>
              <a:rPr lang="fi-FI" sz="1600" dirty="0" err="1" smtClean="0"/>
              <a:t>it</a:t>
            </a:r>
            <a:r>
              <a:rPr lang="fi-FI" sz="1600" dirty="0" smtClean="0"/>
              <a:t> is </a:t>
            </a:r>
            <a:r>
              <a:rPr lang="fi-FI" sz="1600" dirty="0" err="1" smtClean="0"/>
              <a:t>more</a:t>
            </a:r>
            <a:r>
              <a:rPr lang="fi-FI" sz="1600" dirty="0" smtClean="0"/>
              <a:t> </a:t>
            </a:r>
            <a:r>
              <a:rPr lang="fi-FI" sz="1600" dirty="0" err="1" smtClean="0"/>
              <a:t>advisable</a:t>
            </a:r>
            <a:r>
              <a:rPr lang="fi-FI" sz="1600" dirty="0" smtClean="0"/>
              <a:t> to copy </a:t>
            </a:r>
            <a:r>
              <a:rPr lang="fi-FI" sz="1600" dirty="0" err="1" smtClean="0"/>
              <a:t>them</a:t>
            </a:r>
            <a:r>
              <a:rPr lang="fi-FI" sz="1600" dirty="0" smtClean="0"/>
              <a:t> to a </a:t>
            </a:r>
            <a:r>
              <a:rPr lang="fi-FI" sz="1600" dirty="0" err="1" smtClean="0"/>
              <a:t>tftp</a:t>
            </a:r>
            <a:r>
              <a:rPr lang="fi-FI" sz="1600" dirty="0" smtClean="0"/>
              <a:t>/ftp </a:t>
            </a:r>
            <a:r>
              <a:rPr lang="fi-FI" sz="1600" dirty="0" err="1" smtClean="0"/>
              <a:t>server</a:t>
            </a:r>
            <a:endParaRPr lang="fi-FI" sz="1600" dirty="0" smtClean="0"/>
          </a:p>
          <a:p>
            <a:pPr lvl="1"/>
            <a:r>
              <a:rPr lang="fi-FI" sz="1200" dirty="0" err="1" smtClean="0"/>
              <a:t>Router#</a:t>
            </a:r>
            <a:r>
              <a:rPr lang="fi-FI" sz="1200" b="1" dirty="0" err="1" smtClean="0"/>
              <a:t>copy</a:t>
            </a:r>
            <a:r>
              <a:rPr lang="fi-FI" sz="1200" dirty="0" smtClean="0"/>
              <a:t> </a:t>
            </a:r>
            <a:r>
              <a:rPr lang="fi-FI" sz="1200" b="1" dirty="0" err="1" smtClean="0"/>
              <a:t>run|start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flash:FILE_NAME</a:t>
            </a:r>
            <a:endParaRPr lang="fi-FI" sz="1200" b="1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</a:t>
            </a:r>
            <a:r>
              <a:rPr lang="fi-FI" dirty="0" err="1" smtClean="0"/>
              <a:t>storage</a:t>
            </a:r>
            <a:r>
              <a:rPr lang="fi-FI" dirty="0" smtClean="0"/>
              <a:t>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 smtClean="0"/>
              <a:t>To </a:t>
            </a:r>
            <a:r>
              <a:rPr lang="fi-FI" sz="1600" dirty="0" err="1" smtClean="0"/>
              <a:t>wipe</a:t>
            </a:r>
            <a:r>
              <a:rPr lang="fi-FI" sz="1600" dirty="0" smtClean="0"/>
              <a:t> out the </a:t>
            </a:r>
            <a:r>
              <a:rPr lang="fi-FI" sz="1600" dirty="0" err="1" smtClean="0"/>
              <a:t>router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configuration</a:t>
            </a:r>
            <a:r>
              <a:rPr lang="fi-FI" sz="1600" dirty="0" smtClean="0"/>
              <a:t>:</a:t>
            </a:r>
          </a:p>
          <a:p>
            <a:pPr lvl="1"/>
            <a:r>
              <a:rPr lang="fi-FI" sz="1200" dirty="0" err="1" smtClean="0"/>
              <a:t>Router#</a:t>
            </a:r>
            <a:r>
              <a:rPr lang="fi-FI" sz="1200" b="1" dirty="0" err="1" smtClean="0"/>
              <a:t>erase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start</a:t>
            </a:r>
            <a:endParaRPr lang="fi-FI" sz="1200" b="1" dirty="0" smtClean="0"/>
          </a:p>
          <a:p>
            <a:pPr lvl="1"/>
            <a:r>
              <a:rPr lang="fi-FI" sz="1200" dirty="0" err="1" smtClean="0"/>
              <a:t>Router#</a:t>
            </a:r>
            <a:r>
              <a:rPr lang="fi-FI" sz="1200" b="1" dirty="0" err="1" smtClean="0"/>
              <a:t>reload</a:t>
            </a:r>
            <a:endParaRPr lang="fi-FI" sz="1200" b="1" dirty="0" smtClean="0"/>
          </a:p>
          <a:p>
            <a:r>
              <a:rPr lang="fi-FI" sz="1600" dirty="0" smtClean="0"/>
              <a:t>To </a:t>
            </a:r>
            <a:r>
              <a:rPr lang="fi-FI" sz="1600" dirty="0" err="1" smtClean="0"/>
              <a:t>wipe</a:t>
            </a:r>
            <a:r>
              <a:rPr lang="fi-FI" sz="1600" dirty="0" smtClean="0"/>
              <a:t> out the </a:t>
            </a:r>
            <a:r>
              <a:rPr lang="fi-FI" sz="1600" dirty="0" err="1" smtClean="0"/>
              <a:t>switch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configuration</a:t>
            </a:r>
            <a:r>
              <a:rPr lang="fi-FI" sz="1600" dirty="0" smtClean="0"/>
              <a:t>:</a:t>
            </a:r>
          </a:p>
          <a:p>
            <a:pPr lvl="1"/>
            <a:r>
              <a:rPr lang="fi-FI" sz="1200" dirty="0" err="1" smtClean="0"/>
              <a:t>Switch#</a:t>
            </a:r>
            <a:r>
              <a:rPr lang="fi-FI" sz="1200" b="1" dirty="0" err="1" smtClean="0"/>
              <a:t>erase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start</a:t>
            </a:r>
            <a:endParaRPr lang="fi-FI" sz="1200" b="1" dirty="0" smtClean="0"/>
          </a:p>
          <a:p>
            <a:pPr lvl="1"/>
            <a:r>
              <a:rPr lang="fi-FI" sz="1200" dirty="0" err="1" smtClean="0"/>
              <a:t>Switch#</a:t>
            </a:r>
            <a:r>
              <a:rPr lang="fi-FI" sz="1200" b="1" dirty="0" err="1" smtClean="0"/>
              <a:t>delete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vlan.dat</a:t>
            </a:r>
            <a:endParaRPr lang="fi-FI" sz="1200" b="1" dirty="0" smtClean="0"/>
          </a:p>
          <a:p>
            <a:pPr lvl="1"/>
            <a:r>
              <a:rPr lang="fi-FI" sz="1200" dirty="0" err="1" smtClean="0"/>
              <a:t>Switch#</a:t>
            </a:r>
            <a:r>
              <a:rPr lang="fi-FI" sz="1200" b="1" dirty="0" err="1" smtClean="0"/>
              <a:t>reload</a:t>
            </a:r>
            <a:endParaRPr lang="fi-FI" sz="1200" b="1" dirty="0" smtClean="0"/>
          </a:p>
          <a:p>
            <a:r>
              <a:rPr lang="fi-FI" sz="1600" dirty="0" smtClean="0"/>
              <a:t>To </a:t>
            </a:r>
            <a:r>
              <a:rPr lang="fi-FI" sz="1600" dirty="0" err="1" smtClean="0"/>
              <a:t>wipe</a:t>
            </a:r>
            <a:r>
              <a:rPr lang="fi-FI" sz="1600" dirty="0" smtClean="0"/>
              <a:t> out i.e. a </a:t>
            </a:r>
            <a:r>
              <a:rPr lang="fi-FI" sz="1600" dirty="0" err="1" smtClean="0"/>
              <a:t>backed-up</a:t>
            </a:r>
            <a:r>
              <a:rPr lang="fi-FI" sz="1600" dirty="0" smtClean="0"/>
              <a:t> </a:t>
            </a:r>
            <a:r>
              <a:rPr lang="fi-FI" sz="1600" dirty="0" err="1" smtClean="0"/>
              <a:t>config</a:t>
            </a:r>
            <a:r>
              <a:rPr lang="fi-FI" sz="1600" dirty="0" smtClean="0"/>
              <a:t>:</a:t>
            </a:r>
          </a:p>
          <a:p>
            <a:pPr lvl="1"/>
            <a:r>
              <a:rPr lang="fi-FI" sz="1200" dirty="0" err="1" smtClean="0"/>
              <a:t>Switch#</a:t>
            </a:r>
            <a:r>
              <a:rPr lang="fi-FI" sz="1200" b="1" dirty="0" err="1" smtClean="0"/>
              <a:t>delete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flash:FILE_NAME</a:t>
            </a:r>
            <a:endParaRPr lang="fi-FI" sz="1200" b="1" dirty="0" smtClean="0"/>
          </a:p>
          <a:p>
            <a:r>
              <a:rPr lang="fi-FI" sz="1600" dirty="0" smtClean="0"/>
              <a:t>To </a:t>
            </a:r>
            <a:r>
              <a:rPr lang="fi-FI" sz="1600" dirty="0" err="1" smtClean="0"/>
              <a:t>back</a:t>
            </a:r>
            <a:r>
              <a:rPr lang="fi-FI" sz="1600" dirty="0" smtClean="0"/>
              <a:t> </a:t>
            </a:r>
            <a:r>
              <a:rPr lang="fi-FI" sz="1600" dirty="0" err="1" smtClean="0"/>
              <a:t>up</a:t>
            </a:r>
            <a:r>
              <a:rPr lang="fi-FI" sz="1600" dirty="0" smtClean="0"/>
              <a:t> an IOS </a:t>
            </a:r>
            <a:r>
              <a:rPr lang="fi-FI" sz="1600" dirty="0" err="1" smtClean="0"/>
              <a:t>image</a:t>
            </a:r>
            <a:r>
              <a:rPr lang="fi-FI" sz="1600" dirty="0" smtClean="0"/>
              <a:t>:</a:t>
            </a:r>
          </a:p>
          <a:p>
            <a:pPr lvl="1"/>
            <a:r>
              <a:rPr lang="fi-FI" sz="1200" dirty="0" err="1" smtClean="0"/>
              <a:t>Switch#</a:t>
            </a:r>
            <a:r>
              <a:rPr lang="fi-FI" sz="1200" b="1" dirty="0" err="1" smtClean="0"/>
              <a:t>copy</a:t>
            </a:r>
            <a:r>
              <a:rPr lang="fi-FI" sz="1200" dirty="0" smtClean="0"/>
              <a:t> </a:t>
            </a:r>
            <a:r>
              <a:rPr lang="fi-FI" sz="1200" b="1" dirty="0" err="1" smtClean="0"/>
              <a:t>flash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tftp</a:t>
            </a:r>
            <a:endParaRPr lang="fi-FI" sz="1200" b="1" dirty="0" smtClean="0"/>
          </a:p>
          <a:p>
            <a:r>
              <a:rPr lang="fi-FI" sz="1600" dirty="0" smtClean="0"/>
              <a:t>To </a:t>
            </a:r>
            <a:r>
              <a:rPr lang="fi-FI" sz="1600" dirty="0" err="1" smtClean="0"/>
              <a:t>load</a:t>
            </a:r>
            <a:r>
              <a:rPr lang="fi-FI" sz="1600" dirty="0" smtClean="0"/>
              <a:t> a new IOS </a:t>
            </a:r>
            <a:r>
              <a:rPr lang="fi-FI" sz="1600" dirty="0" err="1" smtClean="0"/>
              <a:t>image</a:t>
            </a:r>
            <a:r>
              <a:rPr lang="fi-FI" sz="1600" dirty="0" smtClean="0"/>
              <a:t>:</a:t>
            </a:r>
          </a:p>
          <a:p>
            <a:pPr lvl="1"/>
            <a:r>
              <a:rPr lang="fi-FI" sz="1200" dirty="0" err="1" smtClean="0"/>
              <a:t>Switch#</a:t>
            </a:r>
            <a:r>
              <a:rPr lang="fi-FI" sz="1200" b="1" dirty="0" err="1" smtClean="0"/>
              <a:t>copy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tftp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flash</a:t>
            </a:r>
            <a:endParaRPr lang="fi-FI" sz="1200" b="1" dirty="0" smtClean="0"/>
          </a:p>
          <a:p>
            <a:pPr lvl="1"/>
            <a:r>
              <a:rPr lang="fi-FI" sz="1200" dirty="0" err="1" smtClean="0"/>
              <a:t>Switch#</a:t>
            </a:r>
            <a:r>
              <a:rPr lang="fi-FI" sz="1200" b="1" dirty="0" err="1" smtClean="0"/>
              <a:t>reload</a:t>
            </a:r>
            <a:endParaRPr lang="fi-FI" sz="1200" b="1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devices</a:t>
            </a:r>
            <a:r>
              <a:rPr lang="fi-FI" dirty="0" smtClean="0"/>
              <a:t> (1/3)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T-110.5101 Cisco IOS - (c) </a:t>
            </a:r>
            <a:r>
              <a:rPr lang="en-US" dirty="0" err="1" smtClean="0"/>
              <a:t>Jere</a:t>
            </a:r>
            <a:r>
              <a:rPr lang="en-US" dirty="0" smtClean="0"/>
              <a:t> </a:t>
            </a:r>
            <a:r>
              <a:rPr lang="en-US" dirty="0" err="1" smtClean="0"/>
              <a:t>Mäkelä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914400" y="2133600"/>
            <a:ext cx="7315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066800" y="23622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066800" y="25146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66800" y="28956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066800" y="30480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66800" y="27432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676400" y="3276600"/>
            <a:ext cx="3048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1371600" y="220980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SYST</a:t>
            </a:r>
            <a:endParaRPr lang="en-US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71600" y="2362200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RPS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371600" y="2590800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STAT</a:t>
            </a:r>
            <a:endParaRPr lang="en-US" sz="11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371600" y="2743200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DUPLX</a:t>
            </a:r>
            <a:endParaRPr lang="en-US" sz="11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371600" y="2895600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SPEED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66800" y="320040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MODE</a:t>
            </a:r>
            <a:endParaRPr lang="en-US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914400" y="1752600"/>
            <a:ext cx="12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2960 </a:t>
            </a:r>
            <a:r>
              <a:rPr lang="fi-FI" dirty="0" err="1" smtClean="0"/>
              <a:t>Front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2286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286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286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438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667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667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667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819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048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048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048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200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29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429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429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581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810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810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810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962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191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191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191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343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572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572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572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724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953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953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953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105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334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334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5334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486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715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715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5715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867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096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096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096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6248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477000" y="26670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4770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64770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629400" y="24384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Arrow Connector 160"/>
          <p:cNvCxnSpPr/>
          <p:nvPr/>
        </p:nvCxnSpPr>
        <p:spPr>
          <a:xfrm rot="16200000" flipH="1">
            <a:off x="3390900" y="2247900"/>
            <a:ext cx="914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>
            <a:off x="3238500" y="2171700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048000" y="1600200"/>
            <a:ext cx="156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Ports</a:t>
            </a:r>
            <a:r>
              <a:rPr lang="fi-FI" dirty="0" smtClean="0"/>
              <a:t> and </a:t>
            </a:r>
            <a:r>
              <a:rPr lang="fi-FI" dirty="0" err="1" smtClean="0"/>
              <a:t>LEDs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914400" y="3733800"/>
            <a:ext cx="113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2960 </a:t>
            </a:r>
            <a:r>
              <a:rPr lang="fi-FI" dirty="0" err="1" smtClean="0"/>
              <a:t>Rear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69342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315200" y="29718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7010400" y="27432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391400" y="27432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914400" y="4114800"/>
            <a:ext cx="7315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371600" y="46482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362200" y="4495800"/>
            <a:ext cx="1143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4191000" y="4572000"/>
            <a:ext cx="19812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6781800" y="4572000"/>
            <a:ext cx="685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914400" y="5562600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RJ-45</a:t>
            </a:r>
          </a:p>
          <a:p>
            <a:r>
              <a:rPr lang="fi-FI" dirty="0" err="1" smtClean="0"/>
              <a:t>Console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endParaRPr lang="en-US" dirty="0"/>
          </a:p>
        </p:txBody>
      </p:sp>
      <p:cxnSp>
        <p:nvCxnSpPr>
          <p:cNvPr id="175" name="Straight Arrow Connector 174"/>
          <p:cNvCxnSpPr/>
          <p:nvPr/>
        </p:nvCxnSpPr>
        <p:spPr>
          <a:xfrm rot="5400000" flipH="1" flipV="1">
            <a:off x="1143000" y="5105400"/>
            <a:ext cx="762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2438400" y="5562600"/>
            <a:ext cx="914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FAN </a:t>
            </a:r>
          </a:p>
          <a:p>
            <a:r>
              <a:rPr lang="fi-FI" dirty="0" err="1" smtClean="0"/>
              <a:t>Exhaust</a:t>
            </a:r>
            <a:endParaRPr lang="en-US" dirty="0"/>
          </a:p>
        </p:txBody>
      </p:sp>
      <p:cxnSp>
        <p:nvCxnSpPr>
          <p:cNvPr id="177" name="Straight Arrow Connector 176"/>
          <p:cNvCxnSpPr/>
          <p:nvPr/>
        </p:nvCxnSpPr>
        <p:spPr>
          <a:xfrm rot="5400000" flipH="1" flipV="1">
            <a:off x="2438400" y="5105400"/>
            <a:ext cx="762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4572000" y="5715000"/>
            <a:ext cx="118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RPS </a:t>
            </a:r>
            <a:r>
              <a:rPr lang="fi-FI" dirty="0" err="1" smtClean="0"/>
              <a:t>Outlet</a:t>
            </a:r>
            <a:endParaRPr lang="en-US" dirty="0"/>
          </a:p>
        </p:txBody>
      </p:sp>
      <p:cxnSp>
        <p:nvCxnSpPr>
          <p:cNvPr id="179" name="Straight Arrow Connector 178"/>
          <p:cNvCxnSpPr>
            <a:stCxn id="178" idx="0"/>
          </p:cNvCxnSpPr>
          <p:nvPr/>
        </p:nvCxnSpPr>
        <p:spPr>
          <a:xfrm rot="5400000" flipH="1" flipV="1">
            <a:off x="4715129" y="5248530"/>
            <a:ext cx="914400" cy="185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553200" y="5715000"/>
            <a:ext cx="132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Power</a:t>
            </a:r>
            <a:r>
              <a:rPr lang="fi-FI" dirty="0" smtClean="0"/>
              <a:t> input</a:t>
            </a:r>
            <a:endParaRPr lang="en-US" dirty="0"/>
          </a:p>
        </p:txBody>
      </p:sp>
      <p:cxnSp>
        <p:nvCxnSpPr>
          <p:cNvPr id="181" name="Straight Arrow Connector 180"/>
          <p:cNvCxnSpPr>
            <a:stCxn id="180" idx="0"/>
          </p:cNvCxnSpPr>
          <p:nvPr/>
        </p:nvCxnSpPr>
        <p:spPr>
          <a:xfrm rot="16200000" flipV="1">
            <a:off x="6846714" y="5345286"/>
            <a:ext cx="685800" cy="536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181600" y="1524000"/>
            <a:ext cx="248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No </a:t>
            </a:r>
            <a:r>
              <a:rPr lang="fi-FI" dirty="0" err="1" smtClean="0"/>
              <a:t>power</a:t>
            </a:r>
            <a:r>
              <a:rPr lang="fi-FI" dirty="0" smtClean="0"/>
              <a:t> on/</a:t>
            </a:r>
            <a:r>
              <a:rPr lang="fi-FI" dirty="0" err="1" smtClean="0"/>
              <a:t>off</a:t>
            </a:r>
            <a:r>
              <a:rPr lang="fi-FI" dirty="0" smtClean="0"/>
              <a:t> </a:t>
            </a:r>
            <a:r>
              <a:rPr lang="fi-FI" dirty="0" err="1" smtClean="0"/>
              <a:t>switch</a:t>
            </a:r>
            <a:r>
              <a:rPr lang="fi-FI" dirty="0" smtClean="0"/>
              <a:t>!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2362200" y="3657600"/>
            <a:ext cx="13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Push</a:t>
            </a:r>
            <a:r>
              <a:rPr lang="fi-FI" dirty="0" smtClean="0"/>
              <a:t> </a:t>
            </a:r>
            <a:r>
              <a:rPr lang="fi-FI" dirty="0" err="1" smtClean="0"/>
              <a:t>button</a:t>
            </a:r>
            <a:endParaRPr lang="en-US" dirty="0"/>
          </a:p>
        </p:txBody>
      </p:sp>
      <p:cxnSp>
        <p:nvCxnSpPr>
          <p:cNvPr id="184" name="Straight Arrow Connector 183"/>
          <p:cNvCxnSpPr/>
          <p:nvPr/>
        </p:nvCxnSpPr>
        <p:spPr>
          <a:xfrm rot="10800000">
            <a:off x="1981200" y="3429000"/>
            <a:ext cx="609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devices</a:t>
            </a:r>
            <a:r>
              <a:rPr lang="fi-FI" dirty="0" smtClean="0"/>
              <a:t> (2/3)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System</a:t>
            </a:r>
            <a:r>
              <a:rPr lang="fi-FI" dirty="0" smtClean="0"/>
              <a:t> LED</a:t>
            </a:r>
          </a:p>
          <a:p>
            <a:pPr lvl="1"/>
            <a:r>
              <a:rPr lang="fi-FI" dirty="0" smtClean="0"/>
              <a:t>Green: The </a:t>
            </a:r>
            <a:r>
              <a:rPr lang="fi-FI" dirty="0" err="1" smtClean="0"/>
              <a:t>system</a:t>
            </a:r>
            <a:r>
              <a:rPr lang="fi-FI" dirty="0" smtClean="0"/>
              <a:t> is </a:t>
            </a:r>
            <a:r>
              <a:rPr lang="fi-FI" dirty="0" err="1" smtClean="0"/>
              <a:t>up</a:t>
            </a:r>
            <a:r>
              <a:rPr lang="fi-FI" dirty="0" smtClean="0"/>
              <a:t> and </a:t>
            </a:r>
            <a:r>
              <a:rPr lang="fi-FI" dirty="0" err="1" smtClean="0"/>
              <a:t>running</a:t>
            </a:r>
            <a:endParaRPr lang="fi-FI" dirty="0" smtClean="0"/>
          </a:p>
          <a:p>
            <a:pPr lvl="1"/>
            <a:r>
              <a:rPr lang="fi-FI" dirty="0" err="1" smtClean="0"/>
              <a:t>Amber</a:t>
            </a:r>
            <a:r>
              <a:rPr lang="fi-FI" dirty="0" smtClean="0"/>
              <a:t>: The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experienced</a:t>
            </a:r>
            <a:r>
              <a:rPr lang="fi-FI" dirty="0" smtClean="0"/>
              <a:t> a </a:t>
            </a:r>
            <a:r>
              <a:rPr lang="fi-FI" dirty="0" err="1" smtClean="0"/>
              <a:t>malfunction</a:t>
            </a:r>
            <a:endParaRPr lang="fi-FI" dirty="0" smtClean="0"/>
          </a:p>
          <a:p>
            <a:pPr lvl="1"/>
            <a:r>
              <a:rPr lang="fi-FI" dirty="0" err="1" smtClean="0"/>
              <a:t>Off</a:t>
            </a:r>
            <a:r>
              <a:rPr lang="fi-FI" dirty="0" smtClean="0"/>
              <a:t>: The </a:t>
            </a:r>
            <a:r>
              <a:rPr lang="fi-FI" dirty="0" err="1" smtClean="0"/>
              <a:t>system</a:t>
            </a:r>
            <a:r>
              <a:rPr lang="fi-FI" dirty="0" smtClean="0"/>
              <a:t> is </a:t>
            </a:r>
            <a:r>
              <a:rPr lang="fi-FI" dirty="0" err="1" smtClean="0"/>
              <a:t>powered</a:t>
            </a:r>
            <a:r>
              <a:rPr lang="fi-FI" dirty="0" smtClean="0"/>
              <a:t> </a:t>
            </a:r>
            <a:r>
              <a:rPr lang="fi-FI" dirty="0" err="1" smtClean="0"/>
              <a:t>down</a:t>
            </a:r>
            <a:endParaRPr lang="fi-FI" dirty="0" smtClean="0"/>
          </a:p>
          <a:p>
            <a:r>
              <a:rPr lang="fi-FI" dirty="0" smtClean="0"/>
              <a:t>RPS (</a:t>
            </a:r>
            <a:r>
              <a:rPr lang="fi-FI" dirty="0" err="1" smtClean="0"/>
              <a:t>Redundant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Green: RPS is </a:t>
            </a:r>
            <a:r>
              <a:rPr lang="fi-FI" dirty="0" err="1" smtClean="0"/>
              <a:t>attached</a:t>
            </a:r>
            <a:r>
              <a:rPr lang="fi-FI" dirty="0" smtClean="0"/>
              <a:t> and </a:t>
            </a:r>
            <a:r>
              <a:rPr lang="fi-FI" dirty="0" err="1" smtClean="0"/>
              <a:t>operational</a:t>
            </a:r>
            <a:endParaRPr lang="fi-FI" dirty="0" smtClean="0"/>
          </a:p>
          <a:p>
            <a:pPr lvl="1"/>
            <a:r>
              <a:rPr lang="fi-FI" dirty="0" err="1" smtClean="0"/>
              <a:t>Amber</a:t>
            </a:r>
            <a:r>
              <a:rPr lang="fi-FI" dirty="0" smtClean="0"/>
              <a:t>: RPS is </a:t>
            </a:r>
            <a:r>
              <a:rPr lang="fi-FI" dirty="0" err="1" smtClean="0"/>
              <a:t>installed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operational</a:t>
            </a:r>
            <a:endParaRPr lang="fi-FI" dirty="0" smtClean="0"/>
          </a:p>
          <a:p>
            <a:pPr lvl="1"/>
            <a:r>
              <a:rPr lang="fi-FI" dirty="0" err="1" smtClean="0"/>
              <a:t>Flashing</a:t>
            </a:r>
            <a:r>
              <a:rPr lang="fi-FI" dirty="0" smtClean="0"/>
              <a:t> </a:t>
            </a:r>
            <a:r>
              <a:rPr lang="fi-FI" dirty="0" err="1" smtClean="0"/>
              <a:t>amber</a:t>
            </a:r>
            <a:r>
              <a:rPr lang="fi-FI" dirty="0" smtClean="0"/>
              <a:t>: </a:t>
            </a:r>
            <a:r>
              <a:rPr lang="fi-FI" dirty="0" err="1" smtClean="0"/>
              <a:t>Both</a:t>
            </a:r>
            <a:r>
              <a:rPr lang="fi-FI" dirty="0" smtClean="0"/>
              <a:t> the </a:t>
            </a:r>
            <a:r>
              <a:rPr lang="fi-FI" dirty="0" err="1" smtClean="0"/>
              <a:t>internal</a:t>
            </a:r>
            <a:r>
              <a:rPr lang="fi-FI" dirty="0" smtClean="0"/>
              <a:t> and </a:t>
            </a:r>
            <a:r>
              <a:rPr lang="fi-FI" dirty="0" err="1" smtClean="0"/>
              <a:t>external</a:t>
            </a:r>
            <a:r>
              <a:rPr lang="fi-FI" dirty="0" smtClean="0"/>
              <a:t> (RPS) </a:t>
            </a:r>
            <a:r>
              <a:rPr lang="fi-FI" dirty="0" err="1" smtClean="0"/>
              <a:t>installed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RPS is </a:t>
            </a:r>
            <a:r>
              <a:rPr lang="fi-FI" dirty="0" err="1" smtClean="0"/>
              <a:t>providing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endParaRPr lang="fi-FI" dirty="0" smtClean="0"/>
          </a:p>
          <a:p>
            <a:pPr lvl="1"/>
            <a:r>
              <a:rPr lang="fi-FI" dirty="0" err="1" smtClean="0"/>
              <a:t>Off</a:t>
            </a:r>
            <a:r>
              <a:rPr lang="fi-FI" dirty="0" smtClean="0"/>
              <a:t>: RPS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installed</a:t>
            </a:r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devices</a:t>
            </a:r>
            <a:r>
              <a:rPr lang="fi-FI" dirty="0" smtClean="0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143000"/>
            <a:ext cx="7315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3716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15240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19050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1752600"/>
            <a:ext cx="2286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286000"/>
            <a:ext cx="3048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121920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SYST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1371600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RPS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1600200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STAT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1752600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DUPLX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1905000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SPEED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220980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MODE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2286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38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7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7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9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48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00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29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29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81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0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10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10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62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91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91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91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343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72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72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72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24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53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953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53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05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334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34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34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86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715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715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15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67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96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96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096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248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477000" y="16764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4770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770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629400" y="14478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342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315200" y="1981200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010400" y="17526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914400" y="2667000"/>
            <a:ext cx="464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The </a:t>
            </a:r>
            <a:r>
              <a:rPr lang="fi-FI" sz="1400" dirty="0" err="1" smtClean="0"/>
              <a:t>meaning</a:t>
            </a:r>
            <a:r>
              <a:rPr lang="fi-FI" sz="1400" dirty="0" smtClean="0"/>
              <a:t> of the LED </a:t>
            </a:r>
            <a:r>
              <a:rPr lang="fi-FI" sz="1400" dirty="0" err="1" smtClean="0"/>
              <a:t>above</a:t>
            </a:r>
            <a:r>
              <a:rPr lang="fi-FI" sz="1400" dirty="0" smtClean="0"/>
              <a:t> the </a:t>
            </a:r>
            <a:r>
              <a:rPr lang="fi-FI" sz="1400" dirty="0" err="1" smtClean="0"/>
              <a:t>port</a:t>
            </a:r>
            <a:r>
              <a:rPr lang="fi-FI" sz="1400" dirty="0" smtClean="0"/>
              <a:t> </a:t>
            </a:r>
            <a:r>
              <a:rPr lang="fi-FI" sz="1400" dirty="0" err="1" smtClean="0"/>
              <a:t>depends</a:t>
            </a:r>
            <a:r>
              <a:rPr lang="fi-FI" sz="1400" dirty="0" smtClean="0"/>
              <a:t> on the LED</a:t>
            </a:r>
            <a:r>
              <a:rPr lang="en-US" sz="1400" dirty="0" smtClean="0"/>
              <a:t>’s</a:t>
            </a:r>
          </a:p>
          <a:p>
            <a:r>
              <a:rPr lang="fi-FI" sz="1400" dirty="0" err="1" smtClean="0"/>
              <a:t>Mode</a:t>
            </a:r>
            <a:r>
              <a:rPr lang="fi-FI" sz="1400" dirty="0" smtClean="0"/>
              <a:t> </a:t>
            </a:r>
            <a:r>
              <a:rPr lang="fi-FI" sz="1400" dirty="0" err="1" smtClean="0"/>
              <a:t>setting</a:t>
            </a:r>
            <a:r>
              <a:rPr lang="fi-FI" sz="1400" dirty="0" smtClean="0"/>
              <a:t>.</a:t>
            </a:r>
          </a:p>
        </p:txBody>
      </p:sp>
      <p:cxnSp>
        <p:nvCxnSpPr>
          <p:cNvPr id="72" name="Straight Arrow Connector 71"/>
          <p:cNvCxnSpPr>
            <a:endCxn id="29" idx="0"/>
          </p:cNvCxnSpPr>
          <p:nvPr/>
        </p:nvCxnSpPr>
        <p:spPr>
          <a:xfrm rot="5400000" flipH="1" flipV="1">
            <a:off x="2476500" y="1866900"/>
            <a:ext cx="1219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1905000" y="2438400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14400" y="3200400"/>
            <a:ext cx="47469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When</a:t>
            </a:r>
            <a:r>
              <a:rPr lang="fi-FI" sz="1400" dirty="0" smtClean="0"/>
              <a:t> the </a:t>
            </a:r>
            <a:r>
              <a:rPr lang="fi-FI" sz="1400" dirty="0" err="1" smtClean="0"/>
              <a:t>Stat</a:t>
            </a:r>
            <a:r>
              <a:rPr lang="fi-FI" sz="1400" dirty="0" smtClean="0"/>
              <a:t> LED is </a:t>
            </a:r>
            <a:r>
              <a:rPr lang="fi-FI" sz="1400" dirty="0" err="1" smtClean="0"/>
              <a:t>lit</a:t>
            </a:r>
            <a:r>
              <a:rPr lang="fi-FI" sz="1400" dirty="0" smtClean="0"/>
              <a:t>, the </a:t>
            </a:r>
            <a:r>
              <a:rPr lang="fi-FI" sz="1400" dirty="0" err="1" smtClean="0"/>
              <a:t>port</a:t>
            </a:r>
            <a:r>
              <a:rPr lang="fi-FI" sz="1400" dirty="0" smtClean="0"/>
              <a:t> </a:t>
            </a:r>
            <a:r>
              <a:rPr lang="fi-FI" sz="1400" dirty="0" err="1" smtClean="0"/>
              <a:t>LEDs</a:t>
            </a:r>
            <a:r>
              <a:rPr lang="fi-FI" sz="1400" dirty="0" smtClean="0"/>
              <a:t> show the </a:t>
            </a:r>
            <a:r>
              <a:rPr lang="fi-FI" sz="1400" dirty="0" err="1" smtClean="0"/>
              <a:t>port</a:t>
            </a:r>
            <a:r>
              <a:rPr lang="fi-FI" sz="1400" dirty="0" smtClean="0"/>
              <a:t> status</a:t>
            </a:r>
          </a:p>
          <a:p>
            <a:r>
              <a:rPr lang="fi-FI" sz="1400" dirty="0" smtClean="0"/>
              <a:t>- Green: A </a:t>
            </a:r>
            <a:r>
              <a:rPr lang="fi-FI" sz="1400" dirty="0" err="1" smtClean="0"/>
              <a:t>powered-up</a:t>
            </a:r>
            <a:r>
              <a:rPr lang="fi-FI" sz="1400" dirty="0" smtClean="0"/>
              <a:t> </a:t>
            </a:r>
            <a:r>
              <a:rPr lang="fi-FI" sz="1400" dirty="0" err="1" smtClean="0"/>
              <a:t>host</a:t>
            </a:r>
            <a:r>
              <a:rPr lang="fi-FI" sz="1400" dirty="0" smtClean="0"/>
              <a:t> </a:t>
            </a:r>
            <a:r>
              <a:rPr lang="fi-FI" sz="1400" dirty="0" err="1" smtClean="0"/>
              <a:t>connection</a:t>
            </a:r>
            <a:endParaRPr lang="fi-FI" sz="1400" dirty="0" smtClean="0"/>
          </a:p>
          <a:p>
            <a:r>
              <a:rPr lang="fi-FI" sz="1400" dirty="0" smtClean="0"/>
              <a:t>- </a:t>
            </a:r>
            <a:r>
              <a:rPr lang="fi-FI" sz="1400" dirty="0" err="1" smtClean="0"/>
              <a:t>Flashing</a:t>
            </a:r>
            <a:r>
              <a:rPr lang="fi-FI" sz="1400" dirty="0" smtClean="0"/>
              <a:t> </a:t>
            </a:r>
            <a:r>
              <a:rPr lang="fi-FI" sz="1400" dirty="0" err="1" smtClean="0"/>
              <a:t>green</a:t>
            </a:r>
            <a:r>
              <a:rPr lang="fi-FI" sz="1400" dirty="0" smtClean="0"/>
              <a:t>: </a:t>
            </a:r>
            <a:r>
              <a:rPr lang="fi-FI" sz="1400" dirty="0" err="1" smtClean="0"/>
              <a:t>Traffic</a:t>
            </a:r>
            <a:r>
              <a:rPr lang="fi-FI" sz="1400" dirty="0" smtClean="0"/>
              <a:t> is </a:t>
            </a:r>
            <a:r>
              <a:rPr lang="fi-FI" sz="1400" dirty="0" err="1" smtClean="0"/>
              <a:t>running</a:t>
            </a:r>
            <a:r>
              <a:rPr lang="fi-FI" sz="1400" dirty="0" smtClean="0"/>
              <a:t> in the </a:t>
            </a:r>
            <a:r>
              <a:rPr lang="fi-FI" sz="1400" dirty="0" err="1" smtClean="0"/>
              <a:t>port</a:t>
            </a:r>
            <a:endParaRPr lang="fi-FI" sz="1400" dirty="0" smtClean="0"/>
          </a:p>
          <a:p>
            <a:r>
              <a:rPr lang="fi-FI" sz="1400" dirty="0" smtClean="0"/>
              <a:t>- </a:t>
            </a:r>
            <a:r>
              <a:rPr lang="fi-FI" sz="1400" dirty="0" err="1" smtClean="0"/>
              <a:t>Flashing</a:t>
            </a:r>
            <a:r>
              <a:rPr lang="fi-FI" sz="1400" dirty="0" smtClean="0"/>
              <a:t> </a:t>
            </a:r>
            <a:r>
              <a:rPr lang="fi-FI" sz="1400" dirty="0" err="1" smtClean="0"/>
              <a:t>green</a:t>
            </a:r>
            <a:r>
              <a:rPr lang="fi-FI" sz="1400" dirty="0" smtClean="0"/>
              <a:t> and </a:t>
            </a:r>
            <a:r>
              <a:rPr lang="fi-FI" sz="1400" dirty="0" err="1" smtClean="0"/>
              <a:t>amber</a:t>
            </a:r>
            <a:r>
              <a:rPr lang="fi-FI" sz="1400" dirty="0" smtClean="0"/>
              <a:t>: An </a:t>
            </a:r>
            <a:r>
              <a:rPr lang="fi-FI" sz="1400" dirty="0" err="1" smtClean="0"/>
              <a:t>operational</a:t>
            </a:r>
            <a:r>
              <a:rPr lang="fi-FI" sz="1400" dirty="0" smtClean="0"/>
              <a:t> </a:t>
            </a:r>
            <a:r>
              <a:rPr lang="fi-FI" sz="1400" dirty="0" err="1" smtClean="0"/>
              <a:t>problem</a:t>
            </a:r>
            <a:endParaRPr lang="fi-FI" sz="1400" dirty="0" smtClean="0"/>
          </a:p>
          <a:p>
            <a:r>
              <a:rPr lang="fi-FI" sz="1400" dirty="0" smtClean="0"/>
              <a:t>- </a:t>
            </a:r>
            <a:r>
              <a:rPr lang="fi-FI" sz="1400" dirty="0" err="1" smtClean="0"/>
              <a:t>Amber</a:t>
            </a:r>
            <a:r>
              <a:rPr lang="fi-FI" sz="1400" dirty="0" smtClean="0"/>
              <a:t>: The </a:t>
            </a:r>
            <a:r>
              <a:rPr lang="fi-FI" sz="1400" dirty="0" err="1" smtClean="0"/>
              <a:t>port</a:t>
            </a:r>
            <a:r>
              <a:rPr lang="fi-FI" sz="1400" dirty="0" smtClean="0"/>
              <a:t> </a:t>
            </a:r>
            <a:r>
              <a:rPr lang="fi-FI" sz="1400" dirty="0" err="1" smtClean="0"/>
              <a:t>has</a:t>
            </a:r>
            <a:r>
              <a:rPr lang="fi-FI" sz="1400" dirty="0" smtClean="0"/>
              <a:t> </a:t>
            </a:r>
            <a:r>
              <a:rPr lang="fi-FI" sz="1400" dirty="0" err="1" smtClean="0"/>
              <a:t>been</a:t>
            </a:r>
            <a:r>
              <a:rPr lang="fi-FI" sz="1400" dirty="0" smtClean="0"/>
              <a:t> </a:t>
            </a:r>
            <a:r>
              <a:rPr lang="fi-FI" sz="1400" dirty="0" err="1" smtClean="0"/>
              <a:t>manually</a:t>
            </a:r>
            <a:r>
              <a:rPr lang="fi-FI" sz="1400" dirty="0" smtClean="0"/>
              <a:t> </a:t>
            </a:r>
            <a:r>
              <a:rPr lang="fi-FI" sz="1400" dirty="0" err="1" smtClean="0"/>
              <a:t>disabled</a:t>
            </a:r>
            <a:r>
              <a:rPr lang="fi-FI" sz="1400" dirty="0" smtClean="0"/>
              <a:t>, is in a </a:t>
            </a:r>
            <a:r>
              <a:rPr lang="fi-FI" sz="1400" dirty="0" err="1" smtClean="0"/>
              <a:t>blocking</a:t>
            </a:r>
            <a:r>
              <a:rPr lang="fi-FI" sz="1400" dirty="0" smtClean="0"/>
              <a:t> </a:t>
            </a:r>
          </a:p>
          <a:p>
            <a:r>
              <a:rPr lang="fi-FI" sz="1400" dirty="0" smtClean="0"/>
              <a:t>STP </a:t>
            </a:r>
            <a:r>
              <a:rPr lang="fi-FI" sz="1400" dirty="0" err="1" smtClean="0"/>
              <a:t>state</a:t>
            </a:r>
            <a:r>
              <a:rPr lang="fi-FI" sz="1400" dirty="0" smtClean="0"/>
              <a:t> </a:t>
            </a:r>
            <a:r>
              <a:rPr lang="fi-FI" sz="1400" dirty="0" err="1" smtClean="0"/>
              <a:t>or</a:t>
            </a:r>
            <a:r>
              <a:rPr lang="fi-FI" sz="1400" dirty="0" smtClean="0"/>
              <a:t> </a:t>
            </a:r>
            <a:r>
              <a:rPr lang="fi-FI" sz="1400" dirty="0" err="1" smtClean="0"/>
              <a:t>disabled</a:t>
            </a:r>
            <a:r>
              <a:rPr lang="fi-FI" sz="1400" dirty="0" smtClean="0"/>
              <a:t> </a:t>
            </a:r>
            <a:r>
              <a:rPr lang="fi-FI" sz="1400" dirty="0" err="1" smtClean="0"/>
              <a:t>because</a:t>
            </a:r>
            <a:r>
              <a:rPr lang="fi-FI" sz="1400" dirty="0" smtClean="0"/>
              <a:t> of a </a:t>
            </a:r>
            <a:r>
              <a:rPr lang="fi-FI" sz="1400" dirty="0" err="1" smtClean="0"/>
              <a:t>security</a:t>
            </a:r>
            <a:r>
              <a:rPr lang="fi-FI" sz="1400" dirty="0" smtClean="0"/>
              <a:t> </a:t>
            </a:r>
            <a:r>
              <a:rPr lang="fi-FI" sz="1400" dirty="0" err="1" smtClean="0"/>
              <a:t>breach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914400" y="4572000"/>
            <a:ext cx="54264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If</a:t>
            </a:r>
            <a:r>
              <a:rPr lang="fi-FI" sz="1400" dirty="0" smtClean="0"/>
              <a:t>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push</a:t>
            </a:r>
            <a:r>
              <a:rPr lang="fi-FI" sz="1400" dirty="0" smtClean="0"/>
              <a:t> the MODE </a:t>
            </a:r>
            <a:r>
              <a:rPr lang="fi-FI" sz="1400" dirty="0" err="1" smtClean="0"/>
              <a:t>button</a:t>
            </a:r>
            <a:r>
              <a:rPr lang="fi-FI" sz="1400" dirty="0" smtClean="0"/>
              <a:t> </a:t>
            </a:r>
            <a:r>
              <a:rPr lang="fi-FI" sz="1400" dirty="0" err="1" smtClean="0"/>
              <a:t>once</a:t>
            </a:r>
            <a:r>
              <a:rPr lang="fi-FI" sz="1400" dirty="0" smtClean="0"/>
              <a:t>, the MODE LED </a:t>
            </a:r>
            <a:r>
              <a:rPr lang="fi-FI" sz="1400" dirty="0" err="1" smtClean="0"/>
              <a:t>will</a:t>
            </a:r>
            <a:r>
              <a:rPr lang="fi-FI" sz="1400" dirty="0" smtClean="0"/>
              <a:t> </a:t>
            </a:r>
            <a:r>
              <a:rPr lang="fi-FI" sz="1400" dirty="0" err="1" smtClean="0"/>
              <a:t>change</a:t>
            </a:r>
            <a:r>
              <a:rPr lang="fi-FI" sz="1400" dirty="0" smtClean="0"/>
              <a:t> to </a:t>
            </a:r>
            <a:r>
              <a:rPr lang="fi-FI" sz="1400" dirty="0" err="1" smtClean="0"/>
              <a:t>Dublx</a:t>
            </a:r>
            <a:r>
              <a:rPr lang="fi-FI" sz="1400" dirty="0" smtClean="0"/>
              <a:t>.</a:t>
            </a:r>
          </a:p>
          <a:p>
            <a:r>
              <a:rPr lang="fi-FI" sz="1400" dirty="0" smtClean="0"/>
              <a:t>The </a:t>
            </a:r>
            <a:r>
              <a:rPr lang="fi-FI" sz="1400" dirty="0" err="1" smtClean="0"/>
              <a:t>port</a:t>
            </a:r>
            <a:r>
              <a:rPr lang="fi-FI" sz="1400" dirty="0" smtClean="0"/>
              <a:t> </a:t>
            </a:r>
            <a:r>
              <a:rPr lang="fi-FI" sz="1400" dirty="0" err="1" smtClean="0"/>
              <a:t>LEDs</a:t>
            </a:r>
            <a:r>
              <a:rPr lang="fi-FI" sz="1400" dirty="0" smtClean="0"/>
              <a:t> </a:t>
            </a:r>
            <a:r>
              <a:rPr lang="fi-FI" sz="1400" dirty="0" err="1" smtClean="0"/>
              <a:t>reflect</a:t>
            </a:r>
            <a:r>
              <a:rPr lang="fi-FI" sz="1400" dirty="0" smtClean="0"/>
              <a:t> the </a:t>
            </a:r>
            <a:r>
              <a:rPr lang="fi-FI" sz="1400" dirty="0" err="1" smtClean="0"/>
              <a:t>dublex</a:t>
            </a:r>
            <a:r>
              <a:rPr lang="fi-FI" sz="1400" dirty="0" smtClean="0"/>
              <a:t> </a:t>
            </a:r>
            <a:r>
              <a:rPr lang="fi-FI" sz="1400" dirty="0" err="1" smtClean="0"/>
              <a:t>setting</a:t>
            </a:r>
            <a:r>
              <a:rPr lang="fi-FI" sz="1400" dirty="0" smtClean="0"/>
              <a:t>:</a:t>
            </a:r>
          </a:p>
          <a:p>
            <a:pPr>
              <a:buFontTx/>
              <a:buChar char="-"/>
            </a:pPr>
            <a:r>
              <a:rPr lang="fi-FI" sz="1400" dirty="0" err="1" smtClean="0"/>
              <a:t>Off</a:t>
            </a:r>
            <a:r>
              <a:rPr lang="fi-FI" sz="1400" dirty="0" smtClean="0"/>
              <a:t>: </a:t>
            </a:r>
            <a:r>
              <a:rPr lang="fi-FI" sz="1400" dirty="0" err="1" smtClean="0"/>
              <a:t>Half-duplex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smtClean="0"/>
              <a:t>Green: </a:t>
            </a:r>
            <a:r>
              <a:rPr lang="fi-FI" sz="1400" dirty="0" err="1" smtClean="0"/>
              <a:t>full-duplex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914400" y="5473005"/>
            <a:ext cx="47865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By </a:t>
            </a:r>
            <a:r>
              <a:rPr lang="fi-FI" sz="1400" dirty="0" err="1" smtClean="0"/>
              <a:t>pressing</a:t>
            </a:r>
            <a:r>
              <a:rPr lang="fi-FI" sz="1400" dirty="0" smtClean="0"/>
              <a:t> the MODE </a:t>
            </a:r>
            <a:r>
              <a:rPr lang="fi-FI" sz="1400" dirty="0" err="1" smtClean="0"/>
              <a:t>button</a:t>
            </a:r>
            <a:r>
              <a:rPr lang="fi-FI" sz="1400" dirty="0" smtClean="0"/>
              <a:t> </a:t>
            </a:r>
            <a:r>
              <a:rPr lang="fi-FI" sz="1400" dirty="0" err="1" smtClean="0"/>
              <a:t>again</a:t>
            </a:r>
            <a:r>
              <a:rPr lang="fi-FI" sz="1400" dirty="0" smtClean="0"/>
              <a:t>, the MODE LED </a:t>
            </a:r>
            <a:r>
              <a:rPr lang="fi-FI" sz="1400" dirty="0" err="1" smtClean="0"/>
              <a:t>will</a:t>
            </a:r>
            <a:r>
              <a:rPr lang="fi-FI" sz="1400" dirty="0" smtClean="0"/>
              <a:t> </a:t>
            </a:r>
            <a:r>
              <a:rPr lang="fi-FI" sz="1400" dirty="0" err="1" smtClean="0"/>
              <a:t>change</a:t>
            </a:r>
            <a:endParaRPr lang="fi-FI" sz="1400" dirty="0" smtClean="0"/>
          </a:p>
          <a:p>
            <a:r>
              <a:rPr lang="fi-FI" sz="1400" dirty="0" smtClean="0"/>
              <a:t>to </a:t>
            </a:r>
            <a:r>
              <a:rPr lang="fi-FI" sz="1400" dirty="0" err="1" smtClean="0"/>
              <a:t>Speed</a:t>
            </a:r>
            <a:r>
              <a:rPr lang="fi-FI" sz="1400" dirty="0" smtClean="0"/>
              <a:t>. The </a:t>
            </a:r>
            <a:r>
              <a:rPr lang="fi-FI" sz="1400" dirty="0" err="1" smtClean="0"/>
              <a:t>port</a:t>
            </a:r>
            <a:r>
              <a:rPr lang="fi-FI" sz="1400" dirty="0" smtClean="0"/>
              <a:t> </a:t>
            </a:r>
            <a:r>
              <a:rPr lang="fi-FI" sz="1400" dirty="0" err="1" smtClean="0"/>
              <a:t>LEDs</a:t>
            </a:r>
            <a:r>
              <a:rPr lang="fi-FI" sz="1400" dirty="0" smtClean="0"/>
              <a:t> </a:t>
            </a:r>
            <a:r>
              <a:rPr lang="fi-FI" sz="1400" dirty="0" err="1" smtClean="0"/>
              <a:t>reflect</a:t>
            </a:r>
            <a:r>
              <a:rPr lang="fi-FI" sz="1400" dirty="0" smtClean="0"/>
              <a:t> the </a:t>
            </a:r>
            <a:r>
              <a:rPr lang="fi-FI" sz="1400" dirty="0" err="1" smtClean="0"/>
              <a:t>speed</a:t>
            </a:r>
            <a:r>
              <a:rPr lang="fi-FI" sz="1400" dirty="0" smtClean="0"/>
              <a:t> </a:t>
            </a:r>
            <a:r>
              <a:rPr lang="fi-FI" sz="1400" dirty="0" err="1" smtClean="0"/>
              <a:t>setting</a:t>
            </a:r>
            <a:r>
              <a:rPr lang="fi-FI" sz="1400" dirty="0" smtClean="0"/>
              <a:t>:</a:t>
            </a:r>
          </a:p>
          <a:p>
            <a:pPr>
              <a:buFontTx/>
              <a:buChar char="-"/>
            </a:pPr>
            <a:r>
              <a:rPr lang="fi-FI" sz="1400" dirty="0" err="1" smtClean="0"/>
              <a:t>Off</a:t>
            </a:r>
            <a:r>
              <a:rPr lang="fi-FI" sz="1400" dirty="0" smtClean="0"/>
              <a:t>: 10 </a:t>
            </a:r>
            <a:r>
              <a:rPr lang="en-US" sz="1400" dirty="0" smtClean="0"/>
              <a:t>Mbps</a:t>
            </a:r>
          </a:p>
          <a:p>
            <a:pPr>
              <a:buFontTx/>
              <a:buChar char="-"/>
            </a:pPr>
            <a:r>
              <a:rPr lang="fi-FI" sz="1400" dirty="0" smtClean="0"/>
              <a:t> Green: 100 </a:t>
            </a:r>
            <a:r>
              <a:rPr lang="fi-FI" sz="1400" dirty="0" err="1" smtClean="0"/>
              <a:t>Mbps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smtClean="0"/>
              <a:t> </a:t>
            </a:r>
            <a:r>
              <a:rPr lang="fi-FI" sz="1400" dirty="0" err="1" smtClean="0"/>
              <a:t>Blinking</a:t>
            </a:r>
            <a:r>
              <a:rPr lang="fi-FI" sz="1400" dirty="0" smtClean="0"/>
              <a:t> </a:t>
            </a:r>
            <a:r>
              <a:rPr lang="fi-FI" sz="1400" dirty="0" err="1" smtClean="0"/>
              <a:t>green</a:t>
            </a:r>
            <a:r>
              <a:rPr lang="fi-FI" sz="1400" dirty="0" smtClean="0"/>
              <a:t>: 1000 </a:t>
            </a:r>
            <a:r>
              <a:rPr lang="fi-FI" sz="1400" dirty="0" err="1" smtClean="0"/>
              <a:t>Mbps</a:t>
            </a:r>
            <a:endParaRPr lang="fi-FI" sz="1400" dirty="0" smtClean="0"/>
          </a:p>
          <a:p>
            <a:pPr>
              <a:buFontTx/>
              <a:buChar char="-"/>
            </a:pPr>
            <a:endParaRPr lang="fi-FI" sz="1400" dirty="0" smtClean="0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device</a:t>
            </a:r>
            <a:r>
              <a:rPr lang="fi-FI" dirty="0" smtClean="0"/>
              <a:t> </a:t>
            </a:r>
            <a:r>
              <a:rPr lang="fi-FI" dirty="0" err="1" smtClean="0"/>
              <a:t>bootup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#1 </a:t>
            </a:r>
            <a:r>
              <a:rPr lang="fi-FI" dirty="0" err="1" smtClean="0"/>
              <a:t>Flash</a:t>
            </a:r>
            <a:r>
              <a:rPr lang="fi-FI" dirty="0" smtClean="0"/>
              <a:t> is </a:t>
            </a:r>
            <a:r>
              <a:rPr lang="fi-FI" dirty="0" err="1" smtClean="0"/>
              <a:t>validated</a:t>
            </a:r>
            <a:endParaRPr lang="fi-FI" dirty="0" smtClean="0"/>
          </a:p>
          <a:p>
            <a:pPr lvl="1"/>
            <a:r>
              <a:rPr lang="fi-FI" dirty="0" smtClean="0"/>
              <a:t>#2 IOS is </a:t>
            </a:r>
            <a:r>
              <a:rPr lang="fi-FI" dirty="0" err="1" smtClean="0"/>
              <a:t>found</a:t>
            </a:r>
            <a:r>
              <a:rPr lang="fi-FI" dirty="0" smtClean="0"/>
              <a:t>, </a:t>
            </a:r>
            <a:r>
              <a:rPr lang="fi-FI" dirty="0" err="1" smtClean="0"/>
              <a:t>uncompressed</a:t>
            </a:r>
            <a:r>
              <a:rPr lang="fi-FI" dirty="0" smtClean="0"/>
              <a:t> and </a:t>
            </a:r>
            <a:r>
              <a:rPr lang="fi-FI" dirty="0" err="1" smtClean="0"/>
              <a:t>loaded</a:t>
            </a:r>
            <a:r>
              <a:rPr lang="fi-FI" dirty="0" smtClean="0"/>
              <a:t>. </a:t>
            </a:r>
            <a:r>
              <a:rPr lang="fi-FI" dirty="0" err="1" smtClean="0"/>
              <a:t>Note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IOS </a:t>
            </a:r>
            <a:r>
              <a:rPr lang="fi-FI" dirty="0" err="1" smtClean="0"/>
              <a:t>image</a:t>
            </a:r>
            <a:r>
              <a:rPr lang="fi-FI" dirty="0" smtClean="0"/>
              <a:t>. By </a:t>
            </a:r>
            <a:r>
              <a:rPr lang="fi-FI" dirty="0" err="1" smtClean="0"/>
              <a:t>default</a:t>
            </a:r>
            <a:r>
              <a:rPr lang="fi-FI" dirty="0" smtClean="0"/>
              <a:t>, the </a:t>
            </a:r>
            <a:r>
              <a:rPr lang="fi-FI" dirty="0" err="1" smtClean="0"/>
              <a:t>first</a:t>
            </a:r>
            <a:r>
              <a:rPr lang="fi-FI" dirty="0" smtClean="0"/>
              <a:t> IOS </a:t>
            </a:r>
            <a:r>
              <a:rPr lang="fi-FI" dirty="0" err="1" smtClean="0"/>
              <a:t>image</a:t>
            </a:r>
            <a:r>
              <a:rPr lang="fi-FI" dirty="0" smtClean="0"/>
              <a:t> is </a:t>
            </a:r>
            <a:r>
              <a:rPr lang="fi-FI" dirty="0" err="1" smtClean="0"/>
              <a:t>loaded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changed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”</a:t>
            </a:r>
            <a:r>
              <a:rPr lang="fi-FI" dirty="0" err="1" smtClean="0"/>
              <a:t>boot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dirty="0" err="1" smtClean="0"/>
              <a:t>flash</a:t>
            </a:r>
            <a:r>
              <a:rPr lang="fi-FI" dirty="0" smtClean="0"/>
              <a:t>” </a:t>
            </a:r>
            <a:r>
              <a:rPr lang="fi-FI" dirty="0" err="1" smtClean="0"/>
              <a:t>command</a:t>
            </a:r>
            <a:endParaRPr lang="fi-FI" dirty="0" smtClean="0"/>
          </a:p>
          <a:p>
            <a:pPr lvl="1"/>
            <a:r>
              <a:rPr lang="fi-FI" dirty="0" smtClean="0"/>
              <a:t>#3 POST </a:t>
            </a:r>
            <a:r>
              <a:rPr lang="fi-FI" dirty="0" err="1" smtClean="0"/>
              <a:t>checks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components</a:t>
            </a:r>
            <a:r>
              <a:rPr lang="fi-FI" dirty="0" smtClean="0"/>
              <a:t> to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operational</a:t>
            </a:r>
            <a:r>
              <a:rPr lang="fi-FI" dirty="0" smtClean="0"/>
              <a:t> (</a:t>
            </a:r>
            <a:r>
              <a:rPr lang="fi-FI" dirty="0" err="1" smtClean="0"/>
              <a:t>takes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a </a:t>
            </a:r>
            <a:r>
              <a:rPr lang="fi-FI" dirty="0" err="1" smtClean="0"/>
              <a:t>minute</a:t>
            </a:r>
            <a:r>
              <a:rPr lang="fi-FI" dirty="0" smtClean="0"/>
              <a:t>). </a:t>
            </a:r>
            <a:r>
              <a:rPr lang="fi-FI" dirty="0" err="1" smtClean="0"/>
              <a:t>First</a:t>
            </a:r>
            <a:r>
              <a:rPr lang="fi-FI" dirty="0" smtClean="0"/>
              <a:t>, </a:t>
            </a:r>
            <a:r>
              <a:rPr lang="fi-FI" dirty="0" err="1" smtClean="0"/>
              <a:t>system</a:t>
            </a:r>
            <a:r>
              <a:rPr lang="fi-FI" dirty="0" smtClean="0"/>
              <a:t> LED is </a:t>
            </a:r>
            <a:r>
              <a:rPr lang="fi-FI" dirty="0" err="1" smtClean="0"/>
              <a:t>off</a:t>
            </a:r>
            <a:r>
              <a:rPr lang="fi-FI" dirty="0" smtClean="0"/>
              <a:t>. The </a:t>
            </a:r>
            <a:r>
              <a:rPr lang="fi-FI" dirty="0" err="1" smtClean="0"/>
              <a:t>system</a:t>
            </a:r>
            <a:r>
              <a:rPr lang="fi-FI" dirty="0" smtClean="0"/>
              <a:t> LED </a:t>
            </a:r>
            <a:r>
              <a:rPr lang="fi-FI" dirty="0" err="1" smtClean="0"/>
              <a:t>turns</a:t>
            </a:r>
            <a:r>
              <a:rPr lang="fi-FI" dirty="0" smtClean="0"/>
              <a:t> into </a:t>
            </a:r>
            <a:r>
              <a:rPr lang="fi-FI" dirty="0" err="1" smtClean="0"/>
              <a:t>green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everything</a:t>
            </a:r>
            <a:r>
              <a:rPr lang="fi-FI" dirty="0" smtClean="0"/>
              <a:t> is ok. The </a:t>
            </a:r>
            <a:r>
              <a:rPr lang="fi-FI" dirty="0" err="1" smtClean="0"/>
              <a:t>amber</a:t>
            </a:r>
            <a:r>
              <a:rPr lang="fi-FI" dirty="0" smtClean="0"/>
              <a:t> </a:t>
            </a:r>
            <a:r>
              <a:rPr lang="fi-FI" dirty="0" err="1" smtClean="0"/>
              <a:t>usually</a:t>
            </a:r>
            <a:r>
              <a:rPr lang="fi-FI" dirty="0" smtClean="0"/>
              <a:t> is </a:t>
            </a:r>
            <a:r>
              <a:rPr lang="fi-FI" dirty="0" err="1" smtClean="0"/>
              <a:t>catastrophic</a:t>
            </a:r>
            <a:r>
              <a:rPr lang="fi-FI" dirty="0" smtClean="0"/>
              <a:t> to  a </a:t>
            </a:r>
            <a:r>
              <a:rPr lang="fi-FI" dirty="0" err="1" smtClean="0"/>
              <a:t>switch</a:t>
            </a:r>
            <a:endParaRPr lang="fi-FI" dirty="0" smtClean="0"/>
          </a:p>
          <a:p>
            <a:pPr lvl="1"/>
            <a:r>
              <a:rPr lang="fi-FI" dirty="0" smtClean="0"/>
              <a:t>#4 </a:t>
            </a:r>
            <a:r>
              <a:rPr lang="fi-FI" dirty="0" err="1" smtClean="0"/>
              <a:t>Configuration</a:t>
            </a:r>
            <a:r>
              <a:rPr lang="fi-FI" dirty="0" smtClean="0"/>
              <a:t> is </a:t>
            </a:r>
            <a:r>
              <a:rPr lang="fi-FI" dirty="0" err="1" smtClean="0"/>
              <a:t>found</a:t>
            </a:r>
            <a:r>
              <a:rPr lang="fi-FI" dirty="0" smtClean="0"/>
              <a:t> and </a:t>
            </a:r>
            <a:r>
              <a:rPr lang="fi-FI" dirty="0" err="1" smtClean="0"/>
              <a:t>applied</a:t>
            </a:r>
            <a:endParaRPr lang="fi-FI" dirty="0" smtClean="0"/>
          </a:p>
          <a:p>
            <a:pPr lvl="1"/>
            <a:r>
              <a:rPr lang="fi-FI" dirty="0" smtClean="0"/>
              <a:t>#5 </a:t>
            </a:r>
            <a:r>
              <a:rPr lang="fi-FI" dirty="0" err="1" smtClean="0"/>
              <a:t>User</a:t>
            </a:r>
            <a:r>
              <a:rPr lang="fi-FI" dirty="0" smtClean="0"/>
              <a:t> is </a:t>
            </a:r>
            <a:r>
              <a:rPr lang="fi-FI" dirty="0" err="1" smtClean="0"/>
              <a:t>presented</a:t>
            </a:r>
            <a:r>
              <a:rPr lang="fi-FI" dirty="0" smtClean="0"/>
              <a:t> the </a:t>
            </a:r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Exec</a:t>
            </a:r>
            <a:r>
              <a:rPr lang="fi-FI" dirty="0" smtClean="0"/>
              <a:t> </a:t>
            </a:r>
            <a:r>
              <a:rPr lang="fi-FI" dirty="0" err="1" smtClean="0"/>
              <a:t>prompt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hooked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a </a:t>
            </a:r>
            <a:r>
              <a:rPr lang="fi-FI" dirty="0" err="1" smtClean="0"/>
              <a:t>terminal</a:t>
            </a:r>
            <a:r>
              <a:rPr lang="fi-FI" dirty="0" smtClean="0"/>
              <a:t> </a:t>
            </a:r>
            <a:r>
              <a:rPr lang="fi-FI" dirty="0" err="1" smtClean="0"/>
              <a:t>emulator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a </a:t>
            </a:r>
            <a:r>
              <a:rPr lang="fi-FI" dirty="0" err="1" smtClean="0"/>
              <a:t>configuration</a:t>
            </a:r>
            <a:r>
              <a:rPr lang="fi-FI" dirty="0" smtClean="0"/>
              <a:t> is </a:t>
            </a:r>
            <a:r>
              <a:rPr lang="fi-FI" dirty="0" err="1" smtClean="0"/>
              <a:t>missing</a:t>
            </a:r>
            <a:r>
              <a:rPr lang="fi-FI" dirty="0" smtClean="0"/>
              <a:t> in NVRAM, the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starts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a </a:t>
            </a:r>
            <a:r>
              <a:rPr lang="fi-FI" dirty="0" err="1" smtClean="0"/>
              <a:t>setup</a:t>
            </a:r>
            <a:r>
              <a:rPr lang="fi-FI" dirty="0" smtClean="0"/>
              <a:t> </a:t>
            </a:r>
            <a:r>
              <a:rPr lang="fi-FI" dirty="0" err="1" smtClean="0"/>
              <a:t>script</a:t>
            </a:r>
            <a:r>
              <a:rPr lang="fi-FI" dirty="0" smtClean="0"/>
              <a:t>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start</a:t>
            </a:r>
            <a:r>
              <a:rPr lang="fi-FI" dirty="0" smtClean="0"/>
              <a:t> a </a:t>
            </a:r>
            <a:r>
              <a:rPr lang="fi-FI" dirty="0" err="1" smtClean="0"/>
              <a:t>setup</a:t>
            </a:r>
            <a:r>
              <a:rPr lang="fi-FI" dirty="0" smtClean="0"/>
              <a:t> </a:t>
            </a:r>
            <a:r>
              <a:rPr lang="fi-FI" dirty="0" err="1" smtClean="0"/>
              <a:t>later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a ”</a:t>
            </a:r>
            <a:r>
              <a:rPr lang="fi-FI" dirty="0" err="1" smtClean="0"/>
              <a:t>setup</a:t>
            </a:r>
            <a:r>
              <a:rPr lang="fi-FI" dirty="0" smtClean="0"/>
              <a:t>” </a:t>
            </a:r>
            <a:r>
              <a:rPr lang="fi-FI" dirty="0" err="1" smtClean="0"/>
              <a:t>command</a:t>
            </a:r>
            <a:r>
              <a:rPr lang="fi-FI" dirty="0" smtClean="0"/>
              <a:t> in </a:t>
            </a:r>
            <a:r>
              <a:rPr lang="fi-FI" dirty="0" err="1" smtClean="0"/>
              <a:t>Privilege</a:t>
            </a:r>
            <a:r>
              <a:rPr lang="fi-FI" dirty="0" smtClean="0"/>
              <a:t> </a:t>
            </a:r>
            <a:r>
              <a:rPr lang="fi-FI" dirty="0" err="1" smtClean="0"/>
              <a:t>Exec</a:t>
            </a:r>
            <a:r>
              <a:rPr lang="fi-FI" dirty="0" smtClean="0"/>
              <a:t>.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setup</a:t>
            </a:r>
            <a:r>
              <a:rPr lang="fi-FI" dirty="0" smtClean="0"/>
              <a:t>, </a:t>
            </a:r>
            <a:r>
              <a:rPr lang="fi-FI" dirty="0" err="1" smtClean="0"/>
              <a:t>however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the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basics</a:t>
            </a:r>
            <a:endParaRPr lang="fi-FI" dirty="0" smtClean="0"/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reload</a:t>
            </a:r>
            <a:r>
              <a:rPr lang="fi-FI" dirty="0" smtClean="0"/>
              <a:t> IOS </a:t>
            </a:r>
            <a:r>
              <a:rPr lang="fi-FI" dirty="0" err="1" smtClean="0"/>
              <a:t>by</a:t>
            </a:r>
            <a:r>
              <a:rPr lang="fi-FI" dirty="0" smtClean="0"/>
              <a:t> ”</a:t>
            </a:r>
            <a:r>
              <a:rPr lang="fi-FI" dirty="0" err="1" smtClean="0"/>
              <a:t>reload</a:t>
            </a:r>
            <a:r>
              <a:rPr lang="fi-FI" dirty="0" smtClean="0"/>
              <a:t>” </a:t>
            </a:r>
            <a:r>
              <a:rPr lang="fi-FI" dirty="0" err="1" smtClean="0"/>
              <a:t>command</a:t>
            </a:r>
            <a:r>
              <a:rPr lang="fi-FI" dirty="0" smtClean="0"/>
              <a:t> (</a:t>
            </a:r>
            <a:r>
              <a:rPr lang="fi-FI" dirty="0" err="1" smtClean="0"/>
              <a:t>remember</a:t>
            </a:r>
            <a:r>
              <a:rPr lang="fi-FI" dirty="0" smtClean="0"/>
              <a:t> to </a:t>
            </a:r>
            <a:r>
              <a:rPr lang="fi-FI" dirty="0" err="1" smtClean="0"/>
              <a:t>save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config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:</a:t>
            </a:r>
          </a:p>
          <a:p>
            <a:pPr lvl="2"/>
            <a:r>
              <a:rPr lang="fi-FI" dirty="0" err="1" smtClean="0"/>
              <a:t>Switch#</a:t>
            </a:r>
            <a:r>
              <a:rPr lang="fi-FI" b="1" dirty="0" err="1" smtClean="0"/>
              <a:t>copy</a:t>
            </a:r>
            <a:r>
              <a:rPr lang="fi-FI" dirty="0" smtClean="0"/>
              <a:t> </a:t>
            </a:r>
            <a:r>
              <a:rPr lang="fi-FI" b="1" dirty="0" err="1" smtClean="0"/>
              <a:t>run</a:t>
            </a:r>
            <a:r>
              <a:rPr lang="fi-FI" b="1" dirty="0" smtClean="0"/>
              <a:t> </a:t>
            </a:r>
            <a:r>
              <a:rPr lang="fi-FI" b="1" dirty="0" err="1" smtClean="0"/>
              <a:t>start</a:t>
            </a:r>
            <a:endParaRPr lang="fi-FI" b="1" dirty="0" smtClean="0"/>
          </a:p>
          <a:p>
            <a:pPr lvl="2"/>
            <a:r>
              <a:rPr lang="fi-FI" dirty="0" err="1" smtClean="0"/>
              <a:t>Switch#</a:t>
            </a:r>
            <a:r>
              <a:rPr lang="fi-FI" b="1" dirty="0" err="1" smtClean="0"/>
              <a:t>reload</a:t>
            </a:r>
            <a:endParaRPr lang="fi-FI" b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Port </a:t>
            </a:r>
            <a:r>
              <a:rPr lang="fi-FI" dirty="0" err="1" smtClean="0"/>
              <a:t>security</a:t>
            </a:r>
            <a:r>
              <a:rPr lang="fi-FI" dirty="0" smtClean="0"/>
              <a:t>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Starting</a:t>
            </a:r>
            <a:r>
              <a:rPr lang="fi-FI" dirty="0" smtClean="0"/>
              <a:t> in IOS 12.1 (the </a:t>
            </a:r>
            <a:r>
              <a:rPr lang="fi-FI" dirty="0" err="1" smtClean="0"/>
              <a:t>latest</a:t>
            </a:r>
            <a:r>
              <a:rPr lang="fi-FI" dirty="0" smtClean="0"/>
              <a:t> </a:t>
            </a:r>
            <a:r>
              <a:rPr lang="fi-FI" dirty="0" err="1" smtClean="0"/>
              <a:t>commercial</a:t>
            </a:r>
            <a:r>
              <a:rPr lang="fi-FI" dirty="0" smtClean="0"/>
              <a:t> IOS version is 15.0)</a:t>
            </a:r>
          </a:p>
          <a:p>
            <a:r>
              <a:rPr lang="fi-FI" dirty="0" err="1" smtClean="0"/>
              <a:t>If</a:t>
            </a:r>
            <a:r>
              <a:rPr lang="fi-FI" dirty="0" smtClean="0"/>
              <a:t> and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 </a:t>
            </a:r>
            <a:r>
              <a:rPr lang="fi-FI" dirty="0" err="1" smtClean="0"/>
              <a:t>harden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 IOS, the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security</a:t>
            </a:r>
            <a:r>
              <a:rPr lang="fi-FI" dirty="0" smtClean="0"/>
              <a:t> is in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toolbox</a:t>
            </a:r>
            <a:endParaRPr lang="fi-FI" dirty="0" smtClean="0"/>
          </a:p>
          <a:p>
            <a:r>
              <a:rPr lang="fi-FI" dirty="0" smtClean="0"/>
              <a:t>Works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ports</a:t>
            </a:r>
            <a:r>
              <a:rPr lang="fi-FI" dirty="0" smtClean="0"/>
              <a:t>,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,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analyzer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EtherChannel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endParaRPr lang="fi-FI" dirty="0" smtClean="0"/>
          </a:p>
          <a:p>
            <a:r>
              <a:rPr lang="fi-FI" dirty="0" smtClean="0"/>
              <a:t>Access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connects</a:t>
            </a:r>
            <a:r>
              <a:rPr lang="fi-FI" dirty="0" smtClean="0"/>
              <a:t> a </a:t>
            </a:r>
            <a:r>
              <a:rPr lang="fi-FI" dirty="0" err="1" smtClean="0"/>
              <a:t>host</a:t>
            </a:r>
            <a:r>
              <a:rPr lang="fi-FI" dirty="0" smtClean="0"/>
              <a:t> (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hosts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a </a:t>
            </a:r>
            <a:r>
              <a:rPr lang="fi-FI" dirty="0" err="1" smtClean="0"/>
              <a:t>hub</a:t>
            </a:r>
            <a:r>
              <a:rPr lang="fi-FI" dirty="0" smtClean="0"/>
              <a:t> is </a:t>
            </a:r>
            <a:r>
              <a:rPr lang="fi-FI" dirty="0" err="1" smtClean="0"/>
              <a:t>present</a:t>
            </a:r>
            <a:r>
              <a:rPr lang="fi-FI" dirty="0" smtClean="0"/>
              <a:t>).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connects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switches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routers</a:t>
            </a:r>
            <a:endParaRPr lang="fi-FI" dirty="0" smtClean="0"/>
          </a:p>
          <a:p>
            <a:r>
              <a:rPr lang="fi-FI" dirty="0" err="1" smtClean="0"/>
              <a:t>Setup</a:t>
            </a:r>
            <a:r>
              <a:rPr lang="fi-FI" dirty="0" smtClean="0"/>
              <a:t> per </a:t>
            </a:r>
            <a:r>
              <a:rPr lang="fi-FI" dirty="0" err="1" smtClean="0"/>
              <a:t>interface</a:t>
            </a:r>
            <a:r>
              <a:rPr lang="fi-FI" dirty="0" smtClean="0"/>
              <a:t> as </a:t>
            </a:r>
            <a:r>
              <a:rPr lang="fi-FI" dirty="0" err="1" smtClean="0"/>
              <a:t>follows</a:t>
            </a:r>
            <a:r>
              <a:rPr lang="fi-FI" dirty="0" smtClean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 smtClean="0"/>
              <a:t>Goal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 the </a:t>
            </a:r>
            <a:r>
              <a:rPr lang="fi-FI" dirty="0" err="1" smtClean="0"/>
              <a:t>basic</a:t>
            </a:r>
            <a:r>
              <a:rPr lang="fi-FI" dirty="0" smtClean="0"/>
              <a:t> L2/L3 </a:t>
            </a:r>
            <a:r>
              <a:rPr lang="fi-FI" dirty="0" err="1" smtClean="0"/>
              <a:t>configurations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 IOS </a:t>
            </a:r>
            <a:r>
              <a:rPr lang="fi-FI" dirty="0" err="1" smtClean="0"/>
              <a:t>devices</a:t>
            </a:r>
            <a:r>
              <a:rPr lang="fi-FI" dirty="0" smtClean="0"/>
              <a:t> (</a:t>
            </a:r>
            <a:r>
              <a:rPr lang="fi-FI" dirty="0" err="1" smtClean="0"/>
              <a:t>switch</a:t>
            </a:r>
            <a:r>
              <a:rPr lang="fi-FI" dirty="0" smtClean="0"/>
              <a:t>, </a:t>
            </a:r>
            <a:r>
              <a:rPr lang="fi-FI" dirty="0" err="1" smtClean="0"/>
              <a:t>router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To </a:t>
            </a:r>
            <a:r>
              <a:rPr lang="fi-FI" dirty="0" err="1" smtClean="0"/>
              <a:t>familiarize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 CLI </a:t>
            </a:r>
            <a:r>
              <a:rPr lang="fi-FI" dirty="0" err="1" smtClean="0"/>
              <a:t>interface</a:t>
            </a:r>
            <a:r>
              <a:rPr lang="fi-FI" dirty="0" smtClean="0"/>
              <a:t> (</a:t>
            </a:r>
            <a:r>
              <a:rPr lang="fi-FI" dirty="0" err="1" smtClean="0"/>
              <a:t>Command</a:t>
            </a:r>
            <a:r>
              <a:rPr lang="fi-FI" dirty="0" smtClean="0"/>
              <a:t> Line </a:t>
            </a:r>
            <a:r>
              <a:rPr lang="fi-FI" dirty="0" err="1" smtClean="0"/>
              <a:t>Interface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commands</a:t>
            </a:r>
            <a:r>
              <a:rPr lang="fi-FI" dirty="0" smtClean="0"/>
              <a:t> </a:t>
            </a:r>
            <a:r>
              <a:rPr lang="fi-FI" dirty="0" err="1" smtClean="0"/>
              <a:t>invoked</a:t>
            </a:r>
            <a:r>
              <a:rPr lang="fi-FI" dirty="0" smtClean="0"/>
              <a:t>, for the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part</a:t>
            </a:r>
            <a:r>
              <a:rPr lang="fi-FI" dirty="0" smtClean="0"/>
              <a:t>, </a:t>
            </a:r>
            <a:r>
              <a:rPr lang="fi-FI" dirty="0" err="1" smtClean="0"/>
              <a:t>belong</a:t>
            </a:r>
            <a:r>
              <a:rPr lang="fi-FI" dirty="0" smtClean="0"/>
              <a:t> to CCNA </a:t>
            </a:r>
            <a:r>
              <a:rPr lang="fi-FI" dirty="0" err="1" smtClean="0"/>
              <a:t>requirements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 </a:t>
            </a:r>
            <a:r>
              <a:rPr lang="fi-FI" dirty="0" err="1" smtClean="0"/>
              <a:t>become</a:t>
            </a:r>
            <a:r>
              <a:rPr lang="fi-FI" dirty="0" smtClean="0"/>
              <a:t> </a:t>
            </a:r>
            <a:r>
              <a:rPr lang="fi-FI" dirty="0" err="1" smtClean="0"/>
              <a:t>proficient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 IOS, the </a:t>
            </a:r>
            <a:r>
              <a:rPr lang="fi-FI" dirty="0" err="1" smtClean="0"/>
              <a:t>best</a:t>
            </a:r>
            <a:r>
              <a:rPr lang="fi-FI" dirty="0" smtClean="0"/>
              <a:t> </a:t>
            </a:r>
            <a:r>
              <a:rPr lang="fi-FI" dirty="0" err="1" smtClean="0"/>
              <a:t>place</a:t>
            </a:r>
            <a:r>
              <a:rPr lang="fi-FI" dirty="0" smtClean="0"/>
              <a:t> to </a:t>
            </a:r>
            <a:r>
              <a:rPr lang="fi-FI" dirty="0" err="1" smtClean="0"/>
              <a:t>start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is </a:t>
            </a:r>
            <a:r>
              <a:rPr lang="fi-FI" dirty="0" err="1" smtClean="0"/>
              <a:t>one</a:t>
            </a:r>
            <a:r>
              <a:rPr lang="fi-FI" dirty="0" smtClean="0"/>
              <a:t> of the </a:t>
            </a:r>
            <a:r>
              <a:rPr lang="fi-FI" dirty="0" err="1" smtClean="0"/>
              <a:t>reference</a:t>
            </a:r>
            <a:r>
              <a:rPr lang="fi-FI" dirty="0" smtClean="0"/>
              <a:t> </a:t>
            </a:r>
            <a:r>
              <a:rPr lang="fi-FI" dirty="0" err="1" smtClean="0"/>
              <a:t>books</a:t>
            </a:r>
            <a:r>
              <a:rPr lang="fi-FI" dirty="0" smtClean="0"/>
              <a:t> and </a:t>
            </a:r>
            <a:r>
              <a:rPr lang="fi-FI" dirty="0" err="1" smtClean="0"/>
              <a:t>buy</a:t>
            </a:r>
            <a:r>
              <a:rPr lang="fi-FI" dirty="0" smtClean="0"/>
              <a:t> a </a:t>
            </a:r>
            <a:r>
              <a:rPr lang="fi-FI" dirty="0" err="1" smtClean="0"/>
              <a:t>simulator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don’t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an </a:t>
            </a:r>
            <a:r>
              <a:rPr lang="fi-FI" dirty="0" err="1" smtClean="0"/>
              <a:t>access</a:t>
            </a:r>
            <a:r>
              <a:rPr lang="fi-FI" dirty="0" smtClean="0"/>
              <a:t> to </a:t>
            </a:r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devices</a:t>
            </a:r>
            <a:endParaRPr lang="fi-FI" dirty="0" smtClean="0"/>
          </a:p>
          <a:p>
            <a:r>
              <a:rPr lang="fi-FI" dirty="0" err="1" smtClean="0"/>
              <a:t>Preassignment</a:t>
            </a:r>
            <a:endParaRPr lang="fi-FI" dirty="0" smtClean="0"/>
          </a:p>
          <a:p>
            <a:pPr lvl="1"/>
            <a:r>
              <a:rPr lang="fi-FI" dirty="0" err="1" smtClean="0"/>
              <a:t>Subnetting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VLSM. The </a:t>
            </a:r>
            <a:r>
              <a:rPr lang="fi-FI" dirty="0" err="1" smtClean="0"/>
              <a:t>preassignment</a:t>
            </a:r>
            <a:r>
              <a:rPr lang="fi-FI" dirty="0" smtClean="0"/>
              <a:t> is in an Excel </a:t>
            </a:r>
            <a:r>
              <a:rPr lang="fi-FI" dirty="0" err="1" smtClean="0"/>
              <a:t>file</a:t>
            </a:r>
            <a:r>
              <a:rPr lang="fi-FI" dirty="0" smtClean="0"/>
              <a:t> ”</a:t>
            </a:r>
            <a:r>
              <a:rPr lang="fi-FI" dirty="0" err="1" smtClean="0"/>
              <a:t>VLSM-exercise</a:t>
            </a:r>
            <a:r>
              <a:rPr lang="fi-FI" dirty="0" smtClean="0"/>
              <a:t>”. </a:t>
            </a:r>
            <a:r>
              <a:rPr lang="fi-FI" dirty="0" err="1" smtClean="0"/>
              <a:t>Preassignment</a:t>
            </a:r>
            <a:r>
              <a:rPr lang="fi-FI" dirty="0" smtClean="0"/>
              <a:t> is </a:t>
            </a:r>
            <a:r>
              <a:rPr lang="fi-FI" dirty="0" err="1" smtClean="0"/>
              <a:t>worth</a:t>
            </a:r>
            <a:r>
              <a:rPr lang="fi-FI" dirty="0" smtClean="0"/>
              <a:t> 2 </a:t>
            </a:r>
            <a:r>
              <a:rPr lang="fi-FI" dirty="0" err="1" smtClean="0"/>
              <a:t>points</a:t>
            </a:r>
            <a:endParaRPr lang="fi-FI" dirty="0" smtClean="0"/>
          </a:p>
          <a:p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commands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typings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in </a:t>
            </a:r>
            <a:r>
              <a:rPr lang="fi-FI" b="1" dirty="0" err="1" smtClean="0"/>
              <a:t>bold</a:t>
            </a:r>
            <a:r>
              <a:rPr lang="fi-FI" b="1" dirty="0" smtClean="0"/>
              <a:t> </a:t>
            </a:r>
            <a:r>
              <a:rPr lang="fi-FI" b="1" dirty="0" err="1" smtClean="0"/>
              <a:t>text</a:t>
            </a:r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Port </a:t>
            </a:r>
            <a:r>
              <a:rPr lang="fi-FI" dirty="0" err="1" smtClean="0"/>
              <a:t>security</a:t>
            </a:r>
            <a:r>
              <a:rPr lang="fi-FI" dirty="0" smtClean="0"/>
              <a:t>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000" dirty="0" err="1" smtClean="0"/>
              <a:t>Configure</a:t>
            </a:r>
            <a:r>
              <a:rPr lang="fi-FI" sz="2000" dirty="0" smtClean="0"/>
              <a:t> a </a:t>
            </a:r>
            <a:r>
              <a:rPr lang="fi-FI" sz="2000" dirty="0" err="1" smtClean="0"/>
              <a:t>switch</a:t>
            </a:r>
            <a:r>
              <a:rPr lang="fi-FI" sz="2000" dirty="0" smtClean="0"/>
              <a:t> </a:t>
            </a:r>
            <a:r>
              <a:rPr lang="fi-FI" sz="2000" dirty="0" err="1" smtClean="0"/>
              <a:t>port</a:t>
            </a:r>
            <a:r>
              <a:rPr lang="fi-FI" sz="2000" dirty="0" smtClean="0"/>
              <a:t> to an </a:t>
            </a:r>
            <a:r>
              <a:rPr lang="fi-FI" sz="2000" dirty="0" err="1" smtClean="0"/>
              <a:t>access</a:t>
            </a:r>
            <a:r>
              <a:rPr lang="fi-FI" sz="2000" dirty="0" smtClean="0"/>
              <a:t> </a:t>
            </a:r>
            <a:r>
              <a:rPr lang="fi-FI" sz="2000" dirty="0" err="1" smtClean="0"/>
              <a:t>port</a:t>
            </a:r>
            <a:r>
              <a:rPr lang="fi-FI" sz="2000" dirty="0" smtClean="0"/>
              <a:t> </a:t>
            </a:r>
            <a:r>
              <a:rPr lang="fi-FI" sz="2000" dirty="0" err="1" smtClean="0"/>
              <a:t>with</a:t>
            </a:r>
            <a:r>
              <a:rPr lang="fi-FI" sz="2000" dirty="0" smtClean="0"/>
              <a:t> a VLAN </a:t>
            </a:r>
            <a:r>
              <a:rPr lang="fi-FI" sz="2000" dirty="0" err="1" smtClean="0"/>
              <a:t>number</a:t>
            </a:r>
            <a:endParaRPr lang="fi-FI" sz="2000" dirty="0" smtClean="0"/>
          </a:p>
          <a:p>
            <a:pPr lvl="1"/>
            <a:r>
              <a:rPr lang="fi-FI" sz="1600" dirty="0" err="1" smtClean="0"/>
              <a:t>Switch</a:t>
            </a:r>
            <a:r>
              <a:rPr lang="fi-FI" sz="1600" dirty="0" smtClean="0"/>
              <a:t>(</a:t>
            </a:r>
            <a:r>
              <a:rPr lang="fi-FI" sz="1600" dirty="0" err="1" smtClean="0"/>
              <a:t>config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int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fast</a:t>
            </a:r>
            <a:r>
              <a:rPr lang="fi-FI" sz="1600" b="1" dirty="0" smtClean="0"/>
              <a:t> 0/0</a:t>
            </a:r>
          </a:p>
          <a:p>
            <a:pPr lvl="1"/>
            <a:r>
              <a:rPr lang="fi-FI" sz="1600" dirty="0" err="1" smtClean="0"/>
              <a:t>Switch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switchport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mode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access</a:t>
            </a:r>
            <a:endParaRPr lang="fi-FI" sz="1600" b="1" dirty="0" smtClean="0"/>
          </a:p>
          <a:p>
            <a:pPr lvl="1"/>
            <a:r>
              <a:rPr lang="fi-FI" sz="1600" dirty="0" err="1" smtClean="0"/>
              <a:t>Switch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400" b="1" dirty="0" err="1" smtClean="0"/>
              <a:t>switchport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access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vlan</a:t>
            </a:r>
            <a:r>
              <a:rPr lang="fi-FI" sz="1400" b="1" dirty="0" smtClean="0"/>
              <a:t> VLAN# </a:t>
            </a:r>
          </a:p>
          <a:p>
            <a:r>
              <a:rPr lang="fi-FI" sz="1800" dirty="0" err="1" smtClean="0"/>
              <a:t>Enable</a:t>
            </a:r>
            <a:r>
              <a:rPr lang="fi-FI" sz="1800" dirty="0" smtClean="0"/>
              <a:t> </a:t>
            </a:r>
            <a:r>
              <a:rPr lang="fi-FI" sz="1800" dirty="0" err="1" smtClean="0"/>
              <a:t>port-security</a:t>
            </a:r>
            <a:r>
              <a:rPr lang="fi-FI" sz="1800" dirty="0" smtClean="0"/>
              <a:t> to </a:t>
            </a:r>
            <a:r>
              <a:rPr lang="fi-FI" sz="1800" dirty="0" err="1" smtClean="0"/>
              <a:t>this</a:t>
            </a:r>
            <a:r>
              <a:rPr lang="fi-FI" sz="1800" dirty="0" smtClean="0"/>
              <a:t> </a:t>
            </a:r>
            <a:r>
              <a:rPr lang="fi-FI" sz="1800" dirty="0" err="1" smtClean="0"/>
              <a:t>port</a:t>
            </a:r>
            <a:endParaRPr lang="fi-FI" sz="1800" dirty="0" smtClean="0"/>
          </a:p>
          <a:p>
            <a:pPr lvl="1"/>
            <a:r>
              <a:rPr lang="fi-FI" sz="1600" dirty="0" err="1" smtClean="0"/>
              <a:t>Switch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switchport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port-security</a:t>
            </a:r>
            <a:endParaRPr lang="fi-FI" sz="1600" b="1" dirty="0" smtClean="0"/>
          </a:p>
          <a:p>
            <a:r>
              <a:rPr lang="fi-FI" sz="2000" dirty="0" err="1" smtClean="0"/>
              <a:t>Define</a:t>
            </a:r>
            <a:r>
              <a:rPr lang="fi-FI" sz="2000" dirty="0" smtClean="0"/>
              <a:t> the </a:t>
            </a:r>
            <a:r>
              <a:rPr lang="fi-FI" sz="2000" dirty="0" err="1" smtClean="0"/>
              <a:t>maximum</a:t>
            </a:r>
            <a:r>
              <a:rPr lang="fi-FI" sz="2000" dirty="0" smtClean="0"/>
              <a:t> </a:t>
            </a:r>
            <a:r>
              <a:rPr lang="fi-FI" sz="2000" dirty="0" err="1" smtClean="0"/>
              <a:t>number</a:t>
            </a:r>
            <a:r>
              <a:rPr lang="fi-FI" sz="2000" dirty="0" smtClean="0"/>
              <a:t> of </a:t>
            </a:r>
            <a:r>
              <a:rPr lang="fi-FI" sz="2000" dirty="0" err="1" smtClean="0"/>
              <a:t>hosts</a:t>
            </a:r>
            <a:r>
              <a:rPr lang="fi-FI" sz="2000" dirty="0" smtClean="0"/>
              <a:t>, </a:t>
            </a:r>
            <a:r>
              <a:rPr lang="fi-FI" sz="2000" dirty="0" err="1" smtClean="0"/>
              <a:t>that</a:t>
            </a:r>
            <a:r>
              <a:rPr lang="fi-FI" sz="2000" dirty="0" smtClean="0"/>
              <a:t> </a:t>
            </a:r>
            <a:r>
              <a:rPr lang="fi-FI" sz="2000" dirty="0" err="1" smtClean="0"/>
              <a:t>can</a:t>
            </a:r>
            <a:r>
              <a:rPr lang="fi-FI" sz="2000" dirty="0" smtClean="0"/>
              <a:t> </a:t>
            </a:r>
            <a:r>
              <a:rPr lang="fi-FI" sz="2000" dirty="0" err="1" smtClean="0"/>
              <a:t>be</a:t>
            </a:r>
            <a:r>
              <a:rPr lang="fi-FI" sz="2000" dirty="0" smtClean="0"/>
              <a:t> </a:t>
            </a:r>
            <a:r>
              <a:rPr lang="fi-FI" sz="2000" dirty="0" err="1" smtClean="0"/>
              <a:t>connected</a:t>
            </a:r>
            <a:r>
              <a:rPr lang="fi-FI" sz="2000" dirty="0" smtClean="0"/>
              <a:t> to </a:t>
            </a:r>
            <a:r>
              <a:rPr lang="fi-FI" sz="2000" dirty="0" err="1" smtClean="0"/>
              <a:t>this</a:t>
            </a:r>
            <a:r>
              <a:rPr lang="fi-FI" sz="2000" dirty="0" smtClean="0"/>
              <a:t> </a:t>
            </a:r>
            <a:r>
              <a:rPr lang="fi-FI" sz="2000" dirty="0" err="1" smtClean="0"/>
              <a:t>switch</a:t>
            </a:r>
            <a:r>
              <a:rPr lang="fi-FI" sz="2000" dirty="0" smtClean="0"/>
              <a:t> </a:t>
            </a:r>
            <a:r>
              <a:rPr lang="fi-FI" sz="2000" dirty="0" err="1" smtClean="0"/>
              <a:t>port</a:t>
            </a:r>
            <a:r>
              <a:rPr lang="fi-FI" sz="2000" dirty="0" smtClean="0"/>
              <a:t> (</a:t>
            </a:r>
            <a:r>
              <a:rPr lang="fi-FI" sz="2000" dirty="0" err="1" smtClean="0"/>
              <a:t>typically</a:t>
            </a:r>
            <a:r>
              <a:rPr lang="fi-FI" sz="2000" dirty="0" smtClean="0"/>
              <a:t> 1)</a:t>
            </a:r>
          </a:p>
          <a:p>
            <a:pPr lvl="1"/>
            <a:r>
              <a:rPr lang="fi-FI" sz="1600" dirty="0" err="1" smtClean="0"/>
              <a:t>Switch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switchport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port-security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maximum</a:t>
            </a:r>
            <a:r>
              <a:rPr lang="fi-FI" sz="1600" b="1" dirty="0" smtClean="0"/>
              <a:t> VALUE</a:t>
            </a:r>
          </a:p>
          <a:p>
            <a:r>
              <a:rPr lang="fi-FI" sz="2000" dirty="0" err="1" smtClean="0"/>
              <a:t>Define</a:t>
            </a:r>
            <a:r>
              <a:rPr lang="fi-FI" sz="2000" dirty="0" smtClean="0"/>
              <a:t>, </a:t>
            </a:r>
            <a:r>
              <a:rPr lang="fi-FI" sz="2000" dirty="0" err="1" smtClean="0"/>
              <a:t>what</a:t>
            </a:r>
            <a:r>
              <a:rPr lang="fi-FI" sz="2000" dirty="0" smtClean="0"/>
              <a:t> </a:t>
            </a:r>
            <a:r>
              <a:rPr lang="fi-FI" sz="2000" dirty="0" err="1" smtClean="0"/>
              <a:t>will</a:t>
            </a:r>
            <a:r>
              <a:rPr lang="fi-FI" sz="2000" dirty="0" smtClean="0"/>
              <a:t> </a:t>
            </a:r>
            <a:r>
              <a:rPr lang="fi-FI" sz="2000" dirty="0" err="1" smtClean="0"/>
              <a:t>be</a:t>
            </a:r>
            <a:r>
              <a:rPr lang="fi-FI" sz="2000" dirty="0" smtClean="0"/>
              <a:t> the action, </a:t>
            </a:r>
            <a:r>
              <a:rPr lang="fi-FI" sz="2000" dirty="0" err="1" smtClean="0"/>
              <a:t>if</a:t>
            </a:r>
            <a:r>
              <a:rPr lang="fi-FI" sz="2000" dirty="0" smtClean="0"/>
              <a:t> the </a:t>
            </a:r>
            <a:r>
              <a:rPr lang="fi-FI" sz="2000" dirty="0" err="1" smtClean="0"/>
              <a:t>port-security</a:t>
            </a:r>
            <a:r>
              <a:rPr lang="fi-FI" sz="2000" dirty="0" smtClean="0"/>
              <a:t> is </a:t>
            </a:r>
            <a:r>
              <a:rPr lang="fi-FI" sz="2000" dirty="0" err="1" smtClean="0"/>
              <a:t>violated</a:t>
            </a:r>
            <a:r>
              <a:rPr lang="fi-FI" sz="2000" dirty="0" smtClean="0"/>
              <a:t> (</a:t>
            </a:r>
            <a:r>
              <a:rPr lang="fi-FI" sz="2000" dirty="0" err="1" smtClean="0"/>
              <a:t>too</a:t>
            </a:r>
            <a:r>
              <a:rPr lang="fi-FI" sz="2000" dirty="0" smtClean="0"/>
              <a:t> </a:t>
            </a:r>
            <a:r>
              <a:rPr lang="fi-FI" sz="2000" dirty="0" err="1" smtClean="0"/>
              <a:t>many</a:t>
            </a:r>
            <a:r>
              <a:rPr lang="fi-FI" sz="2000" dirty="0" smtClean="0"/>
              <a:t> </a:t>
            </a:r>
            <a:r>
              <a:rPr lang="fi-FI" sz="2000" dirty="0" err="1" smtClean="0"/>
              <a:t>hosts</a:t>
            </a:r>
            <a:r>
              <a:rPr lang="fi-FI" sz="2000" dirty="0" smtClean="0"/>
              <a:t> </a:t>
            </a:r>
            <a:r>
              <a:rPr lang="fi-FI" sz="2000" dirty="0" err="1" smtClean="0"/>
              <a:t>or</a:t>
            </a:r>
            <a:r>
              <a:rPr lang="fi-FI" sz="2000" dirty="0" smtClean="0"/>
              <a:t> a </a:t>
            </a:r>
            <a:r>
              <a:rPr lang="fi-FI" sz="2000" dirty="0" err="1" smtClean="0"/>
              <a:t>host</a:t>
            </a:r>
            <a:r>
              <a:rPr lang="fi-FI" sz="2000" dirty="0" smtClean="0"/>
              <a:t> </a:t>
            </a:r>
            <a:r>
              <a:rPr lang="fi-FI" sz="2000" dirty="0" err="1" smtClean="0"/>
              <a:t>with</a:t>
            </a:r>
            <a:r>
              <a:rPr lang="fi-FI" sz="2000" dirty="0" smtClean="0"/>
              <a:t> </a:t>
            </a:r>
            <a:r>
              <a:rPr lang="fi-FI" sz="2000" dirty="0" err="1" smtClean="0"/>
              <a:t>non-allowed</a:t>
            </a:r>
            <a:r>
              <a:rPr lang="fi-FI" sz="2000" dirty="0" smtClean="0"/>
              <a:t> </a:t>
            </a:r>
            <a:r>
              <a:rPr lang="fi-FI" sz="2000" dirty="0" err="1" smtClean="0"/>
              <a:t>MAC-address</a:t>
            </a:r>
            <a:r>
              <a:rPr lang="fi-FI" sz="2000" dirty="0" smtClean="0"/>
              <a:t> is </a:t>
            </a:r>
            <a:r>
              <a:rPr lang="fi-FI" sz="2000" dirty="0" err="1" smtClean="0"/>
              <a:t>found</a:t>
            </a:r>
            <a:r>
              <a:rPr lang="fi-FI" sz="2000" dirty="0" smtClean="0"/>
              <a:t>). </a:t>
            </a:r>
            <a:r>
              <a:rPr lang="fi-FI" sz="2000" dirty="0" err="1" smtClean="0"/>
              <a:t>Typically</a:t>
            </a:r>
            <a:r>
              <a:rPr lang="fi-FI" sz="2000" dirty="0" smtClean="0"/>
              <a:t> </a:t>
            </a:r>
            <a:r>
              <a:rPr lang="fi-FI" sz="2000" dirty="0" err="1" smtClean="0"/>
              <a:t>you</a:t>
            </a:r>
            <a:r>
              <a:rPr lang="fi-FI" sz="2000" dirty="0" smtClean="0"/>
              <a:t> </a:t>
            </a:r>
            <a:r>
              <a:rPr lang="fi-FI" sz="2000" dirty="0" err="1" smtClean="0"/>
              <a:t>want</a:t>
            </a:r>
            <a:r>
              <a:rPr lang="fi-FI" sz="2000" dirty="0" smtClean="0"/>
              <a:t> to </a:t>
            </a:r>
            <a:r>
              <a:rPr lang="fi-FI" sz="2000" dirty="0" err="1" smtClean="0"/>
              <a:t>shut</a:t>
            </a:r>
            <a:r>
              <a:rPr lang="fi-FI" sz="2000" dirty="0" smtClean="0"/>
              <a:t> </a:t>
            </a:r>
            <a:r>
              <a:rPr lang="fi-FI" sz="2000" dirty="0" err="1" smtClean="0"/>
              <a:t>down</a:t>
            </a:r>
            <a:r>
              <a:rPr lang="fi-FI" sz="2000" dirty="0" smtClean="0"/>
              <a:t> the </a:t>
            </a:r>
            <a:r>
              <a:rPr lang="fi-FI" sz="2000" dirty="0" err="1" smtClean="0"/>
              <a:t>port</a:t>
            </a:r>
            <a:endParaRPr lang="fi-FI" sz="2000" dirty="0" smtClean="0"/>
          </a:p>
          <a:p>
            <a:pPr lvl="1"/>
            <a:r>
              <a:rPr lang="fi-FI" sz="1600" dirty="0" err="1" smtClean="0"/>
              <a:t>Switch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switchport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port-security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violation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protect|restrict|shutdown</a:t>
            </a:r>
            <a:endParaRPr lang="fi-FI" sz="1600" b="1" dirty="0" smtClean="0"/>
          </a:p>
          <a:p>
            <a:r>
              <a:rPr lang="fi-FI" sz="2000" dirty="0" err="1" smtClean="0"/>
              <a:t>After</a:t>
            </a:r>
            <a:r>
              <a:rPr lang="fi-FI" sz="2000" dirty="0" smtClean="0"/>
              <a:t> a </a:t>
            </a:r>
            <a:r>
              <a:rPr lang="fi-FI" sz="2000" dirty="0" err="1" smtClean="0"/>
              <a:t>shutdown</a:t>
            </a:r>
            <a:r>
              <a:rPr lang="fi-FI" sz="2000" dirty="0" smtClean="0"/>
              <a:t>:</a:t>
            </a:r>
          </a:p>
          <a:p>
            <a:pPr lvl="1"/>
            <a:r>
              <a:rPr lang="fi-FI" sz="1600" dirty="0" err="1" smtClean="0"/>
              <a:t>Switch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600" b="1" dirty="0" smtClean="0"/>
              <a:t>no </a:t>
            </a:r>
            <a:r>
              <a:rPr lang="fi-FI" sz="1600" b="1" dirty="0" err="1" smtClean="0"/>
              <a:t>shutdown</a:t>
            </a:r>
            <a:endParaRPr lang="fi-FI" sz="1600" b="1" dirty="0" smtClean="0"/>
          </a:p>
          <a:p>
            <a:r>
              <a:rPr lang="fi-FI" sz="2000" dirty="0" err="1" smtClean="0"/>
              <a:t>Attach</a:t>
            </a:r>
            <a:r>
              <a:rPr lang="fi-FI" sz="2000" dirty="0" smtClean="0"/>
              <a:t> a </a:t>
            </a:r>
            <a:r>
              <a:rPr lang="fi-FI" sz="2000" dirty="0" err="1" smtClean="0"/>
              <a:t>MAC-address</a:t>
            </a:r>
            <a:r>
              <a:rPr lang="fi-FI" sz="2000" dirty="0" smtClean="0"/>
              <a:t> of a </a:t>
            </a:r>
            <a:r>
              <a:rPr lang="fi-FI" sz="2000" dirty="0" err="1" smtClean="0"/>
              <a:t>legal</a:t>
            </a:r>
            <a:r>
              <a:rPr lang="fi-FI" sz="2000" dirty="0" smtClean="0"/>
              <a:t> </a:t>
            </a:r>
            <a:r>
              <a:rPr lang="fi-FI" sz="2000" dirty="0" err="1" smtClean="0"/>
              <a:t>host</a:t>
            </a:r>
            <a:endParaRPr lang="fi-FI" sz="2000" dirty="0" smtClean="0"/>
          </a:p>
          <a:p>
            <a:pPr lvl="1"/>
            <a:r>
              <a:rPr lang="fi-FI" sz="1600" dirty="0" err="1" smtClean="0"/>
              <a:t>Switch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switchport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port-security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mac-address</a:t>
            </a:r>
            <a:r>
              <a:rPr lang="fi-FI" sz="1600" b="1" dirty="0" smtClean="0"/>
              <a:t> MAC-ADDRESS</a:t>
            </a:r>
          </a:p>
          <a:p>
            <a:r>
              <a:rPr lang="fi-FI" sz="2000" dirty="0" smtClean="0"/>
              <a:t>OR</a:t>
            </a:r>
          </a:p>
          <a:p>
            <a:r>
              <a:rPr lang="fi-FI" sz="2000" dirty="0" err="1" smtClean="0"/>
              <a:t>Define</a:t>
            </a:r>
            <a:r>
              <a:rPr lang="fi-FI" sz="2000" dirty="0" smtClean="0"/>
              <a:t> the </a:t>
            </a:r>
            <a:r>
              <a:rPr lang="fi-FI" sz="2000" dirty="0" err="1" smtClean="0"/>
              <a:t>mac-address</a:t>
            </a:r>
            <a:r>
              <a:rPr lang="fi-FI" sz="2000" dirty="0" smtClean="0"/>
              <a:t> to </a:t>
            </a:r>
            <a:r>
              <a:rPr lang="fi-FI" sz="2000" dirty="0" err="1" smtClean="0"/>
              <a:t>be</a:t>
            </a:r>
            <a:r>
              <a:rPr lang="fi-FI" sz="2000" dirty="0" smtClean="0"/>
              <a:t> </a:t>
            </a:r>
            <a:r>
              <a:rPr lang="fi-FI" sz="2000" dirty="0" err="1" smtClean="0"/>
              <a:t>sticky</a:t>
            </a:r>
            <a:r>
              <a:rPr lang="fi-FI" sz="2000" dirty="0" smtClean="0"/>
              <a:t>, </a:t>
            </a:r>
            <a:r>
              <a:rPr lang="fi-FI" sz="2000" dirty="0" err="1" smtClean="0"/>
              <a:t>which</a:t>
            </a:r>
            <a:r>
              <a:rPr lang="fi-FI" sz="2000" dirty="0" smtClean="0"/>
              <a:t> </a:t>
            </a:r>
            <a:r>
              <a:rPr lang="fi-FI" sz="2000" dirty="0" err="1" smtClean="0"/>
              <a:t>attaches</a:t>
            </a:r>
            <a:r>
              <a:rPr lang="fi-FI" sz="2000" dirty="0" smtClean="0"/>
              <a:t> the </a:t>
            </a:r>
            <a:r>
              <a:rPr lang="fi-FI" sz="2000" dirty="0" err="1" smtClean="0"/>
              <a:t>first</a:t>
            </a:r>
            <a:r>
              <a:rPr lang="fi-FI" sz="2000" dirty="0" smtClean="0"/>
              <a:t> </a:t>
            </a:r>
            <a:r>
              <a:rPr lang="fi-FI" sz="2000" dirty="0" err="1" smtClean="0"/>
              <a:t>encountered</a:t>
            </a:r>
            <a:r>
              <a:rPr lang="fi-FI" sz="2000" dirty="0" smtClean="0"/>
              <a:t> </a:t>
            </a:r>
            <a:r>
              <a:rPr lang="fi-FI" sz="2000" dirty="0" err="1" smtClean="0"/>
              <a:t>mac-address</a:t>
            </a:r>
            <a:endParaRPr lang="fi-FI" sz="2000" dirty="0" smtClean="0"/>
          </a:p>
          <a:p>
            <a:pPr lvl="1"/>
            <a:r>
              <a:rPr lang="fi-FI" sz="1600" dirty="0" err="1" smtClean="0"/>
              <a:t>Switch</a:t>
            </a:r>
            <a:r>
              <a:rPr lang="fi-FI" sz="1600" dirty="0" smtClean="0"/>
              <a:t>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switchport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port-security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mac-address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sticky</a:t>
            </a:r>
            <a:endParaRPr lang="fi-FI" sz="1600" b="1" dirty="0" smtClean="0"/>
          </a:p>
          <a:p>
            <a:r>
              <a:rPr lang="fi-FI" sz="2000" dirty="0" err="1" smtClean="0"/>
              <a:t>Check</a:t>
            </a:r>
            <a:r>
              <a:rPr lang="fi-FI" sz="2000" dirty="0" smtClean="0"/>
              <a:t> the </a:t>
            </a:r>
            <a:r>
              <a:rPr lang="fi-FI" sz="2000" dirty="0" err="1" smtClean="0"/>
              <a:t>port-security</a:t>
            </a:r>
            <a:r>
              <a:rPr lang="fi-FI" sz="2000" dirty="0" smtClean="0"/>
              <a:t> </a:t>
            </a:r>
            <a:r>
              <a:rPr lang="fi-FI" sz="2000" dirty="0" err="1" smtClean="0"/>
              <a:t>settings</a:t>
            </a:r>
            <a:r>
              <a:rPr lang="fi-FI" sz="2000" dirty="0" smtClean="0"/>
              <a:t>:</a:t>
            </a:r>
          </a:p>
          <a:p>
            <a:pPr lvl="1"/>
            <a:r>
              <a:rPr lang="fi-FI" sz="1600" dirty="0" err="1" smtClean="0"/>
              <a:t>Switch#</a:t>
            </a:r>
            <a:r>
              <a:rPr lang="fi-FI" sz="1600" b="1" dirty="0" err="1" smtClean="0"/>
              <a:t>sh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port-security</a:t>
            </a:r>
            <a:endParaRPr lang="fi-FI" sz="1600" b="1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(1/6)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err="1" smtClean="0"/>
              <a:t>Configure</a:t>
            </a:r>
            <a:r>
              <a:rPr lang="fi-FI" sz="1800" dirty="0" smtClean="0"/>
              <a:t>:</a:t>
            </a:r>
          </a:p>
          <a:p>
            <a:pPr lvl="1"/>
            <a:r>
              <a:rPr lang="fi-FI" sz="1400" dirty="0" err="1" smtClean="0"/>
              <a:t>Switch</a:t>
            </a:r>
            <a:r>
              <a:rPr lang="fi-FI" sz="1400" dirty="0" smtClean="0"/>
              <a:t> </a:t>
            </a:r>
            <a:r>
              <a:rPr lang="fi-FI" sz="1400" dirty="0" err="1" smtClean="0"/>
              <a:t>name</a:t>
            </a:r>
            <a:endParaRPr lang="fi-FI" sz="1400" dirty="0" smtClean="0"/>
          </a:p>
          <a:p>
            <a:pPr lvl="1"/>
            <a:r>
              <a:rPr lang="fi-FI" sz="1400" dirty="0" smtClean="0"/>
              <a:t>Clock</a:t>
            </a:r>
          </a:p>
          <a:p>
            <a:pPr lvl="1"/>
            <a:r>
              <a:rPr lang="fi-FI" sz="1400" dirty="0" err="1" smtClean="0"/>
              <a:t>Secret</a:t>
            </a:r>
            <a:r>
              <a:rPr lang="fi-FI" sz="1400" dirty="0" smtClean="0"/>
              <a:t> </a:t>
            </a:r>
            <a:r>
              <a:rPr lang="fi-FI" sz="1400" dirty="0" err="1" smtClean="0"/>
              <a:t>password</a:t>
            </a:r>
            <a:r>
              <a:rPr lang="fi-FI" sz="1400" dirty="0" smtClean="0"/>
              <a:t> (</a:t>
            </a:r>
            <a:r>
              <a:rPr lang="fi-FI" sz="1400" dirty="0" err="1" smtClean="0"/>
              <a:t>encrypts</a:t>
            </a:r>
            <a:r>
              <a:rPr lang="fi-FI" sz="1400" dirty="0" smtClean="0"/>
              <a:t> the </a:t>
            </a:r>
            <a:r>
              <a:rPr lang="fi-FI" sz="1400" dirty="0" err="1" smtClean="0"/>
              <a:t>password</a:t>
            </a:r>
            <a:r>
              <a:rPr lang="fi-FI" sz="1400" dirty="0" smtClean="0"/>
              <a:t> in the </a:t>
            </a:r>
            <a:r>
              <a:rPr lang="fi-FI" sz="1400" dirty="0" err="1" smtClean="0"/>
              <a:t>configuration</a:t>
            </a:r>
            <a:r>
              <a:rPr lang="fi-FI" sz="1400" dirty="0" smtClean="0"/>
              <a:t> </a:t>
            </a:r>
            <a:r>
              <a:rPr lang="fi-FI" sz="1400" dirty="0" err="1" smtClean="0"/>
              <a:t>file</a:t>
            </a:r>
            <a:r>
              <a:rPr lang="fi-FI" sz="1400" dirty="0" smtClean="0"/>
              <a:t>). </a:t>
            </a:r>
            <a:r>
              <a:rPr lang="fi-FI" sz="1400" dirty="0" err="1" smtClean="0"/>
              <a:t>Required</a:t>
            </a:r>
            <a:r>
              <a:rPr lang="fi-FI" sz="1400" dirty="0" smtClean="0"/>
              <a:t>, </a:t>
            </a:r>
            <a:r>
              <a:rPr lang="fi-FI" sz="1400" dirty="0" err="1" smtClean="0"/>
              <a:t>when</a:t>
            </a:r>
            <a:r>
              <a:rPr lang="fi-FI" sz="1400" dirty="0" smtClean="0"/>
              <a:t> </a:t>
            </a:r>
            <a:r>
              <a:rPr lang="fi-FI" sz="1400" dirty="0" err="1" smtClean="0"/>
              <a:t>entered</a:t>
            </a:r>
            <a:r>
              <a:rPr lang="fi-FI" sz="1400" dirty="0" smtClean="0"/>
              <a:t> into the </a:t>
            </a:r>
            <a:r>
              <a:rPr lang="fi-FI" sz="1400" dirty="0" err="1" smtClean="0"/>
              <a:t>privileged</a:t>
            </a:r>
            <a:r>
              <a:rPr lang="fi-FI" sz="1400" dirty="0" smtClean="0"/>
              <a:t> </a:t>
            </a:r>
            <a:r>
              <a:rPr lang="fi-FI" sz="1400" dirty="0" err="1" smtClean="0"/>
              <a:t>mode</a:t>
            </a:r>
            <a:endParaRPr lang="fi-FI" sz="1400" dirty="0" smtClean="0"/>
          </a:p>
          <a:p>
            <a:pPr lvl="1"/>
            <a:r>
              <a:rPr lang="fi-FI" sz="1400" dirty="0" err="1" smtClean="0"/>
              <a:t>Login</a:t>
            </a:r>
            <a:r>
              <a:rPr lang="fi-FI" sz="1400" dirty="0" smtClean="0"/>
              <a:t> </a:t>
            </a:r>
            <a:r>
              <a:rPr lang="fi-FI" sz="1400" dirty="0" err="1" smtClean="0"/>
              <a:t>banner</a:t>
            </a:r>
            <a:r>
              <a:rPr lang="fi-FI" sz="1400" dirty="0" smtClean="0"/>
              <a:t>. The </a:t>
            </a:r>
            <a:r>
              <a:rPr lang="fi-FI" sz="1400" dirty="0" err="1" smtClean="0"/>
              <a:t>text</a:t>
            </a:r>
            <a:r>
              <a:rPr lang="fi-FI" sz="1400" dirty="0" smtClean="0"/>
              <a:t> </a:t>
            </a:r>
            <a:r>
              <a:rPr lang="fi-FI" sz="1400" dirty="0" err="1" smtClean="0"/>
              <a:t>that</a:t>
            </a:r>
            <a:r>
              <a:rPr lang="fi-FI" sz="1400" dirty="0" smtClean="0"/>
              <a:t> a </a:t>
            </a:r>
            <a:r>
              <a:rPr lang="fi-FI" sz="1400" dirty="0" err="1" smtClean="0"/>
              <a:t>user</a:t>
            </a:r>
            <a:r>
              <a:rPr lang="fi-FI" sz="1400" dirty="0" smtClean="0"/>
              <a:t> </a:t>
            </a:r>
            <a:r>
              <a:rPr lang="fi-FI" sz="1400" dirty="0" err="1" smtClean="0"/>
              <a:t>gets</a:t>
            </a:r>
            <a:r>
              <a:rPr lang="fi-FI" sz="1400" dirty="0" smtClean="0"/>
              <a:t>, </a:t>
            </a:r>
            <a:r>
              <a:rPr lang="fi-FI" sz="1400" dirty="0" err="1" smtClean="0"/>
              <a:t>when</a:t>
            </a:r>
            <a:r>
              <a:rPr lang="fi-FI" sz="1400" dirty="0" smtClean="0"/>
              <a:t> </a:t>
            </a:r>
            <a:r>
              <a:rPr lang="fi-FI" sz="1400" dirty="0" err="1" smtClean="0"/>
              <a:t>logging</a:t>
            </a:r>
            <a:r>
              <a:rPr lang="fi-FI" sz="1400" dirty="0" smtClean="0"/>
              <a:t> in the </a:t>
            </a:r>
            <a:r>
              <a:rPr lang="fi-FI" sz="1400" dirty="0" err="1" smtClean="0"/>
              <a:t>device</a:t>
            </a:r>
            <a:r>
              <a:rPr lang="fi-FI" sz="1400" dirty="0" smtClean="0"/>
              <a:t>. </a:t>
            </a:r>
            <a:r>
              <a:rPr lang="fi-FI" sz="1400" dirty="0" err="1" smtClean="0"/>
              <a:t>Do</a:t>
            </a:r>
            <a:r>
              <a:rPr lang="fi-FI" sz="1400" dirty="0" smtClean="0"/>
              <a:t> NOT </a:t>
            </a:r>
            <a:r>
              <a:rPr lang="fi-FI" sz="1400" dirty="0" err="1" smtClean="0"/>
              <a:t>use</a:t>
            </a:r>
            <a:r>
              <a:rPr lang="fi-FI" sz="1400" dirty="0" smtClean="0"/>
              <a:t> a </a:t>
            </a:r>
            <a:r>
              <a:rPr lang="fi-FI" sz="1400" dirty="0" err="1" smtClean="0"/>
              <a:t>word</a:t>
            </a:r>
            <a:r>
              <a:rPr lang="fi-FI" sz="1400" dirty="0" smtClean="0"/>
              <a:t> ”</a:t>
            </a:r>
            <a:r>
              <a:rPr lang="fi-FI" sz="1400" dirty="0" err="1" smtClean="0"/>
              <a:t>welcome</a:t>
            </a:r>
            <a:r>
              <a:rPr lang="fi-FI" sz="1400" dirty="0" smtClean="0"/>
              <a:t>”. </a:t>
            </a:r>
            <a:r>
              <a:rPr lang="fi-FI" sz="1400" dirty="0" err="1" smtClean="0"/>
              <a:t>This</a:t>
            </a:r>
            <a:r>
              <a:rPr lang="fi-FI" sz="1400" dirty="0" smtClean="0"/>
              <a:t> is an </a:t>
            </a:r>
            <a:r>
              <a:rPr lang="fi-FI" sz="1400" dirty="0" err="1" smtClean="0"/>
              <a:t>invitation</a:t>
            </a:r>
            <a:r>
              <a:rPr lang="fi-FI" sz="1400" dirty="0" smtClean="0"/>
              <a:t> to a </a:t>
            </a:r>
            <a:r>
              <a:rPr lang="fi-FI" sz="1400" dirty="0" err="1" smtClean="0"/>
              <a:t>hacker</a:t>
            </a:r>
            <a:r>
              <a:rPr lang="fi-FI" sz="1400" dirty="0" smtClean="0"/>
              <a:t> and </a:t>
            </a:r>
            <a:r>
              <a:rPr lang="fi-FI" sz="1400" dirty="0" err="1" smtClean="0"/>
              <a:t>might</a:t>
            </a:r>
            <a:r>
              <a:rPr lang="fi-FI" sz="1400" dirty="0" smtClean="0"/>
              <a:t> </a:t>
            </a:r>
            <a:r>
              <a:rPr lang="fi-FI" sz="1400" dirty="0" err="1" smtClean="0"/>
              <a:t>lead</a:t>
            </a:r>
            <a:r>
              <a:rPr lang="fi-FI" sz="1400" dirty="0" smtClean="0"/>
              <a:t> in </a:t>
            </a:r>
            <a:r>
              <a:rPr lang="fi-FI" sz="1400" dirty="0" err="1" smtClean="0"/>
              <a:t>troubles</a:t>
            </a:r>
            <a:r>
              <a:rPr lang="fi-FI" sz="1400" dirty="0" smtClean="0"/>
              <a:t> </a:t>
            </a:r>
            <a:r>
              <a:rPr lang="fi-FI" sz="1400" dirty="0" err="1" smtClean="0"/>
              <a:t>if</a:t>
            </a:r>
            <a:r>
              <a:rPr lang="fi-FI" sz="1400" dirty="0" smtClean="0"/>
              <a:t>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have</a:t>
            </a:r>
            <a:r>
              <a:rPr lang="fi-FI" sz="1400" dirty="0" smtClean="0"/>
              <a:t> to </a:t>
            </a:r>
            <a:r>
              <a:rPr lang="fi-FI" sz="1400" dirty="0" err="1" smtClean="0"/>
              <a:t>go</a:t>
            </a:r>
            <a:r>
              <a:rPr lang="fi-FI" sz="1400" dirty="0" smtClean="0"/>
              <a:t> to the </a:t>
            </a:r>
            <a:r>
              <a:rPr lang="fi-FI" sz="1400" dirty="0" err="1" smtClean="0"/>
              <a:t>court</a:t>
            </a:r>
            <a:endParaRPr lang="fi-FI" sz="1400" dirty="0" smtClean="0"/>
          </a:p>
          <a:p>
            <a:pPr lvl="1"/>
            <a:r>
              <a:rPr lang="fi-FI" sz="1400" dirty="0" err="1" smtClean="0"/>
              <a:t>Disable</a:t>
            </a:r>
            <a:r>
              <a:rPr lang="fi-FI" sz="1400" dirty="0" smtClean="0"/>
              <a:t> DNS </a:t>
            </a:r>
            <a:r>
              <a:rPr lang="fi-FI" sz="1400" dirty="0" err="1" smtClean="0"/>
              <a:t>queries</a:t>
            </a:r>
            <a:r>
              <a:rPr lang="fi-FI" sz="1400" dirty="0" smtClean="0"/>
              <a:t>. DNS </a:t>
            </a:r>
            <a:r>
              <a:rPr lang="fi-FI" sz="1400" dirty="0" err="1" smtClean="0"/>
              <a:t>query</a:t>
            </a:r>
            <a:r>
              <a:rPr lang="fi-FI" sz="1400" dirty="0" smtClean="0"/>
              <a:t> is </a:t>
            </a:r>
            <a:r>
              <a:rPr lang="fi-FI" sz="1400" dirty="0" err="1" smtClean="0"/>
              <a:t>done</a:t>
            </a:r>
            <a:r>
              <a:rPr lang="fi-FI" sz="1400" dirty="0" smtClean="0"/>
              <a:t> and </a:t>
            </a:r>
            <a:r>
              <a:rPr lang="fi-FI" sz="1400" dirty="0" err="1" smtClean="0"/>
              <a:t>telnet</a:t>
            </a:r>
            <a:r>
              <a:rPr lang="fi-FI" sz="1400" dirty="0" smtClean="0"/>
              <a:t> </a:t>
            </a:r>
            <a:r>
              <a:rPr lang="fi-FI" sz="1400" dirty="0" err="1" smtClean="0"/>
              <a:t>invoked</a:t>
            </a:r>
            <a:r>
              <a:rPr lang="fi-FI" sz="1400" dirty="0" smtClean="0"/>
              <a:t>, </a:t>
            </a:r>
            <a:r>
              <a:rPr lang="fi-FI" sz="1400" dirty="0" err="1" smtClean="0"/>
              <a:t>if</a:t>
            </a:r>
            <a:r>
              <a:rPr lang="fi-FI" sz="1400" dirty="0" smtClean="0"/>
              <a:t> the IOS </a:t>
            </a:r>
            <a:r>
              <a:rPr lang="fi-FI" sz="1400" dirty="0" err="1" smtClean="0"/>
              <a:t>does</a:t>
            </a:r>
            <a:r>
              <a:rPr lang="fi-FI" sz="1400" dirty="0" smtClean="0"/>
              <a:t> </a:t>
            </a:r>
            <a:r>
              <a:rPr lang="fi-FI" sz="1400" dirty="0" err="1" smtClean="0"/>
              <a:t>not</a:t>
            </a:r>
            <a:r>
              <a:rPr lang="fi-FI" sz="1400" dirty="0" smtClean="0"/>
              <a:t> </a:t>
            </a:r>
            <a:r>
              <a:rPr lang="fi-FI" sz="1400" dirty="0" err="1" smtClean="0"/>
              <a:t>recognize</a:t>
            </a:r>
            <a:r>
              <a:rPr lang="fi-FI" sz="1400" dirty="0" smtClean="0"/>
              <a:t> the </a:t>
            </a:r>
            <a:r>
              <a:rPr lang="fi-FI" sz="1400" dirty="0" err="1" smtClean="0"/>
              <a:t>command</a:t>
            </a:r>
            <a:r>
              <a:rPr lang="fi-FI" sz="1400" dirty="0" smtClean="0"/>
              <a:t>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type</a:t>
            </a:r>
            <a:r>
              <a:rPr lang="fi-FI" sz="1400" dirty="0" smtClean="0"/>
              <a:t>. </a:t>
            </a:r>
            <a:r>
              <a:rPr lang="fi-FI" sz="1400" dirty="0" err="1" smtClean="0"/>
              <a:t>This</a:t>
            </a:r>
            <a:r>
              <a:rPr lang="fi-FI" sz="1400" dirty="0" smtClean="0"/>
              <a:t> is </a:t>
            </a:r>
            <a:r>
              <a:rPr lang="fi-FI" sz="1400" dirty="0" err="1" smtClean="0"/>
              <a:t>pretty</a:t>
            </a:r>
            <a:r>
              <a:rPr lang="fi-FI" sz="1400" dirty="0" smtClean="0"/>
              <a:t> </a:t>
            </a:r>
            <a:r>
              <a:rPr lang="fi-FI" sz="1400" dirty="0" err="1" smtClean="0"/>
              <a:t>annoying</a:t>
            </a:r>
            <a:r>
              <a:rPr lang="fi-FI" sz="1400" dirty="0" smtClean="0"/>
              <a:t> </a:t>
            </a:r>
            <a:r>
              <a:rPr lang="fi-FI" sz="1400" dirty="0" err="1" smtClean="0"/>
              <a:t>when</a:t>
            </a:r>
            <a:r>
              <a:rPr lang="fi-FI" sz="1400" dirty="0" smtClean="0"/>
              <a:t>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do</a:t>
            </a:r>
            <a:r>
              <a:rPr lang="fi-FI" sz="1400" dirty="0" smtClean="0"/>
              <a:t> a </a:t>
            </a:r>
            <a:r>
              <a:rPr lang="fi-FI" sz="1400" dirty="0" err="1" smtClean="0"/>
              <a:t>typo</a:t>
            </a:r>
            <a:r>
              <a:rPr lang="fi-FI" sz="1400" dirty="0" smtClean="0"/>
              <a:t>. The </a:t>
            </a:r>
            <a:r>
              <a:rPr lang="fi-FI" sz="1400" dirty="0" err="1" smtClean="0"/>
              <a:t>command</a:t>
            </a:r>
            <a:r>
              <a:rPr lang="fi-FI" sz="1400" dirty="0" smtClean="0"/>
              <a:t> is: ”no </a:t>
            </a:r>
            <a:r>
              <a:rPr lang="fi-FI" sz="1400" dirty="0" err="1" smtClean="0"/>
              <a:t>ip</a:t>
            </a:r>
            <a:r>
              <a:rPr lang="fi-FI" sz="1400" dirty="0" smtClean="0"/>
              <a:t> </a:t>
            </a:r>
            <a:r>
              <a:rPr lang="fi-FI" sz="1400" dirty="0" err="1" smtClean="0"/>
              <a:t>domain-lookup</a:t>
            </a:r>
            <a:r>
              <a:rPr lang="fi-FI" sz="1400" dirty="0" smtClean="0"/>
              <a:t>”</a:t>
            </a:r>
          </a:p>
          <a:p>
            <a:pPr lvl="1"/>
            <a:r>
              <a:rPr lang="fi-FI" sz="1400" dirty="0" err="1" smtClean="0"/>
              <a:t>Console</a:t>
            </a:r>
            <a:r>
              <a:rPr lang="fi-FI" sz="1400" dirty="0" smtClean="0"/>
              <a:t> </a:t>
            </a:r>
            <a:r>
              <a:rPr lang="fi-FI" sz="1400" dirty="0" err="1" smtClean="0"/>
              <a:t>port</a:t>
            </a:r>
            <a:r>
              <a:rPr lang="fi-FI" sz="1400" dirty="0" smtClean="0"/>
              <a:t> </a:t>
            </a:r>
            <a:r>
              <a:rPr lang="fi-FI" sz="1400" dirty="0" err="1" smtClean="0"/>
              <a:t>password</a:t>
            </a:r>
            <a:r>
              <a:rPr lang="fi-FI" sz="1400" dirty="0" smtClean="0"/>
              <a:t> + </a:t>
            </a:r>
            <a:r>
              <a:rPr lang="fi-FI" sz="1400" dirty="0" err="1" smtClean="0"/>
              <a:t>login</a:t>
            </a:r>
            <a:endParaRPr lang="fi-FI" sz="1400" dirty="0" smtClean="0"/>
          </a:p>
          <a:p>
            <a:pPr lvl="1"/>
            <a:r>
              <a:rPr lang="fi-FI" sz="1400" dirty="0" smtClean="0"/>
              <a:t>”</a:t>
            </a:r>
            <a:r>
              <a:rPr lang="fi-FI" sz="1400" dirty="0" err="1" smtClean="0"/>
              <a:t>logging</a:t>
            </a:r>
            <a:r>
              <a:rPr lang="fi-FI" sz="1400" dirty="0" smtClean="0"/>
              <a:t> </a:t>
            </a:r>
            <a:r>
              <a:rPr lang="fi-FI" sz="1400" dirty="0" err="1" smtClean="0"/>
              <a:t>synchronous</a:t>
            </a:r>
            <a:r>
              <a:rPr lang="fi-FI" sz="1400" dirty="0" smtClean="0"/>
              <a:t>” </a:t>
            </a:r>
            <a:r>
              <a:rPr lang="fi-FI" sz="1400" dirty="0" err="1" smtClean="0"/>
              <a:t>command</a:t>
            </a:r>
            <a:r>
              <a:rPr lang="fi-FI" sz="1400" dirty="0" smtClean="0"/>
              <a:t>, </a:t>
            </a:r>
            <a:r>
              <a:rPr lang="fi-FI" sz="1400" dirty="0" err="1" smtClean="0"/>
              <a:t>which</a:t>
            </a:r>
            <a:r>
              <a:rPr lang="fi-FI" sz="1400" dirty="0" smtClean="0"/>
              <a:t> </a:t>
            </a:r>
            <a:r>
              <a:rPr lang="fi-FI" sz="1400" dirty="0" err="1" smtClean="0"/>
              <a:t>inhibits</a:t>
            </a:r>
            <a:r>
              <a:rPr lang="fi-FI" sz="1400" dirty="0" smtClean="0"/>
              <a:t> the </a:t>
            </a:r>
            <a:r>
              <a:rPr lang="fi-FI" sz="1400" dirty="0" err="1" smtClean="0"/>
              <a:t>garbled</a:t>
            </a:r>
            <a:r>
              <a:rPr lang="fi-FI" sz="1400" dirty="0" smtClean="0"/>
              <a:t> </a:t>
            </a:r>
            <a:r>
              <a:rPr lang="fi-FI" sz="1400" dirty="0" err="1" smtClean="0"/>
              <a:t>text</a:t>
            </a:r>
            <a:r>
              <a:rPr lang="fi-FI" sz="1400" dirty="0" smtClean="0"/>
              <a:t> on a </a:t>
            </a:r>
            <a:r>
              <a:rPr lang="fi-FI" sz="1400" dirty="0" err="1" smtClean="0"/>
              <a:t>command</a:t>
            </a:r>
            <a:r>
              <a:rPr lang="fi-FI" sz="1400" dirty="0" smtClean="0"/>
              <a:t> </a:t>
            </a:r>
            <a:r>
              <a:rPr lang="fi-FI" sz="1400" dirty="0" err="1" smtClean="0"/>
              <a:t>line</a:t>
            </a:r>
            <a:endParaRPr lang="fi-FI" sz="1400" dirty="0" smtClean="0"/>
          </a:p>
          <a:p>
            <a:pPr lvl="1"/>
            <a:r>
              <a:rPr lang="fi-FI" sz="1400" dirty="0" smtClean="0"/>
              <a:t>The </a:t>
            </a:r>
            <a:r>
              <a:rPr lang="fi-FI" sz="1400" dirty="0" err="1" smtClean="0"/>
              <a:t>idle</a:t>
            </a:r>
            <a:r>
              <a:rPr lang="fi-FI" sz="1400" dirty="0" smtClean="0"/>
              <a:t> </a:t>
            </a:r>
            <a:r>
              <a:rPr lang="fi-FI" sz="1400" dirty="0" err="1" smtClean="0"/>
              <a:t>time</a:t>
            </a:r>
            <a:r>
              <a:rPr lang="fi-FI" sz="1400" dirty="0" smtClean="0"/>
              <a:t>, </a:t>
            </a:r>
            <a:r>
              <a:rPr lang="fi-FI" sz="1400" dirty="0" err="1" smtClean="0"/>
              <a:t>after</a:t>
            </a:r>
            <a:r>
              <a:rPr lang="fi-FI" sz="1400" dirty="0" smtClean="0"/>
              <a:t> </a:t>
            </a:r>
            <a:r>
              <a:rPr lang="fi-FI" sz="1400" dirty="0" err="1" smtClean="0"/>
              <a:t>which</a:t>
            </a:r>
            <a:r>
              <a:rPr lang="fi-FI" sz="1400" dirty="0" smtClean="0"/>
              <a:t> the </a:t>
            </a:r>
            <a:r>
              <a:rPr lang="fi-FI" sz="1400" dirty="0" err="1" smtClean="0"/>
              <a:t>console</a:t>
            </a:r>
            <a:r>
              <a:rPr lang="fi-FI" sz="1400" dirty="0" smtClean="0"/>
              <a:t> </a:t>
            </a:r>
            <a:r>
              <a:rPr lang="fi-FI" sz="1400" dirty="0" err="1" smtClean="0"/>
              <a:t>logs</a:t>
            </a:r>
            <a:r>
              <a:rPr lang="fi-FI" sz="1400" dirty="0" smtClean="0"/>
              <a:t> </a:t>
            </a:r>
            <a:r>
              <a:rPr lang="fi-FI" sz="1400" dirty="0" err="1" smtClean="0"/>
              <a:t>off</a:t>
            </a:r>
            <a:endParaRPr lang="fi-FI" sz="1400" dirty="0" smtClean="0"/>
          </a:p>
          <a:p>
            <a:pPr lvl="1"/>
            <a:r>
              <a:rPr lang="fi-FI" sz="1400" dirty="0" err="1" smtClean="0"/>
              <a:t>Note</a:t>
            </a:r>
            <a:r>
              <a:rPr lang="fi-FI" sz="1400" dirty="0" smtClean="0"/>
              <a:t>, </a:t>
            </a:r>
            <a:r>
              <a:rPr lang="fi-FI" sz="1400" dirty="0" err="1" smtClean="0"/>
              <a:t>that</a:t>
            </a:r>
            <a:r>
              <a:rPr lang="fi-FI" sz="1400" dirty="0" smtClean="0"/>
              <a:t> the </a:t>
            </a:r>
            <a:r>
              <a:rPr lang="fi-FI" sz="1400" dirty="0" err="1" smtClean="0"/>
              <a:t>simulator</a:t>
            </a:r>
            <a:r>
              <a:rPr lang="fi-FI" sz="1400" dirty="0" smtClean="0"/>
              <a:t> </a:t>
            </a:r>
            <a:r>
              <a:rPr lang="fi-FI" sz="1400" dirty="0" err="1" smtClean="0"/>
              <a:t>does</a:t>
            </a:r>
            <a:r>
              <a:rPr lang="fi-FI" sz="1400" dirty="0" smtClean="0"/>
              <a:t> </a:t>
            </a:r>
            <a:r>
              <a:rPr lang="fi-FI" sz="1400" dirty="0" err="1" smtClean="0"/>
              <a:t>not</a:t>
            </a:r>
            <a:r>
              <a:rPr lang="fi-FI" sz="1400" dirty="0" smtClean="0"/>
              <a:t> </a:t>
            </a:r>
            <a:r>
              <a:rPr lang="fi-FI" sz="1400" dirty="0" err="1" smtClean="0"/>
              <a:t>support</a:t>
            </a:r>
            <a:r>
              <a:rPr lang="fi-FI" sz="1400" dirty="0" smtClean="0"/>
              <a:t> ”</a:t>
            </a:r>
            <a:r>
              <a:rPr lang="fi-FI" sz="1400" b="1" dirty="0" smtClean="0"/>
              <a:t>no </a:t>
            </a:r>
            <a:r>
              <a:rPr lang="fi-FI" sz="1400" b="1" dirty="0" err="1" smtClean="0"/>
              <a:t>ip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domain-lookup</a:t>
            </a:r>
            <a:r>
              <a:rPr lang="fi-FI" sz="1400" dirty="0" smtClean="0"/>
              <a:t>” </a:t>
            </a:r>
            <a:r>
              <a:rPr lang="fi-FI" sz="1400" dirty="0" err="1" smtClean="0"/>
              <a:t>or</a:t>
            </a:r>
            <a:r>
              <a:rPr lang="fi-FI" sz="1400" dirty="0" smtClean="0"/>
              <a:t> ”</a:t>
            </a:r>
            <a:r>
              <a:rPr lang="fi-FI" sz="1400" b="1" dirty="0" err="1" smtClean="0"/>
              <a:t>logging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synchronous</a:t>
            </a:r>
            <a:r>
              <a:rPr lang="fi-FI" sz="1400" dirty="0" smtClean="0"/>
              <a:t>” </a:t>
            </a:r>
            <a:r>
              <a:rPr lang="fi-FI" sz="1400" dirty="0" err="1" smtClean="0"/>
              <a:t>commands</a:t>
            </a:r>
            <a:r>
              <a:rPr lang="fi-FI" sz="1400" dirty="0" smtClean="0"/>
              <a:t>.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have</a:t>
            </a:r>
            <a:r>
              <a:rPr lang="fi-FI" sz="1400" dirty="0" smtClean="0"/>
              <a:t> to </a:t>
            </a:r>
            <a:r>
              <a:rPr lang="fi-FI" sz="1400" dirty="0" err="1" smtClean="0"/>
              <a:t>know</a:t>
            </a:r>
            <a:r>
              <a:rPr lang="fi-FI" sz="1400" dirty="0" smtClean="0"/>
              <a:t> </a:t>
            </a:r>
            <a:r>
              <a:rPr lang="fi-FI" sz="1400" dirty="0" err="1" smtClean="0"/>
              <a:t>these</a:t>
            </a:r>
            <a:r>
              <a:rPr lang="fi-FI" sz="1400" dirty="0" smtClean="0"/>
              <a:t> </a:t>
            </a:r>
            <a:r>
              <a:rPr lang="fi-FI" sz="1400" dirty="0" err="1" smtClean="0"/>
              <a:t>nevertheless</a:t>
            </a:r>
            <a:endParaRPr lang="fi-FI" sz="1400" dirty="0" smtClean="0"/>
          </a:p>
          <a:p>
            <a:pPr lvl="1"/>
            <a:r>
              <a:rPr lang="fi-FI" sz="1400" dirty="0" smtClean="0"/>
              <a:t>VTY </a:t>
            </a:r>
            <a:r>
              <a:rPr lang="fi-FI" sz="1400" dirty="0" err="1" smtClean="0"/>
              <a:t>password</a:t>
            </a:r>
            <a:r>
              <a:rPr lang="fi-FI" sz="1400" dirty="0" smtClean="0"/>
              <a:t> + </a:t>
            </a:r>
            <a:r>
              <a:rPr lang="fi-FI" sz="1400" dirty="0" err="1" smtClean="0"/>
              <a:t>login</a:t>
            </a:r>
            <a:r>
              <a:rPr lang="fi-FI" sz="1400" dirty="0" smtClean="0"/>
              <a:t>. The </a:t>
            </a:r>
            <a:r>
              <a:rPr lang="fi-FI" sz="1400" dirty="0" err="1" smtClean="0"/>
              <a:t>number</a:t>
            </a:r>
            <a:r>
              <a:rPr lang="fi-FI" sz="1400" dirty="0" smtClean="0"/>
              <a:t> of </a:t>
            </a:r>
            <a:r>
              <a:rPr lang="fi-FI" sz="1400" dirty="0" err="1" smtClean="0"/>
              <a:t>allowed</a:t>
            </a:r>
            <a:r>
              <a:rPr lang="fi-FI" sz="1400" dirty="0" smtClean="0"/>
              <a:t> VTY </a:t>
            </a:r>
            <a:r>
              <a:rPr lang="fi-FI" sz="1400" dirty="0" err="1" smtClean="0"/>
              <a:t>connections</a:t>
            </a:r>
            <a:r>
              <a:rPr lang="fi-FI" sz="1400" dirty="0" smtClean="0"/>
              <a:t> </a:t>
            </a:r>
            <a:r>
              <a:rPr lang="fi-FI" sz="1400" dirty="0" err="1" smtClean="0"/>
              <a:t>depends</a:t>
            </a:r>
            <a:r>
              <a:rPr lang="fi-FI" sz="1400" dirty="0" smtClean="0"/>
              <a:t> on the </a:t>
            </a:r>
            <a:r>
              <a:rPr lang="fi-FI" sz="1400" dirty="0" err="1" smtClean="0"/>
              <a:t>switch</a:t>
            </a:r>
            <a:r>
              <a:rPr lang="fi-FI" sz="1400" dirty="0" smtClean="0"/>
              <a:t> </a:t>
            </a:r>
            <a:r>
              <a:rPr lang="fi-FI" sz="1400" dirty="0" err="1" smtClean="0"/>
              <a:t>model</a:t>
            </a:r>
            <a:endParaRPr lang="fi-FI" sz="1400" dirty="0" smtClean="0"/>
          </a:p>
          <a:p>
            <a:pPr lvl="1"/>
            <a:endParaRPr lang="fi-FI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(2/6)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000" dirty="0" err="1" smtClean="0"/>
              <a:t>Configure</a:t>
            </a:r>
            <a:r>
              <a:rPr lang="fi-FI" sz="2000" dirty="0" smtClean="0"/>
              <a:t> (</a:t>
            </a:r>
            <a:r>
              <a:rPr lang="fi-FI" sz="2000" dirty="0" err="1" smtClean="0"/>
              <a:t>cont</a:t>
            </a:r>
            <a:r>
              <a:rPr lang="fi-FI" sz="2000" dirty="0" smtClean="0"/>
              <a:t>.):</a:t>
            </a:r>
          </a:p>
          <a:p>
            <a:pPr lvl="1"/>
            <a:r>
              <a:rPr lang="fi-FI" sz="1600" dirty="0" smtClean="0"/>
              <a:t>IP </a:t>
            </a:r>
            <a:r>
              <a:rPr lang="fi-FI" sz="1600" dirty="0" err="1" smtClean="0"/>
              <a:t>default</a:t>
            </a:r>
            <a:r>
              <a:rPr lang="fi-FI" sz="1600" dirty="0" smtClean="0"/>
              <a:t> </a:t>
            </a:r>
            <a:r>
              <a:rPr lang="fi-FI" sz="1600" dirty="0" err="1" smtClean="0"/>
              <a:t>gateway</a:t>
            </a:r>
            <a:r>
              <a:rPr lang="fi-FI" sz="1600" dirty="0" smtClean="0"/>
              <a:t>. </a:t>
            </a:r>
            <a:r>
              <a:rPr lang="fi-FI" sz="1600" dirty="0" err="1" smtClean="0"/>
              <a:t>This</a:t>
            </a:r>
            <a:r>
              <a:rPr lang="fi-FI" sz="1600" dirty="0" smtClean="0"/>
              <a:t> is the IP </a:t>
            </a:r>
            <a:r>
              <a:rPr lang="fi-FI" sz="1600" dirty="0" err="1" smtClean="0"/>
              <a:t>address</a:t>
            </a:r>
            <a:r>
              <a:rPr lang="fi-FI" sz="1600" dirty="0" smtClean="0"/>
              <a:t> of the </a:t>
            </a:r>
            <a:r>
              <a:rPr lang="fi-FI" sz="1600" dirty="0" err="1" smtClean="0"/>
              <a:t>router’s</a:t>
            </a:r>
            <a:r>
              <a:rPr lang="fi-FI" sz="1600" dirty="0" smtClean="0"/>
              <a:t>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 </a:t>
            </a:r>
            <a:r>
              <a:rPr lang="fi-FI" sz="1600" dirty="0" err="1" smtClean="0"/>
              <a:t>that</a:t>
            </a:r>
            <a:r>
              <a:rPr lang="fi-FI" sz="1600" dirty="0" smtClean="0"/>
              <a:t> </a:t>
            </a:r>
            <a:r>
              <a:rPr lang="fi-FI" sz="1600" dirty="0" err="1" smtClean="0"/>
              <a:t>connects</a:t>
            </a:r>
            <a:r>
              <a:rPr lang="fi-FI" sz="1600" dirty="0" smtClean="0"/>
              <a:t> into </a:t>
            </a:r>
            <a:r>
              <a:rPr lang="fi-FI" sz="1600" dirty="0" err="1" smtClean="0"/>
              <a:t>this</a:t>
            </a:r>
            <a:r>
              <a:rPr lang="fi-FI" sz="1600" dirty="0" smtClean="0"/>
              <a:t> </a:t>
            </a:r>
            <a:r>
              <a:rPr lang="fi-FI" sz="1600" dirty="0" err="1" smtClean="0"/>
              <a:t>switch</a:t>
            </a:r>
            <a:endParaRPr lang="fi-FI" sz="1600" dirty="0" smtClean="0"/>
          </a:p>
          <a:p>
            <a:pPr lvl="1"/>
            <a:r>
              <a:rPr lang="fi-FI" sz="1600" dirty="0" smtClean="0"/>
              <a:t>Management VLAN. </a:t>
            </a:r>
            <a:r>
              <a:rPr lang="fi-FI" sz="1600" dirty="0" err="1" smtClean="0"/>
              <a:t>All</a:t>
            </a:r>
            <a:r>
              <a:rPr lang="fi-FI" sz="1600" dirty="0" smtClean="0"/>
              <a:t> the </a:t>
            </a:r>
            <a:r>
              <a:rPr lang="fi-FI" sz="1600" dirty="0" err="1" smtClean="0"/>
              <a:t>switches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configured</a:t>
            </a:r>
            <a:r>
              <a:rPr lang="fi-FI" sz="1600" dirty="0" smtClean="0"/>
              <a:t> to </a:t>
            </a:r>
            <a:r>
              <a:rPr lang="fi-FI" sz="1600" dirty="0" err="1" smtClean="0"/>
              <a:t>belong</a:t>
            </a:r>
            <a:r>
              <a:rPr lang="fi-FI" sz="1600" dirty="0" smtClean="0"/>
              <a:t> into a single management VLAN. </a:t>
            </a:r>
            <a:r>
              <a:rPr lang="fi-FI" sz="1600" dirty="0" err="1" smtClean="0"/>
              <a:t>That</a:t>
            </a:r>
            <a:r>
              <a:rPr lang="fi-FI" sz="1600" dirty="0" smtClean="0"/>
              <a:t> is </a:t>
            </a:r>
            <a:r>
              <a:rPr lang="fi-FI" sz="1600" dirty="0" err="1" smtClean="0"/>
              <a:t>one</a:t>
            </a:r>
            <a:r>
              <a:rPr lang="fi-FI" sz="1600" dirty="0" smtClean="0"/>
              <a:t> common </a:t>
            </a:r>
            <a:r>
              <a:rPr lang="fi-FI" sz="1600" dirty="0" err="1" smtClean="0"/>
              <a:t>subnet</a:t>
            </a:r>
            <a:r>
              <a:rPr lang="fi-FI" sz="1600" dirty="0" smtClean="0"/>
              <a:t>. The IP </a:t>
            </a:r>
            <a:r>
              <a:rPr lang="fi-FI" sz="1600" dirty="0" err="1" smtClean="0"/>
              <a:t>address</a:t>
            </a:r>
            <a:r>
              <a:rPr lang="fi-FI" sz="1600" dirty="0" smtClean="0"/>
              <a:t> of the management VLAN is </a:t>
            </a:r>
            <a:r>
              <a:rPr lang="fi-FI" sz="1600" dirty="0" err="1" smtClean="0"/>
              <a:t>required</a:t>
            </a:r>
            <a:r>
              <a:rPr lang="fi-FI" sz="1600" dirty="0" smtClean="0"/>
              <a:t>, </a:t>
            </a:r>
            <a:r>
              <a:rPr lang="fi-FI" sz="1600" dirty="0" err="1" smtClean="0"/>
              <a:t>when</a:t>
            </a:r>
            <a:r>
              <a:rPr lang="fi-FI" sz="1600" dirty="0" smtClean="0"/>
              <a:t> the </a:t>
            </a:r>
            <a:r>
              <a:rPr lang="fi-FI" sz="1600" dirty="0" err="1" smtClean="0"/>
              <a:t>switch</a:t>
            </a:r>
            <a:r>
              <a:rPr lang="fi-FI" sz="1600" dirty="0" smtClean="0"/>
              <a:t> is </a:t>
            </a:r>
            <a:r>
              <a:rPr lang="fi-FI" sz="1600" dirty="0" err="1" smtClean="0"/>
              <a:t>configured</a:t>
            </a:r>
            <a:r>
              <a:rPr lang="fi-FI" sz="1600" dirty="0" smtClean="0"/>
              <a:t> </a:t>
            </a:r>
            <a:r>
              <a:rPr lang="fi-FI" sz="1600" dirty="0" err="1" smtClean="0"/>
              <a:t>with</a:t>
            </a:r>
            <a:r>
              <a:rPr lang="fi-FI" sz="1600" dirty="0" smtClean="0"/>
              <a:t> VTY. </a:t>
            </a:r>
            <a:r>
              <a:rPr lang="fi-FI" sz="1600" dirty="0" err="1" smtClean="0"/>
              <a:t>Note</a:t>
            </a:r>
            <a:r>
              <a:rPr lang="fi-FI" sz="1600" dirty="0" smtClean="0"/>
              <a:t> </a:t>
            </a:r>
            <a:r>
              <a:rPr lang="fi-FI" sz="1600" dirty="0" err="1" smtClean="0"/>
              <a:t>that</a:t>
            </a:r>
            <a:r>
              <a:rPr lang="fi-FI" sz="1600" dirty="0" smtClean="0"/>
              <a:t> the VLAN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 is </a:t>
            </a:r>
            <a:r>
              <a:rPr lang="fi-FI" sz="1600" dirty="0" err="1" smtClean="0"/>
              <a:t>shut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default</a:t>
            </a:r>
            <a:r>
              <a:rPr lang="fi-FI" sz="1600" dirty="0" smtClean="0"/>
              <a:t>, </a:t>
            </a:r>
            <a:r>
              <a:rPr lang="fi-FI" sz="1600" dirty="0" err="1" smtClean="0"/>
              <a:t>so</a:t>
            </a:r>
            <a:r>
              <a:rPr lang="fi-FI" sz="1600" dirty="0" smtClean="0"/>
              <a:t>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need</a:t>
            </a:r>
            <a:r>
              <a:rPr lang="fi-FI" sz="1600" dirty="0" smtClean="0"/>
              <a:t> to </a:t>
            </a:r>
            <a:r>
              <a:rPr lang="fi-FI" sz="1600" dirty="0" err="1" smtClean="0"/>
              <a:t>open</a:t>
            </a:r>
            <a:r>
              <a:rPr lang="fi-FI" sz="1600" dirty="0" smtClean="0"/>
              <a:t> (</a:t>
            </a:r>
            <a:r>
              <a:rPr lang="fi-FI" sz="1600" dirty="0" err="1" smtClean="0"/>
              <a:t>enable</a:t>
            </a:r>
            <a:r>
              <a:rPr lang="fi-FI" sz="1600" dirty="0" smtClean="0"/>
              <a:t>) </a:t>
            </a:r>
            <a:r>
              <a:rPr lang="fi-FI" sz="1600" dirty="0" err="1" smtClean="0"/>
              <a:t>it</a:t>
            </a:r>
            <a:r>
              <a:rPr lang="fi-FI" sz="1600" dirty="0" smtClean="0"/>
              <a:t> </a:t>
            </a:r>
            <a:r>
              <a:rPr lang="fi-FI" sz="1600" dirty="0" err="1" smtClean="0"/>
              <a:t>with</a:t>
            </a:r>
            <a:r>
              <a:rPr lang="fi-FI" sz="1600" dirty="0" smtClean="0"/>
              <a:t> ”</a:t>
            </a:r>
            <a:r>
              <a:rPr lang="fi-FI" sz="1600" b="1" dirty="0" smtClean="0"/>
              <a:t>no </a:t>
            </a:r>
            <a:r>
              <a:rPr lang="fi-FI" sz="1600" b="1" dirty="0" err="1" smtClean="0"/>
              <a:t>shut</a:t>
            </a:r>
            <a:r>
              <a:rPr lang="fi-FI" sz="1600" dirty="0" smtClean="0"/>
              <a:t>” </a:t>
            </a:r>
            <a:r>
              <a:rPr lang="fi-FI" sz="1600" dirty="0" err="1" smtClean="0"/>
              <a:t>command</a:t>
            </a:r>
            <a:endParaRPr lang="fi-FI" sz="1600" dirty="0" smtClean="0"/>
          </a:p>
          <a:p>
            <a:pPr lvl="1"/>
            <a:r>
              <a:rPr lang="fi-FI" sz="1600" dirty="0" smtClean="0"/>
              <a:t>By </a:t>
            </a:r>
            <a:r>
              <a:rPr lang="fi-FI" sz="1600" dirty="0" err="1" smtClean="0"/>
              <a:t>default</a:t>
            </a:r>
            <a:r>
              <a:rPr lang="fi-FI" sz="1600" dirty="0" smtClean="0"/>
              <a:t>, </a:t>
            </a:r>
            <a:r>
              <a:rPr lang="fi-FI" sz="1600" dirty="0" err="1" smtClean="0"/>
              <a:t>all</a:t>
            </a:r>
            <a:r>
              <a:rPr lang="fi-FI" sz="1600" dirty="0" smtClean="0"/>
              <a:t> the </a:t>
            </a:r>
            <a:r>
              <a:rPr lang="fi-FI" sz="1600" dirty="0" err="1" smtClean="0"/>
              <a:t>switch</a:t>
            </a:r>
            <a:r>
              <a:rPr lang="fi-FI" sz="1600" dirty="0" smtClean="0"/>
              <a:t> </a:t>
            </a:r>
            <a:r>
              <a:rPr lang="fi-FI" sz="1600" dirty="0" err="1" smtClean="0"/>
              <a:t>ports</a:t>
            </a:r>
            <a:r>
              <a:rPr lang="fi-FI" sz="1600" dirty="0" smtClean="0"/>
              <a:t> </a:t>
            </a:r>
            <a:r>
              <a:rPr lang="fi-FI" sz="1600" dirty="0" err="1" smtClean="0"/>
              <a:t>belong</a:t>
            </a:r>
            <a:r>
              <a:rPr lang="fi-FI" sz="1600" dirty="0" smtClean="0"/>
              <a:t> to VLAN 1. </a:t>
            </a:r>
            <a:r>
              <a:rPr lang="fi-FI" sz="1600" dirty="0" err="1" smtClean="0"/>
              <a:t>If</a:t>
            </a:r>
            <a:r>
              <a:rPr lang="fi-FI" sz="1600" dirty="0" smtClean="0"/>
              <a:t>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don’t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configure</a:t>
            </a:r>
            <a:r>
              <a:rPr lang="fi-FI" sz="1600" dirty="0" smtClean="0"/>
              <a:t> </a:t>
            </a:r>
            <a:r>
              <a:rPr lang="fi-FI" sz="1600" dirty="0" err="1" smtClean="0"/>
              <a:t>ports</a:t>
            </a:r>
            <a:r>
              <a:rPr lang="fi-FI" sz="1600" dirty="0" smtClean="0"/>
              <a:t>, </a:t>
            </a:r>
            <a:r>
              <a:rPr lang="fi-FI" sz="1600" dirty="0" err="1" smtClean="0"/>
              <a:t>they</a:t>
            </a:r>
            <a:r>
              <a:rPr lang="fi-FI" sz="1600" dirty="0" smtClean="0"/>
              <a:t> </a:t>
            </a:r>
            <a:r>
              <a:rPr lang="fi-FI" sz="1600" dirty="0" err="1" smtClean="0"/>
              <a:t>belong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default</a:t>
            </a:r>
            <a:r>
              <a:rPr lang="fi-FI" sz="1600" dirty="0" smtClean="0"/>
              <a:t> to VLAN 1 and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access</a:t>
            </a:r>
            <a:r>
              <a:rPr lang="fi-FI" sz="1600" dirty="0" smtClean="0"/>
              <a:t> </a:t>
            </a:r>
            <a:r>
              <a:rPr lang="fi-FI" sz="1600" dirty="0" err="1" smtClean="0"/>
              <a:t>ports</a:t>
            </a:r>
            <a:endParaRPr lang="fi-FI" sz="1600" dirty="0" smtClean="0"/>
          </a:p>
          <a:p>
            <a:pPr lvl="1"/>
            <a:r>
              <a:rPr lang="fi-FI" sz="1600" dirty="0" err="1" smtClean="0"/>
              <a:t>Port-security</a:t>
            </a:r>
            <a:r>
              <a:rPr lang="fi-FI" sz="1600" dirty="0" smtClean="0"/>
              <a:t> </a:t>
            </a:r>
            <a:r>
              <a:rPr lang="fi-FI" sz="1600" dirty="0" err="1" smtClean="0"/>
              <a:t>settings</a:t>
            </a:r>
            <a:r>
              <a:rPr lang="fi-FI" sz="1600" dirty="0" smtClean="0"/>
              <a:t>.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must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configure</a:t>
            </a:r>
            <a:r>
              <a:rPr lang="fi-FI" sz="1600" dirty="0" smtClean="0"/>
              <a:t> the </a:t>
            </a:r>
            <a:r>
              <a:rPr lang="fi-FI" sz="1600" dirty="0" err="1" smtClean="0"/>
              <a:t>switch</a:t>
            </a:r>
            <a:r>
              <a:rPr lang="fi-FI" sz="1600" dirty="0" smtClean="0"/>
              <a:t> </a:t>
            </a:r>
            <a:r>
              <a:rPr lang="fi-FI" sz="1600" dirty="0" err="1" smtClean="0"/>
              <a:t>port</a:t>
            </a:r>
            <a:r>
              <a:rPr lang="fi-FI" sz="1600" dirty="0" smtClean="0"/>
              <a:t> to an </a:t>
            </a:r>
            <a:r>
              <a:rPr lang="fi-FI" sz="1600" dirty="0" err="1" smtClean="0"/>
              <a:t>access</a:t>
            </a:r>
            <a:r>
              <a:rPr lang="fi-FI" sz="1600" dirty="0" smtClean="0"/>
              <a:t> </a:t>
            </a:r>
            <a:r>
              <a:rPr lang="fi-FI" sz="1600" dirty="0" err="1" smtClean="0"/>
              <a:t>port</a:t>
            </a:r>
            <a:r>
              <a:rPr lang="fi-FI" sz="1600" dirty="0" smtClean="0"/>
              <a:t> (vs. </a:t>
            </a:r>
            <a:r>
              <a:rPr lang="fi-FI" sz="1600" dirty="0" err="1" smtClean="0"/>
              <a:t>trunk</a:t>
            </a:r>
            <a:r>
              <a:rPr lang="fi-FI" sz="1600" dirty="0" smtClean="0"/>
              <a:t>). </a:t>
            </a:r>
            <a:r>
              <a:rPr lang="fi-FI" sz="1600" dirty="0" err="1" smtClean="0"/>
              <a:t>Then</a:t>
            </a:r>
            <a:r>
              <a:rPr lang="fi-FI" sz="1600" dirty="0" smtClean="0"/>
              <a:t>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enable</a:t>
            </a:r>
            <a:r>
              <a:rPr lang="fi-FI" sz="1600" dirty="0" smtClean="0"/>
              <a:t> the </a:t>
            </a:r>
            <a:r>
              <a:rPr lang="fi-FI" sz="1600" dirty="0" err="1" smtClean="0"/>
              <a:t>port-security</a:t>
            </a:r>
            <a:r>
              <a:rPr lang="fi-FI" sz="1600" dirty="0" smtClean="0"/>
              <a:t>. </a:t>
            </a:r>
            <a:r>
              <a:rPr lang="fi-FI" sz="1600" dirty="0" err="1" smtClean="0"/>
              <a:t>Then</a:t>
            </a:r>
            <a:r>
              <a:rPr lang="fi-FI" sz="1600" dirty="0" smtClean="0"/>
              <a:t>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can</a:t>
            </a:r>
            <a:r>
              <a:rPr lang="fi-FI" sz="1600" dirty="0" smtClean="0"/>
              <a:t> set the </a:t>
            </a:r>
            <a:r>
              <a:rPr lang="fi-FI" sz="1600" dirty="0" err="1" smtClean="0"/>
              <a:t>maximum</a:t>
            </a:r>
            <a:r>
              <a:rPr lang="fi-FI" sz="1600" dirty="0" smtClean="0"/>
              <a:t> </a:t>
            </a:r>
            <a:r>
              <a:rPr lang="fi-FI" sz="1600" dirty="0" err="1" smtClean="0"/>
              <a:t>number</a:t>
            </a:r>
            <a:r>
              <a:rPr lang="fi-FI" sz="1600" dirty="0" smtClean="0"/>
              <a:t> of </a:t>
            </a:r>
            <a:r>
              <a:rPr lang="fi-FI" sz="1600" dirty="0" err="1" smtClean="0"/>
              <a:t>hosts</a:t>
            </a:r>
            <a:r>
              <a:rPr lang="fi-FI" sz="1600" dirty="0" smtClean="0"/>
              <a:t>, </a:t>
            </a:r>
            <a:r>
              <a:rPr lang="fi-FI" sz="1600" dirty="0" err="1" smtClean="0"/>
              <a:t>that</a:t>
            </a:r>
            <a:r>
              <a:rPr lang="fi-FI" sz="1600" dirty="0" smtClean="0"/>
              <a:t> </a:t>
            </a:r>
            <a:r>
              <a:rPr lang="fi-FI" sz="1600" dirty="0" err="1" smtClean="0"/>
              <a:t>can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</a:t>
            </a:r>
            <a:r>
              <a:rPr lang="fi-FI" sz="1600" dirty="0" err="1" smtClean="0"/>
              <a:t>connected</a:t>
            </a:r>
            <a:r>
              <a:rPr lang="fi-FI" sz="1600" dirty="0" smtClean="0"/>
              <a:t> into </a:t>
            </a:r>
            <a:r>
              <a:rPr lang="fi-FI" sz="1600" dirty="0" err="1" smtClean="0"/>
              <a:t>this</a:t>
            </a:r>
            <a:r>
              <a:rPr lang="fi-FI" sz="1600" dirty="0" smtClean="0"/>
              <a:t> </a:t>
            </a:r>
            <a:r>
              <a:rPr lang="fi-FI" sz="1600" dirty="0" err="1" smtClean="0"/>
              <a:t>port</a:t>
            </a:r>
            <a:r>
              <a:rPr lang="fi-FI" sz="1600" dirty="0" smtClean="0"/>
              <a:t> (</a:t>
            </a:r>
            <a:r>
              <a:rPr lang="fi-FI" sz="1600" dirty="0" err="1" smtClean="0"/>
              <a:t>number</a:t>
            </a:r>
            <a:r>
              <a:rPr lang="fi-FI" sz="1600" dirty="0" smtClean="0"/>
              <a:t> of MAC </a:t>
            </a:r>
            <a:r>
              <a:rPr lang="fi-FI" sz="1600" dirty="0" err="1" smtClean="0"/>
              <a:t>addresses</a:t>
            </a:r>
            <a:r>
              <a:rPr lang="fi-FI" sz="1600" dirty="0" smtClean="0"/>
              <a:t>).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can</a:t>
            </a:r>
            <a:r>
              <a:rPr lang="fi-FI" sz="1600" dirty="0" smtClean="0"/>
              <a:t> </a:t>
            </a:r>
            <a:r>
              <a:rPr lang="fi-FI" sz="1600" dirty="0" err="1" smtClean="0"/>
              <a:t>also</a:t>
            </a:r>
            <a:r>
              <a:rPr lang="fi-FI" sz="1600" dirty="0" smtClean="0"/>
              <a:t> set the </a:t>
            </a:r>
            <a:r>
              <a:rPr lang="fi-FI" sz="1600" dirty="0" err="1" smtClean="0"/>
              <a:t>switch</a:t>
            </a:r>
            <a:r>
              <a:rPr lang="fi-FI" sz="1600" dirty="0" smtClean="0"/>
              <a:t> </a:t>
            </a:r>
            <a:r>
              <a:rPr lang="fi-FI" sz="1600" dirty="0" err="1" smtClean="0"/>
              <a:t>port</a:t>
            </a:r>
            <a:r>
              <a:rPr lang="fi-FI" sz="1600" dirty="0" smtClean="0"/>
              <a:t> to </a:t>
            </a:r>
            <a:r>
              <a:rPr lang="fi-FI" sz="1600" dirty="0" err="1" smtClean="0"/>
              <a:t>be</a:t>
            </a:r>
            <a:r>
              <a:rPr lang="fi-FI" sz="1600" dirty="0" smtClean="0"/>
              <a:t> </a:t>
            </a:r>
            <a:r>
              <a:rPr lang="fi-FI" sz="1600" dirty="0" err="1" smtClean="0"/>
              <a:t>sticky</a:t>
            </a:r>
            <a:r>
              <a:rPr lang="fi-FI" sz="1600" dirty="0" smtClean="0"/>
              <a:t>, </a:t>
            </a:r>
            <a:r>
              <a:rPr lang="fi-FI" sz="1600" dirty="0" err="1" smtClean="0"/>
              <a:t>that</a:t>
            </a:r>
            <a:r>
              <a:rPr lang="fi-FI" sz="1600" dirty="0" smtClean="0"/>
              <a:t> is,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don’t</a:t>
            </a:r>
            <a:r>
              <a:rPr lang="fi-FI" sz="1600" dirty="0" smtClean="0"/>
              <a:t> </a:t>
            </a:r>
            <a:r>
              <a:rPr lang="fi-FI" sz="1600" dirty="0" err="1" smtClean="0"/>
              <a:t>have</a:t>
            </a:r>
            <a:r>
              <a:rPr lang="fi-FI" sz="1600" dirty="0" smtClean="0"/>
              <a:t> to </a:t>
            </a:r>
            <a:r>
              <a:rPr lang="fi-FI" sz="1600" dirty="0" err="1" smtClean="0"/>
              <a:t>program</a:t>
            </a:r>
            <a:r>
              <a:rPr lang="fi-FI" sz="1600" dirty="0" smtClean="0"/>
              <a:t> the </a:t>
            </a:r>
            <a:r>
              <a:rPr lang="fi-FI" sz="1600" dirty="0" err="1" smtClean="0"/>
              <a:t>allowed</a:t>
            </a:r>
            <a:r>
              <a:rPr lang="fi-FI" sz="1600" dirty="0" smtClean="0"/>
              <a:t> MAC </a:t>
            </a:r>
            <a:r>
              <a:rPr lang="fi-FI" sz="1600" dirty="0" err="1" smtClean="0"/>
              <a:t>address</a:t>
            </a:r>
            <a:r>
              <a:rPr lang="fi-FI" sz="1600" dirty="0" smtClean="0"/>
              <a:t> (</a:t>
            </a:r>
            <a:r>
              <a:rPr lang="fi-FI" sz="1600" dirty="0" err="1" smtClean="0"/>
              <a:t>or</a:t>
            </a:r>
            <a:r>
              <a:rPr lang="fi-FI" sz="1600" dirty="0" smtClean="0"/>
              <a:t> </a:t>
            </a:r>
            <a:r>
              <a:rPr lang="fi-FI" sz="1600" dirty="0" err="1" smtClean="0"/>
              <a:t>addresses</a:t>
            </a:r>
            <a:r>
              <a:rPr lang="fi-FI" sz="1600" dirty="0" smtClean="0"/>
              <a:t>) </a:t>
            </a:r>
            <a:r>
              <a:rPr lang="fi-FI" sz="1600" dirty="0" err="1" smtClean="0"/>
              <a:t>but</a:t>
            </a:r>
            <a:r>
              <a:rPr lang="fi-FI" sz="1600" dirty="0" smtClean="0"/>
              <a:t> </a:t>
            </a:r>
            <a:r>
              <a:rPr lang="fi-FI" sz="1600" dirty="0" err="1" smtClean="0"/>
              <a:t>let</a:t>
            </a:r>
            <a:r>
              <a:rPr lang="fi-FI" sz="1600" dirty="0" smtClean="0"/>
              <a:t> the </a:t>
            </a:r>
            <a:r>
              <a:rPr lang="fi-FI" sz="1600" dirty="0" err="1" smtClean="0"/>
              <a:t>switch</a:t>
            </a:r>
            <a:r>
              <a:rPr lang="fi-FI" sz="1600" dirty="0" smtClean="0"/>
              <a:t> </a:t>
            </a:r>
            <a:r>
              <a:rPr lang="fi-FI" sz="1600" dirty="0" err="1" smtClean="0"/>
              <a:t>learn</a:t>
            </a:r>
            <a:r>
              <a:rPr lang="fi-FI" sz="1600" dirty="0" smtClean="0"/>
              <a:t> the </a:t>
            </a:r>
            <a:r>
              <a:rPr lang="fi-FI" sz="1600" dirty="0" err="1" smtClean="0"/>
              <a:t>first</a:t>
            </a:r>
            <a:r>
              <a:rPr lang="fi-FI" sz="1600" dirty="0" smtClean="0"/>
              <a:t> </a:t>
            </a:r>
            <a:r>
              <a:rPr lang="fi-FI" sz="1600" dirty="0" err="1" smtClean="0"/>
              <a:t>encountered</a:t>
            </a:r>
            <a:r>
              <a:rPr lang="fi-FI" sz="1600" dirty="0" smtClean="0"/>
              <a:t> MAC </a:t>
            </a:r>
            <a:r>
              <a:rPr lang="fi-FI" sz="1600" dirty="0" err="1" smtClean="0"/>
              <a:t>address</a:t>
            </a:r>
            <a:r>
              <a:rPr lang="fi-FI" sz="1600" dirty="0" smtClean="0"/>
              <a:t> on a </a:t>
            </a:r>
            <a:r>
              <a:rPr lang="fi-FI" sz="1600" dirty="0" err="1" smtClean="0"/>
              <a:t>port</a:t>
            </a:r>
            <a:r>
              <a:rPr lang="fi-FI" sz="1600" dirty="0" smtClean="0"/>
              <a:t> and </a:t>
            </a:r>
            <a:r>
              <a:rPr lang="fi-FI" sz="1600" dirty="0" err="1" smtClean="0"/>
              <a:t>attach</a:t>
            </a:r>
            <a:r>
              <a:rPr lang="fi-FI" sz="1600" dirty="0" smtClean="0"/>
              <a:t> </a:t>
            </a:r>
            <a:r>
              <a:rPr lang="fi-FI" sz="1600" dirty="0" err="1" smtClean="0"/>
              <a:t>it</a:t>
            </a:r>
            <a:r>
              <a:rPr lang="fi-FI" sz="1600" dirty="0" smtClean="0"/>
              <a:t> to the </a:t>
            </a:r>
            <a:r>
              <a:rPr lang="fi-FI" sz="1600" dirty="0" err="1" smtClean="0"/>
              <a:t>allowed</a:t>
            </a:r>
            <a:r>
              <a:rPr lang="fi-FI" sz="1600" dirty="0" smtClean="0"/>
              <a:t> </a:t>
            </a:r>
            <a:r>
              <a:rPr lang="fi-FI" sz="1600" dirty="0" err="1" smtClean="0"/>
              <a:t>address</a:t>
            </a:r>
            <a:r>
              <a:rPr lang="fi-FI" sz="1600" dirty="0" smtClean="0"/>
              <a:t>.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also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configure</a:t>
            </a:r>
            <a:r>
              <a:rPr lang="fi-FI" sz="1600" dirty="0" smtClean="0"/>
              <a:t> the action </a:t>
            </a:r>
            <a:r>
              <a:rPr lang="fi-FI" sz="1600" dirty="0" err="1" smtClean="0"/>
              <a:t>that</a:t>
            </a:r>
            <a:r>
              <a:rPr lang="fi-FI" sz="1600" dirty="0" smtClean="0"/>
              <a:t> is </a:t>
            </a:r>
            <a:r>
              <a:rPr lang="fi-FI" sz="1600" dirty="0" err="1" smtClean="0"/>
              <a:t>done</a:t>
            </a:r>
            <a:r>
              <a:rPr lang="fi-FI" sz="1600" dirty="0" smtClean="0"/>
              <a:t> </a:t>
            </a:r>
            <a:r>
              <a:rPr lang="fi-FI" sz="1600" dirty="0" err="1" smtClean="0"/>
              <a:t>after</a:t>
            </a:r>
            <a:r>
              <a:rPr lang="fi-FI" sz="1600" dirty="0" smtClean="0"/>
              <a:t> the </a:t>
            </a:r>
            <a:r>
              <a:rPr lang="fi-FI" sz="1600" dirty="0" err="1" smtClean="0"/>
              <a:t>port</a:t>
            </a:r>
            <a:r>
              <a:rPr lang="fi-FI" sz="1600" dirty="0" smtClean="0"/>
              <a:t> </a:t>
            </a:r>
            <a:r>
              <a:rPr lang="fi-FI" sz="1600" dirty="0" err="1" smtClean="0"/>
              <a:t>violation</a:t>
            </a:r>
            <a:r>
              <a:rPr lang="fi-FI" sz="1600" dirty="0" smtClean="0"/>
              <a:t>. </a:t>
            </a:r>
            <a:r>
              <a:rPr lang="fi-FI" sz="1600" dirty="0" err="1" smtClean="0"/>
              <a:t>Typically</a:t>
            </a:r>
            <a:r>
              <a:rPr lang="fi-FI" sz="1600" dirty="0" smtClean="0"/>
              <a:t> </a:t>
            </a:r>
            <a:r>
              <a:rPr lang="fi-FI" sz="1600" dirty="0" err="1" smtClean="0"/>
              <a:t>this</a:t>
            </a:r>
            <a:r>
              <a:rPr lang="fi-FI" sz="1600" dirty="0" smtClean="0"/>
              <a:t> </a:t>
            </a:r>
            <a:r>
              <a:rPr lang="fi-FI" sz="1600" dirty="0" err="1" smtClean="0"/>
              <a:t>would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</a:t>
            </a:r>
            <a:r>
              <a:rPr lang="fi-FI" sz="1600" dirty="0" err="1" smtClean="0"/>
              <a:t>shutting</a:t>
            </a:r>
            <a:r>
              <a:rPr lang="fi-FI" sz="1600" dirty="0" smtClean="0"/>
              <a:t> </a:t>
            </a:r>
            <a:r>
              <a:rPr lang="fi-FI" sz="1600" dirty="0" err="1" smtClean="0"/>
              <a:t>down</a:t>
            </a:r>
            <a:r>
              <a:rPr lang="fi-FI" sz="1600" dirty="0" smtClean="0"/>
              <a:t> the </a:t>
            </a:r>
            <a:r>
              <a:rPr lang="fi-FI" sz="1600" dirty="0" err="1" smtClean="0"/>
              <a:t>port</a:t>
            </a:r>
            <a:endParaRPr lang="fi-FI" sz="1600" dirty="0" smtClean="0"/>
          </a:p>
          <a:p>
            <a:pPr lvl="1"/>
            <a:r>
              <a:rPr lang="fi-FI" sz="1600" dirty="0" err="1" smtClean="0"/>
              <a:t>Finally</a:t>
            </a:r>
            <a:r>
              <a:rPr lang="fi-FI" sz="1600" dirty="0" smtClean="0"/>
              <a:t>, copy </a:t>
            </a:r>
            <a:r>
              <a:rPr lang="fi-FI" sz="1600" dirty="0" err="1" smtClean="0"/>
              <a:t>running-config</a:t>
            </a:r>
            <a:r>
              <a:rPr lang="fi-FI" sz="1600" dirty="0" smtClean="0"/>
              <a:t> into </a:t>
            </a:r>
            <a:r>
              <a:rPr lang="fi-FI" sz="1600" dirty="0" err="1" smtClean="0"/>
              <a:t>startup-config</a:t>
            </a:r>
            <a:r>
              <a:rPr lang="fi-FI" sz="1600" dirty="0" smtClean="0"/>
              <a:t> </a:t>
            </a:r>
            <a:r>
              <a:rPr lang="fi-FI" sz="1600" dirty="0" err="1" smtClean="0"/>
              <a:t>with</a:t>
            </a:r>
            <a:r>
              <a:rPr lang="fi-FI" sz="1600" dirty="0" smtClean="0"/>
              <a:t> ”</a:t>
            </a:r>
            <a:r>
              <a:rPr lang="fi-FI" sz="1600" dirty="0" err="1" smtClean="0"/>
              <a:t>Router#</a:t>
            </a:r>
            <a:r>
              <a:rPr lang="fi-FI" sz="1600" b="1" dirty="0" err="1" smtClean="0"/>
              <a:t>copy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run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start</a:t>
            </a:r>
            <a:r>
              <a:rPr lang="fi-FI" sz="1600" dirty="0" smtClean="0"/>
              <a:t>”</a:t>
            </a:r>
          </a:p>
          <a:p>
            <a:pPr lvl="1"/>
            <a:endParaRPr lang="fi-FI" sz="1600" dirty="0" smtClean="0"/>
          </a:p>
          <a:p>
            <a:pPr lvl="1"/>
            <a:endParaRPr lang="fi-FI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(3/6)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400" dirty="0" smtClean="0"/>
              <a:t>Switch Con0 is now available</a:t>
            </a:r>
          </a:p>
          <a:p>
            <a:r>
              <a:rPr lang="en-US" sz="4400" dirty="0" smtClean="0"/>
              <a:t>Press RETURN to get started!</a:t>
            </a:r>
          </a:p>
          <a:p>
            <a:r>
              <a:rPr lang="en-US" sz="4400" dirty="0" smtClean="0"/>
              <a:t>Switch&gt;</a:t>
            </a:r>
            <a:r>
              <a:rPr lang="en-US" sz="4400" b="1" dirty="0" smtClean="0"/>
              <a:t>en</a:t>
            </a:r>
          </a:p>
          <a:p>
            <a:r>
              <a:rPr lang="en-US" sz="4400" dirty="0" err="1" smtClean="0"/>
              <a:t>Switch#</a:t>
            </a:r>
            <a:r>
              <a:rPr lang="en-US" sz="4400" b="1" dirty="0" err="1" smtClean="0"/>
              <a:t>conf</a:t>
            </a:r>
            <a:r>
              <a:rPr lang="en-US" sz="4400" b="1" dirty="0" smtClean="0"/>
              <a:t> t</a:t>
            </a:r>
          </a:p>
          <a:p>
            <a:r>
              <a:rPr lang="en-US" sz="4400" dirty="0" smtClean="0"/>
              <a:t>Enter configuration commands, one per line.  End with CNTL/Z</a:t>
            </a:r>
          </a:p>
          <a:p>
            <a:r>
              <a:rPr lang="en-US" sz="4400" dirty="0" smtClean="0"/>
              <a:t>Switch(</a:t>
            </a:r>
            <a:r>
              <a:rPr lang="en-US" sz="4400" dirty="0" err="1" smtClean="0"/>
              <a:t>config</a:t>
            </a:r>
            <a:r>
              <a:rPr lang="en-US" sz="4400" dirty="0" smtClean="0"/>
              <a:t>)#</a:t>
            </a:r>
            <a:r>
              <a:rPr lang="en-US" sz="4400" b="1" dirty="0" smtClean="0"/>
              <a:t>no </a:t>
            </a:r>
            <a:r>
              <a:rPr lang="en-US" sz="4400" b="1" dirty="0" err="1" smtClean="0"/>
              <a:t>ip</a:t>
            </a:r>
            <a:r>
              <a:rPr lang="en-US" sz="4400" b="1" dirty="0" smtClean="0"/>
              <a:t> domain-lookup</a:t>
            </a:r>
          </a:p>
          <a:p>
            <a:r>
              <a:rPr lang="en-US" sz="4400" dirty="0" smtClean="0"/>
              <a:t>                      ^</a:t>
            </a:r>
          </a:p>
          <a:p>
            <a:r>
              <a:rPr lang="en-US" sz="4400" dirty="0" smtClean="0"/>
              <a:t>% Invalid input detected at '^' marker. OBS! Does not work in the simulator</a:t>
            </a:r>
          </a:p>
          <a:p>
            <a:r>
              <a:rPr lang="en-US" sz="4400" dirty="0" smtClean="0"/>
              <a:t>Switch(</a:t>
            </a:r>
            <a:r>
              <a:rPr lang="en-US" sz="4400" dirty="0" err="1" smtClean="0"/>
              <a:t>config</a:t>
            </a:r>
            <a:r>
              <a:rPr lang="en-US" sz="4400" dirty="0" smtClean="0"/>
              <a:t>)#</a:t>
            </a:r>
            <a:r>
              <a:rPr lang="en-US" sz="4400" b="1" dirty="0" smtClean="0"/>
              <a:t>hostname MY_SWITCH</a:t>
            </a:r>
          </a:p>
          <a:p>
            <a:r>
              <a:rPr lang="en-US" sz="4400" dirty="0" smtClean="0"/>
              <a:t>MY_SWITCH(</a:t>
            </a:r>
            <a:r>
              <a:rPr lang="en-US" sz="4400" dirty="0" err="1" smtClean="0"/>
              <a:t>config</a:t>
            </a:r>
            <a:r>
              <a:rPr lang="en-US" sz="4400" dirty="0" smtClean="0"/>
              <a:t>)#</a:t>
            </a:r>
            <a:r>
              <a:rPr lang="en-US" sz="4400" b="1" dirty="0" smtClean="0"/>
              <a:t>enable secret </a:t>
            </a:r>
            <a:r>
              <a:rPr lang="en-US" sz="4400" b="1" dirty="0" err="1" smtClean="0"/>
              <a:t>cisco</a:t>
            </a:r>
            <a:endParaRPr lang="en-US" sz="4400" b="1" dirty="0" smtClean="0"/>
          </a:p>
          <a:p>
            <a:r>
              <a:rPr lang="en-US" sz="4400" dirty="0" smtClean="0"/>
              <a:t>MY_SWITCH(</a:t>
            </a:r>
            <a:r>
              <a:rPr lang="en-US" sz="4400" dirty="0" err="1" smtClean="0"/>
              <a:t>config</a:t>
            </a:r>
            <a:r>
              <a:rPr lang="en-US" sz="4400" dirty="0" smtClean="0"/>
              <a:t>)#</a:t>
            </a:r>
            <a:r>
              <a:rPr lang="en-US" sz="4400" b="1" dirty="0" smtClean="0"/>
              <a:t>banner login $</a:t>
            </a:r>
          </a:p>
          <a:p>
            <a:r>
              <a:rPr lang="en-US" sz="4400" dirty="0" smtClean="0"/>
              <a:t>Enter TEXT message.  End with the character '$'.</a:t>
            </a:r>
          </a:p>
          <a:p>
            <a:r>
              <a:rPr lang="en-US" sz="4400" b="1" dirty="0" smtClean="0"/>
              <a:t>Authorized personnel only!</a:t>
            </a:r>
          </a:p>
          <a:p>
            <a:r>
              <a:rPr lang="en-US" sz="4400" b="1" dirty="0" smtClean="0"/>
              <a:t>Violators will be prosecuted</a:t>
            </a:r>
          </a:p>
          <a:p>
            <a:r>
              <a:rPr lang="en-US" sz="4400" b="1" dirty="0" smtClean="0"/>
              <a:t>to the fullest extent of the law.</a:t>
            </a:r>
          </a:p>
          <a:p>
            <a:r>
              <a:rPr lang="en-US" sz="4400" b="1" dirty="0" smtClean="0"/>
              <a:t>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(4/6)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  <a:r>
              <a:rPr lang="en-US" b="1" dirty="0" smtClean="0"/>
              <a:t>line 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  <a:r>
              <a:rPr lang="en-US" b="1" dirty="0" smtClean="0"/>
              <a:t>line ?</a:t>
            </a:r>
          </a:p>
          <a:p>
            <a:r>
              <a:rPr lang="en-US" dirty="0" smtClean="0"/>
              <a:t>  &lt;0-16&gt;   First Line number</a:t>
            </a:r>
          </a:p>
          <a:p>
            <a:r>
              <a:rPr lang="en-US" dirty="0" smtClean="0"/>
              <a:t>  console  Primary terminal line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vty</a:t>
            </a:r>
            <a:r>
              <a:rPr lang="en-US" dirty="0" smtClean="0"/>
              <a:t>      Virtual terminal</a:t>
            </a:r>
          </a:p>
          <a:p>
            <a:endParaRPr lang="en-US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  <a:r>
              <a:rPr lang="en-US" b="1" dirty="0" smtClean="0"/>
              <a:t>line con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  <a:r>
              <a:rPr lang="en-US" b="1" dirty="0" smtClean="0"/>
              <a:t>line console 0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-line)#</a:t>
            </a:r>
            <a:r>
              <a:rPr lang="en-US" b="1" dirty="0" smtClean="0"/>
              <a:t>logging synchronous</a:t>
            </a:r>
          </a:p>
          <a:p>
            <a:r>
              <a:rPr lang="en-US" dirty="0" smtClean="0"/>
              <a:t>                          ^</a:t>
            </a:r>
          </a:p>
          <a:p>
            <a:r>
              <a:rPr lang="en-US" dirty="0" smtClean="0"/>
              <a:t>% Invalid input detected at '^' marker. OBS! Does not work in the simulator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-line)#</a:t>
            </a:r>
            <a:r>
              <a:rPr lang="en-US" b="1" dirty="0" err="1" smtClean="0"/>
              <a:t>passwor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-line)#</a:t>
            </a:r>
            <a:r>
              <a:rPr lang="en-US" b="1" dirty="0" smtClean="0"/>
              <a:t>password </a:t>
            </a:r>
            <a:r>
              <a:rPr lang="en-US" b="1" dirty="0" err="1" smtClean="0"/>
              <a:t>cisco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-line)#</a:t>
            </a:r>
            <a:r>
              <a:rPr lang="en-US" b="1" dirty="0" smtClean="0"/>
              <a:t>login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-line)#</a:t>
            </a:r>
            <a:r>
              <a:rPr lang="en-US" b="1" dirty="0" smtClean="0"/>
              <a:t>exec-timeout 5 0</a:t>
            </a:r>
          </a:p>
          <a:p>
            <a:r>
              <a:rPr lang="en-US" dirty="0" smtClean="0"/>
              <a:t>                         ^</a:t>
            </a:r>
          </a:p>
          <a:p>
            <a:r>
              <a:rPr lang="en-US" dirty="0" smtClean="0"/>
              <a:t>% Invalid input detected at '^' marker. OBS! ´Does not work in the simulator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-line)#</a:t>
            </a:r>
            <a:r>
              <a:rPr lang="en-US" b="1" dirty="0" smtClean="0"/>
              <a:t>exit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  <a:r>
              <a:rPr lang="en-US" b="1" dirty="0" smtClean="0"/>
              <a:t>line 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  <a:r>
              <a:rPr lang="en-US" b="1" dirty="0" smtClean="0"/>
              <a:t>line ?</a:t>
            </a:r>
          </a:p>
          <a:p>
            <a:r>
              <a:rPr lang="en-US" dirty="0" smtClean="0"/>
              <a:t>  &lt;0-16&gt;   First Line number</a:t>
            </a:r>
          </a:p>
          <a:p>
            <a:r>
              <a:rPr lang="en-US" dirty="0" smtClean="0"/>
              <a:t>  console  Primary terminal line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vty</a:t>
            </a:r>
            <a:r>
              <a:rPr lang="en-US" dirty="0" smtClean="0"/>
              <a:t>      Virtual terminal</a:t>
            </a:r>
          </a:p>
          <a:p>
            <a:endParaRPr lang="en-US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  <a:r>
              <a:rPr lang="en-US" b="1" dirty="0" smtClean="0"/>
              <a:t>line </a:t>
            </a:r>
            <a:r>
              <a:rPr lang="en-US" b="1" dirty="0" err="1" smtClean="0"/>
              <a:t>vty</a:t>
            </a:r>
            <a:r>
              <a:rPr lang="en-US" b="1" dirty="0" smtClean="0"/>
              <a:t> 0 ?</a:t>
            </a:r>
          </a:p>
          <a:p>
            <a:r>
              <a:rPr lang="en-US" dirty="0" smtClean="0"/>
              <a:t>  &lt;1-15&gt;  Last Line number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cr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  <a:r>
              <a:rPr lang="en-US" b="1" dirty="0" smtClean="0"/>
              <a:t>line </a:t>
            </a:r>
            <a:r>
              <a:rPr lang="en-US" b="1" dirty="0" err="1" smtClean="0"/>
              <a:t>vty</a:t>
            </a:r>
            <a:r>
              <a:rPr lang="en-US" b="1" dirty="0" smtClean="0"/>
              <a:t> 0 15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(5/6)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-line)#</a:t>
            </a:r>
            <a:r>
              <a:rPr lang="en-US" sz="3400" b="1" dirty="0" smtClean="0"/>
              <a:t>password </a:t>
            </a:r>
            <a:r>
              <a:rPr lang="en-US" sz="3400" b="1" dirty="0" err="1" smtClean="0"/>
              <a:t>cisco</a:t>
            </a:r>
            <a:endParaRPr lang="en-US" sz="3400" b="1" dirty="0" smtClean="0"/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-line)#</a:t>
            </a:r>
            <a:r>
              <a:rPr lang="en-US" sz="3400" b="1" dirty="0" smtClean="0"/>
              <a:t>login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-line)#</a:t>
            </a:r>
            <a:r>
              <a:rPr lang="en-US" sz="3400" b="1" dirty="0" smtClean="0"/>
              <a:t>exit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)#</a:t>
            </a:r>
            <a:r>
              <a:rPr lang="en-US" sz="3400" b="1" dirty="0" err="1" smtClean="0"/>
              <a:t>ip</a:t>
            </a:r>
            <a:r>
              <a:rPr lang="en-US" sz="3400" b="1" dirty="0" smtClean="0"/>
              <a:t> de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)#</a:t>
            </a:r>
            <a:r>
              <a:rPr lang="en-US" sz="3400" b="1" dirty="0" err="1" smtClean="0"/>
              <a:t>ip</a:t>
            </a:r>
            <a:r>
              <a:rPr lang="en-US" sz="3400" b="1" dirty="0" smtClean="0"/>
              <a:t> default-gateway 10.0.0.1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)#</a:t>
            </a:r>
            <a:r>
              <a:rPr lang="en-US" sz="3400" b="1" dirty="0" err="1" smtClean="0"/>
              <a:t>inte</a:t>
            </a:r>
            <a:endParaRPr lang="en-US" sz="3400" b="1" dirty="0" smtClean="0"/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)#</a:t>
            </a:r>
            <a:r>
              <a:rPr lang="en-US" sz="3400" b="1" dirty="0" smtClean="0"/>
              <a:t>interface </a:t>
            </a:r>
            <a:r>
              <a:rPr lang="en-US" sz="3400" b="1" dirty="0" err="1" smtClean="0"/>
              <a:t>vlan</a:t>
            </a:r>
            <a:r>
              <a:rPr lang="en-US" sz="3400" b="1" dirty="0" smtClean="0"/>
              <a:t> 10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ip</a:t>
            </a:r>
            <a:r>
              <a:rPr lang="en-US" sz="3400" b="1" dirty="0" smtClean="0"/>
              <a:t> add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ip</a:t>
            </a:r>
            <a:r>
              <a:rPr lang="en-US" sz="3400" b="1" dirty="0" smtClean="0"/>
              <a:t> address 10.0.0.2 255.255.255.0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smtClean="0"/>
              <a:t>no shut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smtClean="0"/>
              <a:t>exit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)#</a:t>
            </a:r>
            <a:r>
              <a:rPr lang="en-US" sz="3400" b="1" dirty="0" err="1" smtClean="0"/>
              <a:t>int</a:t>
            </a:r>
            <a:endParaRPr lang="en-US" sz="3400" b="1" dirty="0" smtClean="0"/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)#</a:t>
            </a:r>
            <a:r>
              <a:rPr lang="en-US" sz="3400" b="1" dirty="0" smtClean="0"/>
              <a:t>interface </a:t>
            </a:r>
            <a:r>
              <a:rPr lang="en-US" sz="3400" b="1" dirty="0" err="1" smtClean="0"/>
              <a:t>fas</a:t>
            </a:r>
            <a:endParaRPr lang="en-US" sz="3400" b="1" dirty="0" smtClean="0"/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)#</a:t>
            </a:r>
            <a:r>
              <a:rPr lang="en-US" sz="3400" b="1" dirty="0" smtClean="0"/>
              <a:t>interface </a:t>
            </a:r>
            <a:r>
              <a:rPr lang="en-US" sz="3400" b="1" dirty="0" err="1" smtClean="0"/>
              <a:t>fastethernet</a:t>
            </a:r>
            <a:r>
              <a:rPr lang="en-US" sz="3400" b="1" dirty="0" smtClean="0"/>
              <a:t> 0/1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smtClean="0"/>
              <a:t>des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smtClean="0"/>
              <a:t>description Link to Moscow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swi</a:t>
            </a:r>
            <a:endParaRPr lang="en-US" sz="3400" b="1" dirty="0" smtClean="0"/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switchport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por</a:t>
            </a:r>
            <a:endParaRPr lang="en-US" sz="3400" b="1" dirty="0" smtClean="0"/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switchport</a:t>
            </a:r>
            <a:r>
              <a:rPr lang="en-US" sz="3400" b="1" dirty="0" smtClean="0"/>
              <a:t> port-security </a:t>
            </a:r>
          </a:p>
          <a:p>
            <a:r>
              <a:rPr lang="en-US" sz="3400" dirty="0" smtClean="0"/>
              <a:t>Command rejected: Not eligible for secure port.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swit</a:t>
            </a:r>
            <a:endParaRPr lang="en-US" sz="3400" b="1" dirty="0" smtClean="0"/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switchport</a:t>
            </a:r>
            <a:r>
              <a:rPr lang="en-US" sz="3400" b="1" dirty="0" smtClean="0"/>
              <a:t> mode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switchport</a:t>
            </a:r>
            <a:r>
              <a:rPr lang="en-US" sz="3400" b="1" dirty="0" smtClean="0"/>
              <a:t> mode acc</a:t>
            </a:r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switchport</a:t>
            </a:r>
            <a:r>
              <a:rPr lang="en-US" sz="3400" b="1" dirty="0" smtClean="0"/>
              <a:t> mode access </a:t>
            </a:r>
          </a:p>
          <a:p>
            <a:r>
              <a:rPr lang="fi-FI" sz="3400" dirty="0" smtClean="0"/>
              <a:t>MY_SWITCH(</a:t>
            </a:r>
            <a:r>
              <a:rPr lang="fi-FI" sz="3400" dirty="0" err="1" smtClean="0"/>
              <a:t>config-if</a:t>
            </a:r>
            <a:r>
              <a:rPr lang="fi-FI" sz="3400" dirty="0" smtClean="0"/>
              <a:t>)#</a:t>
            </a:r>
            <a:r>
              <a:rPr lang="fi-FI" sz="3400" b="1" dirty="0" err="1" smtClean="0"/>
              <a:t>switchport</a:t>
            </a:r>
            <a:r>
              <a:rPr lang="fi-FI" sz="3400" b="1" dirty="0" smtClean="0"/>
              <a:t> </a:t>
            </a:r>
            <a:r>
              <a:rPr lang="fi-FI" sz="3400" b="1" dirty="0" err="1" smtClean="0"/>
              <a:t>access</a:t>
            </a:r>
            <a:r>
              <a:rPr lang="fi-FI" sz="3400" b="1" dirty="0" smtClean="0"/>
              <a:t> </a:t>
            </a:r>
            <a:r>
              <a:rPr lang="fi-FI" sz="3400" b="1" dirty="0" err="1" smtClean="0"/>
              <a:t>vlan</a:t>
            </a:r>
            <a:r>
              <a:rPr lang="fi-FI" sz="3400" b="1" dirty="0" smtClean="0"/>
              <a:t> 10</a:t>
            </a:r>
            <a:endParaRPr lang="en-US" sz="3400" b="1" dirty="0" smtClean="0"/>
          </a:p>
          <a:p>
            <a:r>
              <a:rPr lang="en-US" sz="3400" dirty="0" smtClean="0"/>
              <a:t>MY_SWITCH(</a:t>
            </a:r>
            <a:r>
              <a:rPr lang="en-US" sz="3400" dirty="0" err="1" smtClean="0"/>
              <a:t>config</a:t>
            </a:r>
            <a:r>
              <a:rPr lang="en-US" sz="3400" dirty="0" smtClean="0"/>
              <a:t>-if)#</a:t>
            </a:r>
            <a:r>
              <a:rPr lang="en-US" sz="3400" b="1" dirty="0" err="1" smtClean="0"/>
              <a:t>switchport</a:t>
            </a:r>
            <a:r>
              <a:rPr lang="en-US" sz="3400" b="1" dirty="0" smtClean="0"/>
              <a:t> port-security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2971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VLAN </a:t>
            </a:r>
            <a:r>
              <a:rPr lang="fi-FI" dirty="0" err="1" smtClean="0"/>
              <a:t>interface</a:t>
            </a:r>
            <a:r>
              <a:rPr lang="fi-FI" dirty="0" smtClean="0"/>
              <a:t> of a </a:t>
            </a:r>
            <a:r>
              <a:rPr lang="fi-FI" dirty="0" err="1" smtClean="0"/>
              <a:t>switch</a:t>
            </a:r>
            <a:r>
              <a:rPr lang="fi-FI" dirty="0" smtClean="0"/>
              <a:t> is </a:t>
            </a:r>
            <a:r>
              <a:rPr lang="fi-FI" dirty="0" err="1" smtClean="0"/>
              <a:t>shut</a:t>
            </a:r>
            <a:r>
              <a:rPr lang="fi-FI" dirty="0" smtClean="0"/>
              <a:t> </a:t>
            </a:r>
            <a:r>
              <a:rPr lang="fi-FI" dirty="0" err="1" smtClean="0"/>
              <a:t>down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default</a:t>
            </a:r>
            <a:r>
              <a:rPr lang="fi-FI" dirty="0" smtClean="0"/>
              <a:t>. </a:t>
            </a:r>
            <a:r>
              <a:rPr lang="fi-FI" dirty="0" err="1" smtClean="0"/>
              <a:t>Open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”no </a:t>
            </a:r>
            <a:r>
              <a:rPr lang="fi-FI" dirty="0" err="1" smtClean="0"/>
              <a:t>shut</a:t>
            </a:r>
            <a:r>
              <a:rPr lang="fi-FI" dirty="0" smtClean="0"/>
              <a:t>” </a:t>
            </a:r>
            <a:r>
              <a:rPr lang="fi-FI" dirty="0" err="1" smtClean="0"/>
              <a:t>commannd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2514600" y="3048001"/>
            <a:ext cx="1981200" cy="385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(6/6)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port-security max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port-security maximum 1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port-security viol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port-security violation </a:t>
            </a:r>
            <a:r>
              <a:rPr lang="en-US" b="1" dirty="0" err="1" smtClean="0"/>
              <a:t>shu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port-security violation shutdown 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port-security </a:t>
            </a:r>
            <a:r>
              <a:rPr lang="en-US" b="1" dirty="0" err="1" smtClean="0"/>
              <a:t>mac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port-security </a:t>
            </a:r>
            <a:r>
              <a:rPr lang="en-US" b="1" dirty="0" err="1" smtClean="0"/>
              <a:t>mac</a:t>
            </a:r>
            <a:r>
              <a:rPr lang="en-US" b="1" dirty="0" smtClean="0"/>
              <a:t>-address </a:t>
            </a:r>
            <a:r>
              <a:rPr lang="en-US" b="1" dirty="0" err="1" smtClean="0"/>
              <a:t>stic</a:t>
            </a:r>
            <a:endParaRPr lang="en-US" b="1" dirty="0" smtClean="0"/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switchport</a:t>
            </a:r>
            <a:r>
              <a:rPr lang="en-US" b="1" dirty="0" smtClean="0"/>
              <a:t> port-security </a:t>
            </a:r>
            <a:r>
              <a:rPr lang="en-US" b="1" dirty="0" err="1" smtClean="0"/>
              <a:t>mac</a:t>
            </a:r>
            <a:r>
              <a:rPr lang="en-US" b="1" dirty="0" smtClean="0"/>
              <a:t>-address sticky</a:t>
            </a:r>
          </a:p>
          <a:p>
            <a:r>
              <a:rPr lang="en-US" dirty="0" smtClean="0"/>
              <a:t>MY_SWITCH(</a:t>
            </a:r>
            <a:r>
              <a:rPr lang="en-US" dirty="0" err="1" smtClean="0"/>
              <a:t>config</a:t>
            </a:r>
            <a:r>
              <a:rPr lang="en-US" dirty="0" smtClean="0"/>
              <a:t>-if)#</a:t>
            </a:r>
            <a:r>
              <a:rPr lang="en-US" b="1" dirty="0" err="1" smtClean="0"/>
              <a:t>cntl</a:t>
            </a:r>
            <a:r>
              <a:rPr lang="en-US" b="1" dirty="0" smtClean="0"/>
              <a:t>-z</a:t>
            </a:r>
          </a:p>
          <a:p>
            <a:r>
              <a:rPr lang="en-US" dirty="0" err="1" smtClean="0"/>
              <a:t>MY_SWITCH#c</a:t>
            </a:r>
            <a:r>
              <a:rPr lang="en-US" b="1" dirty="0" err="1" smtClean="0"/>
              <a:t>opy</a:t>
            </a:r>
            <a:r>
              <a:rPr lang="en-US" b="1" dirty="0" smtClean="0"/>
              <a:t> run start</a:t>
            </a:r>
          </a:p>
          <a:p>
            <a:r>
              <a:rPr lang="en-US" dirty="0" smtClean="0"/>
              <a:t>Destination filename [startup-</a:t>
            </a:r>
            <a:r>
              <a:rPr lang="en-US" dirty="0" err="1" smtClean="0"/>
              <a:t>config</a:t>
            </a:r>
            <a:r>
              <a:rPr lang="en-US" dirty="0" smtClean="0"/>
              <a:t>]? </a:t>
            </a:r>
          </a:p>
          <a:p>
            <a:r>
              <a:rPr lang="en-US" dirty="0" smtClean="0"/>
              <a:t>Building configuration...</a:t>
            </a:r>
          </a:p>
          <a:p>
            <a:r>
              <a:rPr lang="en-US" dirty="0" smtClean="0"/>
              <a:t>[OK]</a:t>
            </a:r>
          </a:p>
          <a:p>
            <a:r>
              <a:rPr lang="en-US" dirty="0" smtClean="0"/>
              <a:t>MY_SWITCH#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Running-config</a:t>
            </a:r>
            <a:r>
              <a:rPr lang="fi-FI" dirty="0" smtClean="0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r>
              <a:rPr lang="en-US" sz="3400" dirty="0" smtClean="0"/>
              <a:t>MY_SWITCH Con0 is now available</a:t>
            </a:r>
          </a:p>
          <a:p>
            <a:r>
              <a:rPr lang="en-US" sz="3400" dirty="0" smtClean="0"/>
              <a:t>Press RETURN to get started!</a:t>
            </a:r>
          </a:p>
          <a:p>
            <a:r>
              <a:rPr lang="en-US" sz="3400" dirty="0" smtClean="0"/>
              <a:t>Authorized personnel only!</a:t>
            </a:r>
          </a:p>
          <a:p>
            <a:r>
              <a:rPr lang="en-US" sz="3400" dirty="0" smtClean="0"/>
              <a:t>Violators will be prosecuted</a:t>
            </a:r>
          </a:p>
          <a:p>
            <a:r>
              <a:rPr lang="en-US" sz="3400" dirty="0" smtClean="0"/>
              <a:t>to the fullest extent of the law.</a:t>
            </a:r>
          </a:p>
          <a:p>
            <a:r>
              <a:rPr lang="en-US" sz="3400" dirty="0" smtClean="0"/>
              <a:t>User Access Verification</a:t>
            </a:r>
          </a:p>
          <a:p>
            <a:r>
              <a:rPr lang="en-US" sz="3400" dirty="0" smtClean="0"/>
              <a:t>Password:  </a:t>
            </a:r>
            <a:r>
              <a:rPr lang="en-US" sz="3400" b="1" dirty="0" smtClean="0"/>
              <a:t>password</a:t>
            </a:r>
            <a:endParaRPr lang="en-US" sz="3400" dirty="0" smtClean="0"/>
          </a:p>
          <a:p>
            <a:r>
              <a:rPr lang="en-US" sz="3400" dirty="0" smtClean="0"/>
              <a:t>MY_SWITCH&gt;</a:t>
            </a:r>
            <a:r>
              <a:rPr lang="en-US" sz="3400" b="1" dirty="0" smtClean="0"/>
              <a:t>en</a:t>
            </a:r>
          </a:p>
          <a:p>
            <a:r>
              <a:rPr lang="en-US" sz="3400" dirty="0" smtClean="0"/>
              <a:t>Enter password: </a:t>
            </a:r>
            <a:r>
              <a:rPr lang="en-US" sz="3400" b="1" dirty="0" smtClean="0"/>
              <a:t>*****</a:t>
            </a:r>
          </a:p>
          <a:p>
            <a:r>
              <a:rPr lang="en-US" sz="3400" dirty="0" err="1" smtClean="0"/>
              <a:t>MY_SWITCH#</a:t>
            </a:r>
            <a:r>
              <a:rPr lang="en-US" sz="3400" b="1" dirty="0" err="1" smtClean="0"/>
              <a:t>sh</a:t>
            </a:r>
            <a:r>
              <a:rPr lang="en-US" sz="3400" b="1" dirty="0" smtClean="0"/>
              <a:t> run</a:t>
            </a:r>
          </a:p>
          <a:p>
            <a:endParaRPr lang="en-US" sz="3400" dirty="0" smtClean="0"/>
          </a:p>
          <a:p>
            <a:r>
              <a:rPr lang="en-US" sz="3400" dirty="0" smtClean="0"/>
              <a:t>Building configuration...</a:t>
            </a:r>
          </a:p>
          <a:p>
            <a:endParaRPr lang="en-US" sz="3400" dirty="0" smtClean="0"/>
          </a:p>
          <a:p>
            <a:r>
              <a:rPr lang="en-US" sz="3400" dirty="0" smtClean="0"/>
              <a:t>Current configuration : 918 bytes</a:t>
            </a:r>
          </a:p>
          <a:p>
            <a:r>
              <a:rPr lang="en-US" sz="3400" dirty="0" smtClean="0"/>
              <a:t>!</a:t>
            </a:r>
          </a:p>
          <a:p>
            <a:r>
              <a:rPr lang="en-US" sz="3400" dirty="0" smtClean="0"/>
              <a:t>version 12.2</a:t>
            </a:r>
          </a:p>
          <a:p>
            <a:r>
              <a:rPr lang="en-US" sz="3400" dirty="0" smtClean="0"/>
              <a:t>no service pad</a:t>
            </a:r>
          </a:p>
          <a:p>
            <a:r>
              <a:rPr lang="en-US" sz="3400" dirty="0" smtClean="0"/>
              <a:t>service timestamps debug uptime</a:t>
            </a:r>
          </a:p>
          <a:p>
            <a:r>
              <a:rPr lang="en-US" sz="3400" dirty="0" smtClean="0"/>
              <a:t>service timestamps log uptime</a:t>
            </a:r>
          </a:p>
          <a:p>
            <a:r>
              <a:rPr lang="en-US" sz="3400" dirty="0" smtClean="0"/>
              <a:t>no service password-encryption</a:t>
            </a:r>
          </a:p>
          <a:p>
            <a:r>
              <a:rPr lang="en-US" sz="3400" dirty="0" smtClean="0"/>
              <a:t>!</a:t>
            </a:r>
          </a:p>
          <a:p>
            <a:r>
              <a:rPr lang="en-US" sz="3400" dirty="0" smtClean="0"/>
              <a:t>hostname MY_SWITCH</a:t>
            </a:r>
          </a:p>
          <a:p>
            <a:r>
              <a:rPr lang="en-US" sz="3400" dirty="0" smtClean="0"/>
              <a:t>!</a:t>
            </a:r>
          </a:p>
          <a:p>
            <a:r>
              <a:rPr lang="en-US" sz="3400" dirty="0" smtClean="0"/>
              <a:t>enable secret 5 $1$u76B$IOFVJ7VxfVXYVpGDrFTcI0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Running-config</a:t>
            </a:r>
            <a:r>
              <a:rPr lang="fi-FI" dirty="0" smtClean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00" dirty="0" smtClean="0"/>
              <a:t>no </a:t>
            </a:r>
            <a:r>
              <a:rPr lang="en-US" sz="1000" dirty="0" err="1" smtClean="0"/>
              <a:t>aaa</a:t>
            </a:r>
            <a:r>
              <a:rPr lang="en-US" sz="1000" dirty="0" smtClean="0"/>
              <a:t> new-model</a:t>
            </a:r>
          </a:p>
          <a:p>
            <a:r>
              <a:rPr lang="en-US" sz="1000" dirty="0" smtClean="0"/>
              <a:t>system </a:t>
            </a:r>
            <a:r>
              <a:rPr lang="en-US" sz="1000" dirty="0" err="1" smtClean="0"/>
              <a:t>mtu</a:t>
            </a:r>
            <a:r>
              <a:rPr lang="en-US" sz="1000" dirty="0" smtClean="0"/>
              <a:t> routing 1500</a:t>
            </a:r>
          </a:p>
          <a:p>
            <a:r>
              <a:rPr lang="en-US" sz="1000" dirty="0" smtClean="0"/>
              <a:t>no </a:t>
            </a:r>
            <a:r>
              <a:rPr lang="en-US" sz="1000" dirty="0" err="1" smtClean="0"/>
              <a:t>ip</a:t>
            </a:r>
            <a:r>
              <a:rPr lang="en-US" sz="1000" dirty="0" smtClean="0"/>
              <a:t> subnet-zero!</a:t>
            </a:r>
          </a:p>
          <a:p>
            <a:r>
              <a:rPr lang="en-US" sz="1000" dirty="0" smtClean="0"/>
              <a:t>no file verify auto</a:t>
            </a:r>
          </a:p>
          <a:p>
            <a:r>
              <a:rPr lang="en-US" sz="1000" dirty="0" smtClean="0"/>
              <a:t>spanning-tree mode </a:t>
            </a:r>
            <a:r>
              <a:rPr lang="en-US" sz="1000" dirty="0" err="1" smtClean="0"/>
              <a:t>pvst</a:t>
            </a:r>
            <a:endParaRPr lang="en-US" sz="1000" dirty="0" smtClean="0"/>
          </a:p>
          <a:p>
            <a:r>
              <a:rPr lang="en-US" sz="1000" dirty="0" smtClean="0"/>
              <a:t>spanning-tree extend system-id</a:t>
            </a:r>
          </a:p>
          <a:p>
            <a:r>
              <a:rPr lang="en-US" sz="1000" dirty="0" smtClean="0"/>
              <a:t>!</a:t>
            </a:r>
          </a:p>
          <a:p>
            <a:r>
              <a:rPr lang="en-US" sz="1000" dirty="0" err="1" smtClean="0"/>
              <a:t>vlan</a:t>
            </a:r>
            <a:r>
              <a:rPr lang="en-US" sz="1000" dirty="0" smtClean="0"/>
              <a:t> internal allocation policy ascending</a:t>
            </a:r>
          </a:p>
          <a:p>
            <a:r>
              <a:rPr lang="en-US" sz="1000" dirty="0" smtClean="0"/>
              <a:t>!</a:t>
            </a:r>
          </a:p>
          <a:p>
            <a:r>
              <a:rPr lang="en-US" sz="1000" dirty="0" smtClean="0"/>
              <a:t>interface FastEthernet0/1</a:t>
            </a:r>
          </a:p>
          <a:p>
            <a:r>
              <a:rPr lang="en-US" sz="1000" dirty="0" smtClean="0"/>
              <a:t>  description "Link to Moscow"</a:t>
            </a:r>
          </a:p>
          <a:p>
            <a:r>
              <a:rPr lang="en-US" sz="1000" dirty="0" smtClean="0"/>
              <a:t>  </a:t>
            </a:r>
            <a:r>
              <a:rPr lang="en-US" sz="1000" dirty="0" err="1" smtClean="0"/>
              <a:t>switchport</a:t>
            </a:r>
            <a:r>
              <a:rPr lang="en-US" sz="1000" dirty="0" smtClean="0"/>
              <a:t> mode access</a:t>
            </a:r>
          </a:p>
          <a:p>
            <a:r>
              <a:rPr lang="en-US" sz="1000" dirty="0" smtClean="0"/>
              <a:t>  </a:t>
            </a:r>
            <a:r>
              <a:rPr lang="en-US" sz="1000" dirty="0" err="1" smtClean="0"/>
              <a:t>switchport</a:t>
            </a:r>
            <a:r>
              <a:rPr lang="en-US" sz="1000" dirty="0" smtClean="0"/>
              <a:t> port-security</a:t>
            </a:r>
          </a:p>
          <a:p>
            <a:r>
              <a:rPr lang="en-US" sz="1000" dirty="0" smtClean="0"/>
              <a:t>  </a:t>
            </a:r>
            <a:r>
              <a:rPr lang="en-US" sz="1000" dirty="0" err="1" smtClean="0"/>
              <a:t>switchport</a:t>
            </a:r>
            <a:r>
              <a:rPr lang="en-US" sz="1000" dirty="0" smtClean="0"/>
              <a:t> port-security maximum 1</a:t>
            </a:r>
          </a:p>
          <a:p>
            <a:r>
              <a:rPr lang="en-US" sz="1000" dirty="0" smtClean="0"/>
              <a:t>  </a:t>
            </a:r>
            <a:r>
              <a:rPr lang="en-US" sz="1000" dirty="0" err="1" smtClean="0"/>
              <a:t>switchport</a:t>
            </a:r>
            <a:r>
              <a:rPr lang="en-US" sz="1000" dirty="0" smtClean="0"/>
              <a:t> port-security </a:t>
            </a:r>
            <a:r>
              <a:rPr lang="en-US" sz="1000" dirty="0" err="1" smtClean="0"/>
              <a:t>mac</a:t>
            </a:r>
            <a:r>
              <a:rPr lang="en-US" sz="1000" dirty="0" smtClean="0"/>
              <a:t>-address sticky</a:t>
            </a:r>
          </a:p>
          <a:p>
            <a:r>
              <a:rPr lang="en-US" sz="1000" dirty="0" smtClean="0"/>
              <a:t>!</a:t>
            </a:r>
          </a:p>
          <a:p>
            <a:r>
              <a:rPr lang="en-US" sz="1000" dirty="0" smtClean="0"/>
              <a:t>interface FastEthernet0/2</a:t>
            </a:r>
          </a:p>
          <a:p>
            <a:r>
              <a:rPr lang="en-US" sz="1000" dirty="0" smtClean="0"/>
              <a:t>interface FastEthernet0/3</a:t>
            </a:r>
          </a:p>
          <a:p>
            <a:r>
              <a:rPr lang="en-US" sz="1000" dirty="0" smtClean="0"/>
              <a:t>interface FastEthernet0/4</a:t>
            </a:r>
          </a:p>
          <a:p>
            <a:r>
              <a:rPr lang="en-US" sz="1000" dirty="0" smtClean="0"/>
              <a:t>interface FastEthernet0/5</a:t>
            </a:r>
          </a:p>
          <a:p>
            <a:r>
              <a:rPr lang="en-US" sz="1000" dirty="0" smtClean="0"/>
              <a:t>interface FastEthernet0/6</a:t>
            </a:r>
          </a:p>
          <a:p>
            <a:r>
              <a:rPr lang="en-US" sz="1000" dirty="0" smtClean="0"/>
              <a:t>interface FastEthernet0/7</a:t>
            </a:r>
          </a:p>
          <a:p>
            <a:r>
              <a:rPr lang="en-US" sz="1000" dirty="0" smtClean="0"/>
              <a:t>interface FastEthernet0/8</a:t>
            </a:r>
          </a:p>
          <a:p>
            <a:r>
              <a:rPr lang="en-US" sz="1000" dirty="0" smtClean="0"/>
              <a:t>interface GigabitEthernet0/1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Running-config</a:t>
            </a:r>
            <a:r>
              <a:rPr lang="fi-FI" dirty="0" smtClean="0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dirty="0" smtClean="0"/>
              <a:t>interface Vlan10</a:t>
            </a:r>
          </a:p>
          <a:p>
            <a:r>
              <a:rPr lang="en-US" sz="1100" dirty="0" smtClean="0"/>
              <a:t>  </a:t>
            </a:r>
            <a:r>
              <a:rPr lang="en-US" sz="1100" dirty="0" err="1" smtClean="0"/>
              <a:t>ip</a:t>
            </a:r>
            <a:r>
              <a:rPr lang="en-US" sz="1100" dirty="0" smtClean="0"/>
              <a:t> address 10.0.0.2 255.255.255.0</a:t>
            </a:r>
          </a:p>
          <a:p>
            <a:r>
              <a:rPr lang="en-US" sz="1100" dirty="0" smtClean="0"/>
              <a:t>  no </a:t>
            </a:r>
            <a:r>
              <a:rPr lang="en-US" sz="1100" dirty="0" err="1" smtClean="0"/>
              <a:t>ip</a:t>
            </a:r>
            <a:r>
              <a:rPr lang="en-US" sz="1100" dirty="0" smtClean="0"/>
              <a:t> route-cache!</a:t>
            </a:r>
          </a:p>
          <a:p>
            <a:r>
              <a:rPr lang="en-US" sz="1100" dirty="0" err="1" smtClean="0"/>
              <a:t>ip</a:t>
            </a:r>
            <a:r>
              <a:rPr lang="en-US" sz="1100" dirty="0" smtClean="0"/>
              <a:t> default-gateway 10.0.0.1</a:t>
            </a:r>
          </a:p>
          <a:p>
            <a:r>
              <a:rPr lang="en-US" sz="1100" dirty="0" err="1" smtClean="0"/>
              <a:t>ip</a:t>
            </a:r>
            <a:r>
              <a:rPr lang="en-US" sz="1100" dirty="0" smtClean="0"/>
              <a:t> http server!</a:t>
            </a:r>
          </a:p>
          <a:p>
            <a:r>
              <a:rPr lang="en-US" sz="1100" dirty="0" smtClean="0"/>
              <a:t>control-plane!</a:t>
            </a:r>
          </a:p>
          <a:p>
            <a:r>
              <a:rPr lang="en-US" sz="1100" dirty="0" smtClean="0"/>
              <a:t>banner login ^C</a:t>
            </a:r>
          </a:p>
          <a:p>
            <a:r>
              <a:rPr lang="en-US" sz="1100" dirty="0" smtClean="0"/>
              <a:t>Authorized personnel only!</a:t>
            </a:r>
          </a:p>
          <a:p>
            <a:r>
              <a:rPr lang="en-US" sz="1100" dirty="0" smtClean="0"/>
              <a:t>Violators will be prosecuted</a:t>
            </a:r>
          </a:p>
          <a:p>
            <a:r>
              <a:rPr lang="en-US" sz="1100" dirty="0" smtClean="0"/>
              <a:t>to the fullest extent of the law.</a:t>
            </a:r>
          </a:p>
          <a:p>
            <a:r>
              <a:rPr lang="en-US" sz="1100" dirty="0" smtClean="0"/>
              <a:t> ^C</a:t>
            </a:r>
          </a:p>
          <a:p>
            <a:r>
              <a:rPr lang="en-US" sz="1100" dirty="0" smtClean="0"/>
              <a:t>line con 0</a:t>
            </a:r>
          </a:p>
          <a:p>
            <a:r>
              <a:rPr lang="en-US" sz="1100" dirty="0" smtClean="0"/>
              <a:t>  password </a:t>
            </a:r>
            <a:r>
              <a:rPr lang="en-US" sz="1100" dirty="0" err="1" smtClean="0"/>
              <a:t>cisco</a:t>
            </a:r>
            <a:endParaRPr lang="en-US" sz="1100" dirty="0" smtClean="0"/>
          </a:p>
          <a:p>
            <a:r>
              <a:rPr lang="en-US" sz="1100" dirty="0" smtClean="0"/>
              <a:t>  login</a:t>
            </a:r>
          </a:p>
          <a:p>
            <a:r>
              <a:rPr lang="en-US" sz="1100" dirty="0" smtClean="0"/>
              <a:t>line </a:t>
            </a:r>
            <a:r>
              <a:rPr lang="en-US" sz="1100" dirty="0" err="1" smtClean="0"/>
              <a:t>vty</a:t>
            </a:r>
            <a:r>
              <a:rPr lang="en-US" sz="1100" dirty="0" smtClean="0"/>
              <a:t> 0 4</a:t>
            </a:r>
          </a:p>
          <a:p>
            <a:r>
              <a:rPr lang="en-US" sz="1100" dirty="0" smtClean="0"/>
              <a:t>  password </a:t>
            </a:r>
            <a:r>
              <a:rPr lang="en-US" sz="1100" dirty="0" err="1" smtClean="0"/>
              <a:t>cisco</a:t>
            </a:r>
            <a:endParaRPr lang="en-US" sz="1100" dirty="0" smtClean="0"/>
          </a:p>
          <a:p>
            <a:r>
              <a:rPr lang="en-US" sz="1100" dirty="0" smtClean="0"/>
              <a:t>  login</a:t>
            </a:r>
          </a:p>
          <a:p>
            <a:r>
              <a:rPr lang="en-US" sz="1100" dirty="0" smtClean="0"/>
              <a:t>line </a:t>
            </a:r>
            <a:r>
              <a:rPr lang="en-US" sz="1100" dirty="0" err="1" smtClean="0"/>
              <a:t>vty</a:t>
            </a:r>
            <a:r>
              <a:rPr lang="en-US" sz="1100" dirty="0" smtClean="0"/>
              <a:t> 5 15</a:t>
            </a:r>
          </a:p>
          <a:p>
            <a:r>
              <a:rPr lang="en-US" sz="1100" dirty="0" smtClean="0"/>
              <a:t>  password </a:t>
            </a:r>
            <a:r>
              <a:rPr lang="en-US" sz="1100" dirty="0" err="1" smtClean="0"/>
              <a:t>cisco</a:t>
            </a:r>
            <a:endParaRPr lang="en-US" sz="1100" dirty="0" smtClean="0"/>
          </a:p>
          <a:p>
            <a:r>
              <a:rPr lang="en-US" sz="1100" dirty="0" smtClean="0"/>
              <a:t>  login</a:t>
            </a:r>
          </a:p>
          <a:p>
            <a:r>
              <a:rPr lang="en-US" sz="1100" dirty="0" smtClean="0"/>
              <a:t>end</a:t>
            </a:r>
          </a:p>
          <a:p>
            <a:r>
              <a:rPr lang="en-US" sz="1100" dirty="0" smtClean="0"/>
              <a:t>MY_SWITCH#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CCNA </a:t>
            </a:r>
            <a:r>
              <a:rPr lang="fi-FI" dirty="0" err="1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smtClean="0"/>
              <a:t>CCNA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base</a:t>
            </a:r>
            <a:r>
              <a:rPr lang="fi-FI" dirty="0" smtClean="0"/>
              <a:t> is a </a:t>
            </a:r>
            <a:r>
              <a:rPr lang="fi-FI" dirty="0" err="1" smtClean="0"/>
              <a:t>solid</a:t>
            </a:r>
            <a:r>
              <a:rPr lang="fi-FI" dirty="0" smtClean="0"/>
              <a:t> </a:t>
            </a:r>
            <a:r>
              <a:rPr lang="fi-FI" dirty="0" err="1" smtClean="0"/>
              <a:t>foundation</a:t>
            </a:r>
            <a:r>
              <a:rPr lang="fi-FI" dirty="0" smtClean="0"/>
              <a:t>,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gives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a </a:t>
            </a:r>
            <a:r>
              <a:rPr lang="fi-FI" dirty="0" err="1" smtClean="0"/>
              <a:t>reasonable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to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small</a:t>
            </a:r>
            <a:r>
              <a:rPr lang="fi-FI" dirty="0" smtClean="0"/>
              <a:t> and </a:t>
            </a:r>
            <a:r>
              <a:rPr lang="fi-FI" dirty="0" err="1" smtClean="0"/>
              <a:t>medium-size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endParaRPr lang="fi-FI" dirty="0" smtClean="0"/>
          </a:p>
          <a:p>
            <a:r>
              <a:rPr lang="fi-FI" dirty="0" err="1" smtClean="0"/>
              <a:t>Passing</a:t>
            </a:r>
            <a:r>
              <a:rPr lang="fi-FI" dirty="0" smtClean="0"/>
              <a:t> CCNA </a:t>
            </a:r>
            <a:r>
              <a:rPr lang="fi-FI" dirty="0" err="1" smtClean="0"/>
              <a:t>certificate</a:t>
            </a:r>
            <a:r>
              <a:rPr lang="fi-FI" dirty="0" smtClean="0"/>
              <a:t> is </a:t>
            </a:r>
            <a:r>
              <a:rPr lang="fi-FI" dirty="0" err="1" smtClean="0"/>
              <a:t>quite</a:t>
            </a:r>
            <a:r>
              <a:rPr lang="fi-FI" dirty="0" smtClean="0"/>
              <a:t> a big </a:t>
            </a:r>
            <a:r>
              <a:rPr lang="fi-FI" dirty="0" err="1" smtClean="0"/>
              <a:t>task</a:t>
            </a:r>
            <a:r>
              <a:rPr lang="fi-FI" dirty="0" smtClean="0"/>
              <a:t>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memorize</a:t>
            </a:r>
            <a:r>
              <a:rPr lang="fi-FI" dirty="0" smtClean="0"/>
              <a:t> a 1000p </a:t>
            </a:r>
            <a:r>
              <a:rPr lang="fi-FI" dirty="0" err="1" smtClean="0"/>
              <a:t>book</a:t>
            </a:r>
            <a:r>
              <a:rPr lang="fi-FI" dirty="0" smtClean="0"/>
              <a:t> and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subnet</a:t>
            </a:r>
            <a:r>
              <a:rPr lang="fi-FI" dirty="0" smtClean="0"/>
              <a:t> in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head</a:t>
            </a:r>
            <a:r>
              <a:rPr lang="fi-FI" dirty="0" smtClean="0"/>
              <a:t> and </a:t>
            </a:r>
            <a:r>
              <a:rPr lang="fi-FI" dirty="0" err="1" smtClean="0"/>
              <a:t>fast</a:t>
            </a:r>
            <a:r>
              <a:rPr lang="fi-FI" dirty="0" smtClean="0"/>
              <a:t>!</a:t>
            </a:r>
          </a:p>
          <a:p>
            <a:r>
              <a:rPr lang="fi-FI" dirty="0" smtClean="0"/>
              <a:t>CCNA </a:t>
            </a:r>
            <a:r>
              <a:rPr lang="fi-FI" dirty="0" err="1" smtClean="0"/>
              <a:t>topics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Internetworking</a:t>
            </a:r>
            <a:r>
              <a:rPr lang="fi-FI" dirty="0" smtClean="0"/>
              <a:t>, OSI </a:t>
            </a:r>
            <a:r>
              <a:rPr lang="fi-FI" dirty="0" err="1" smtClean="0"/>
              <a:t>model</a:t>
            </a:r>
            <a:r>
              <a:rPr lang="fi-FI" dirty="0" smtClean="0"/>
              <a:t>, TCP/IP </a:t>
            </a:r>
            <a:r>
              <a:rPr lang="fi-FI" dirty="0" err="1" smtClean="0"/>
              <a:t>model</a:t>
            </a:r>
            <a:endParaRPr lang="fi-FI" dirty="0" smtClean="0"/>
          </a:p>
          <a:p>
            <a:pPr lvl="1"/>
            <a:r>
              <a:rPr lang="fi-FI" dirty="0" err="1" smtClean="0"/>
              <a:t>Subnetting</a:t>
            </a:r>
            <a:r>
              <a:rPr lang="fi-FI" dirty="0" smtClean="0"/>
              <a:t>, VLSM (</a:t>
            </a:r>
            <a:r>
              <a:rPr lang="fi-FI" dirty="0" err="1" smtClean="0"/>
              <a:t>Variable</a:t>
            </a:r>
            <a:r>
              <a:rPr lang="fi-FI" dirty="0" smtClean="0"/>
              <a:t> </a:t>
            </a:r>
            <a:r>
              <a:rPr lang="fi-FI" dirty="0" err="1" smtClean="0"/>
              <a:t>length</a:t>
            </a:r>
            <a:r>
              <a:rPr lang="fi-FI" dirty="0" smtClean="0"/>
              <a:t>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) and TCP/IP </a:t>
            </a:r>
            <a:r>
              <a:rPr lang="fi-FI" dirty="0" err="1" smtClean="0"/>
              <a:t>troubleshooting</a:t>
            </a:r>
            <a:endParaRPr lang="fi-FI" dirty="0" smtClean="0"/>
          </a:p>
          <a:p>
            <a:pPr lvl="1"/>
            <a:r>
              <a:rPr lang="fi-FI" dirty="0" err="1" smtClean="0"/>
              <a:t>Cisco</a:t>
            </a:r>
            <a:r>
              <a:rPr lang="fi-FI" dirty="0" smtClean="0"/>
              <a:t> IOS and SDM (</a:t>
            </a:r>
            <a:r>
              <a:rPr lang="fi-FI" dirty="0" err="1" smtClean="0"/>
              <a:t>Security</a:t>
            </a:r>
            <a:r>
              <a:rPr lang="fi-FI" dirty="0" smtClean="0"/>
              <a:t> </a:t>
            </a:r>
            <a:r>
              <a:rPr lang="fi-FI" dirty="0" err="1" smtClean="0"/>
              <a:t>Device</a:t>
            </a:r>
            <a:r>
              <a:rPr lang="fi-FI" dirty="0" smtClean="0"/>
              <a:t> </a:t>
            </a:r>
            <a:r>
              <a:rPr lang="fi-FI" dirty="0" err="1" smtClean="0"/>
              <a:t>Manager</a:t>
            </a:r>
            <a:r>
              <a:rPr lang="fi-FI" dirty="0" smtClean="0"/>
              <a:t>: </a:t>
            </a:r>
            <a:r>
              <a:rPr lang="fi-FI" dirty="0" err="1" smtClean="0"/>
              <a:t>browser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Managing</a:t>
            </a:r>
            <a:r>
              <a:rPr lang="fi-FI" dirty="0" smtClean="0"/>
              <a:t> a </a:t>
            </a:r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endParaRPr lang="fi-FI" dirty="0" smtClean="0"/>
          </a:p>
          <a:p>
            <a:pPr lvl="1"/>
            <a:r>
              <a:rPr lang="fi-FI" dirty="0" smtClean="0"/>
              <a:t>IP </a:t>
            </a:r>
            <a:r>
              <a:rPr lang="fi-FI" dirty="0" err="1" smtClean="0"/>
              <a:t>routing</a:t>
            </a:r>
            <a:r>
              <a:rPr lang="fi-FI" dirty="0" smtClean="0"/>
              <a:t> (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, RIP, IGRP, EIGRP, OSPF)</a:t>
            </a:r>
          </a:p>
          <a:p>
            <a:pPr lvl="1"/>
            <a:r>
              <a:rPr lang="fi-FI" dirty="0" err="1" smtClean="0"/>
              <a:t>Spanning</a:t>
            </a:r>
            <a:r>
              <a:rPr lang="fi-FI" dirty="0" smtClean="0"/>
              <a:t> </a:t>
            </a:r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, </a:t>
            </a:r>
            <a:r>
              <a:rPr lang="fi-FI" dirty="0" err="1" smtClean="0"/>
              <a:t>EtherChannel</a:t>
            </a:r>
            <a:r>
              <a:rPr lang="fi-FI" dirty="0" smtClean="0"/>
              <a:t> (L2 </a:t>
            </a:r>
            <a:r>
              <a:rPr lang="fi-FI" dirty="0" err="1" smtClean="0"/>
              <a:t>redundancy</a:t>
            </a:r>
            <a:r>
              <a:rPr lang="fi-FI" dirty="0" smtClean="0"/>
              <a:t> and </a:t>
            </a:r>
            <a:r>
              <a:rPr lang="fi-FI" dirty="0" err="1" smtClean="0"/>
              <a:t>loop-free</a:t>
            </a:r>
            <a:r>
              <a:rPr lang="fi-FI" dirty="0" smtClean="0"/>
              <a:t> </a:t>
            </a:r>
            <a:r>
              <a:rPr lang="fi-FI" dirty="0" err="1" smtClean="0"/>
              <a:t>topology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Virtual</a:t>
            </a:r>
            <a:r>
              <a:rPr lang="fi-FI" dirty="0" smtClean="0"/>
              <a:t> </a:t>
            </a:r>
            <a:r>
              <a:rPr lang="fi-FI" dirty="0" err="1" smtClean="0"/>
              <a:t>LANs</a:t>
            </a:r>
            <a:r>
              <a:rPr lang="fi-FI" dirty="0" smtClean="0"/>
              <a:t> (VLAN)</a:t>
            </a:r>
          </a:p>
          <a:p>
            <a:pPr lvl="1"/>
            <a:r>
              <a:rPr lang="fi-FI" dirty="0" err="1" smtClean="0"/>
              <a:t>Security</a:t>
            </a:r>
            <a:r>
              <a:rPr lang="fi-FI" dirty="0" smtClean="0"/>
              <a:t> (ACL – Access </a:t>
            </a:r>
            <a:r>
              <a:rPr lang="fi-FI" dirty="0" err="1" smtClean="0"/>
              <a:t>Control</a:t>
            </a:r>
            <a:r>
              <a:rPr lang="fi-FI" dirty="0" smtClean="0"/>
              <a:t> </a:t>
            </a:r>
            <a:r>
              <a:rPr lang="fi-FI" dirty="0" err="1" smtClean="0"/>
              <a:t>List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NAT (</a:t>
            </a:r>
            <a:r>
              <a:rPr lang="fi-FI" dirty="0" err="1" smtClean="0"/>
              <a:t>Network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Translation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Wireless</a:t>
            </a:r>
            <a:r>
              <a:rPr lang="fi-FI" dirty="0" smtClean="0"/>
              <a:t> </a:t>
            </a:r>
            <a:r>
              <a:rPr lang="fi-FI" dirty="0" err="1" smtClean="0"/>
              <a:t>technologies</a:t>
            </a:r>
            <a:endParaRPr lang="fi-FI" dirty="0" smtClean="0"/>
          </a:p>
          <a:p>
            <a:pPr lvl="1"/>
            <a:r>
              <a:rPr lang="fi-FI" dirty="0" smtClean="0"/>
              <a:t>IPv6</a:t>
            </a:r>
          </a:p>
          <a:p>
            <a:pPr lvl="1"/>
            <a:r>
              <a:rPr lang="fi-FI" dirty="0" smtClean="0"/>
              <a:t>WAN (Wide Area </a:t>
            </a:r>
            <a:r>
              <a:rPr lang="fi-FI" dirty="0" err="1" smtClean="0"/>
              <a:t>Networks</a:t>
            </a:r>
            <a:r>
              <a:rPr lang="fi-FI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(</a:t>
            </a:r>
            <a:r>
              <a:rPr lang="fi-FI" dirty="0" err="1" smtClean="0"/>
              <a:t>cont</a:t>
            </a:r>
            <a:r>
              <a:rPr lang="fi-FI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In </a:t>
            </a:r>
            <a:r>
              <a:rPr lang="fi-FI" dirty="0" err="1" smtClean="0"/>
              <a:t>order</a:t>
            </a:r>
            <a:r>
              <a:rPr lang="fi-FI" dirty="0" smtClean="0"/>
              <a:t> to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devices</a:t>
            </a:r>
            <a:r>
              <a:rPr lang="fi-FI" dirty="0" smtClean="0"/>
              <a:t> in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VLANs</a:t>
            </a:r>
            <a:r>
              <a:rPr lang="fi-FI" dirty="0" smtClean="0"/>
              <a:t>,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allow</a:t>
            </a:r>
            <a:r>
              <a:rPr lang="fi-FI" dirty="0" smtClean="0"/>
              <a:t> VTY </a:t>
            </a:r>
            <a:r>
              <a:rPr lang="fi-FI" dirty="0" err="1" smtClean="0"/>
              <a:t>connection</a:t>
            </a:r>
            <a:r>
              <a:rPr lang="fi-FI" dirty="0" smtClean="0"/>
              <a:t> to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host</a:t>
            </a:r>
            <a:r>
              <a:rPr lang="fi-FI" dirty="0" smtClean="0"/>
              <a:t>, an IP </a:t>
            </a:r>
            <a:r>
              <a:rPr lang="fi-FI" dirty="0" err="1" smtClean="0"/>
              <a:t>address</a:t>
            </a:r>
            <a:r>
              <a:rPr lang="fi-FI" dirty="0" smtClean="0"/>
              <a:t> and a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gateway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configured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a </a:t>
            </a:r>
            <a:r>
              <a:rPr lang="fi-FI" dirty="0" err="1" smtClean="0"/>
              <a:t>switch</a:t>
            </a:r>
            <a:endParaRPr lang="fi-FI" dirty="0" smtClean="0"/>
          </a:p>
          <a:p>
            <a:r>
              <a:rPr lang="fi-FI" dirty="0" smtClean="0"/>
              <a:t>In </a:t>
            </a:r>
            <a:r>
              <a:rPr lang="fi-FI" dirty="0" err="1" smtClean="0"/>
              <a:t>switches</a:t>
            </a:r>
            <a:r>
              <a:rPr lang="fi-FI" dirty="0" smtClean="0"/>
              <a:t>, the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settings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per VLAN (</a:t>
            </a:r>
            <a:r>
              <a:rPr lang="fi-FI" dirty="0" err="1" smtClean="0"/>
              <a:t>virtual</a:t>
            </a:r>
            <a:r>
              <a:rPr lang="fi-FI" dirty="0" smtClean="0"/>
              <a:t> </a:t>
            </a:r>
            <a:r>
              <a:rPr lang="fi-FI" dirty="0" err="1" smtClean="0"/>
              <a:t>lan</a:t>
            </a:r>
            <a:r>
              <a:rPr lang="fi-FI" dirty="0" smtClean="0"/>
              <a:t>),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interfaces</a:t>
            </a:r>
            <a:endParaRPr lang="fi-FI" dirty="0" smtClean="0"/>
          </a:p>
          <a:p>
            <a:r>
              <a:rPr lang="fi-FI" dirty="0" smtClean="0"/>
              <a:t>VLAN 1 is the </a:t>
            </a:r>
            <a:r>
              <a:rPr lang="fi-FI" dirty="0" err="1" smtClean="0"/>
              <a:t>default</a:t>
            </a:r>
            <a:r>
              <a:rPr lang="fi-FI" dirty="0" smtClean="0"/>
              <a:t> management VLAN. The management </a:t>
            </a:r>
            <a:r>
              <a:rPr lang="fi-FI" dirty="0" err="1" smtClean="0"/>
              <a:t>protocols</a:t>
            </a:r>
            <a:r>
              <a:rPr lang="fi-FI" dirty="0" smtClean="0"/>
              <a:t> of a </a:t>
            </a:r>
            <a:r>
              <a:rPr lang="fi-FI" dirty="0" err="1" smtClean="0"/>
              <a:t>switch</a:t>
            </a:r>
            <a:r>
              <a:rPr lang="fi-FI" dirty="0" smtClean="0"/>
              <a:t> (CDP, VTP, DTP) </a:t>
            </a:r>
            <a:r>
              <a:rPr lang="fi-FI" dirty="0" err="1" smtClean="0"/>
              <a:t>occur</a:t>
            </a:r>
            <a:r>
              <a:rPr lang="fi-FI" dirty="0" smtClean="0"/>
              <a:t> </a:t>
            </a:r>
            <a:r>
              <a:rPr lang="fi-FI" dirty="0" err="1" smtClean="0"/>
              <a:t>within</a:t>
            </a:r>
            <a:r>
              <a:rPr lang="fi-FI" dirty="0" smtClean="0"/>
              <a:t> the </a:t>
            </a:r>
            <a:r>
              <a:rPr lang="fi-FI" dirty="0" err="1" smtClean="0"/>
              <a:t>switch’s</a:t>
            </a:r>
            <a:r>
              <a:rPr lang="fi-FI" dirty="0" smtClean="0"/>
              <a:t> management VLAN</a:t>
            </a:r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a </a:t>
            </a:r>
            <a:r>
              <a:rPr lang="fi-FI" dirty="0" err="1" smtClean="0"/>
              <a:t>different</a:t>
            </a:r>
            <a:r>
              <a:rPr lang="fi-FI" dirty="0" smtClean="0"/>
              <a:t> VLAN# </a:t>
            </a:r>
            <a:r>
              <a:rPr lang="fi-FI" dirty="0" err="1" smtClean="0"/>
              <a:t>than</a:t>
            </a:r>
            <a:r>
              <a:rPr lang="fi-FI" dirty="0" smtClean="0"/>
              <a:t> 1 to </a:t>
            </a:r>
            <a:r>
              <a:rPr lang="fi-FI" dirty="0" err="1" smtClean="0"/>
              <a:t>manage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switches</a:t>
            </a:r>
            <a:r>
              <a:rPr lang="fi-FI" dirty="0" smtClean="0"/>
              <a:t>. </a:t>
            </a:r>
            <a:r>
              <a:rPr lang="fi-FI" dirty="0" err="1" smtClean="0"/>
              <a:t>Always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the </a:t>
            </a:r>
            <a:r>
              <a:rPr lang="fi-FI" dirty="0" err="1" smtClean="0"/>
              <a:t>same</a:t>
            </a:r>
            <a:r>
              <a:rPr lang="fi-FI" dirty="0" smtClean="0"/>
              <a:t> management VLAN# in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switches</a:t>
            </a:r>
            <a:r>
              <a:rPr lang="fi-FI" dirty="0" smtClean="0"/>
              <a:t>, for </a:t>
            </a:r>
            <a:r>
              <a:rPr lang="fi-FI" dirty="0" err="1" smtClean="0"/>
              <a:t>example</a:t>
            </a:r>
            <a:r>
              <a:rPr lang="fi-FI" dirty="0" smtClean="0"/>
              <a:t> VLAN 10</a:t>
            </a:r>
          </a:p>
          <a:p>
            <a:r>
              <a:rPr lang="fi-FI" dirty="0" smtClean="0"/>
              <a:t>For </a:t>
            </a:r>
            <a:r>
              <a:rPr lang="fi-FI" dirty="0" err="1" smtClean="0"/>
              <a:t>clarity</a:t>
            </a:r>
            <a:r>
              <a:rPr lang="fi-FI" dirty="0" smtClean="0"/>
              <a:t>,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management VLAN as ”Management”</a:t>
            </a:r>
          </a:p>
          <a:p>
            <a:r>
              <a:rPr lang="fi-FI" dirty="0" smtClean="0"/>
              <a:t>In </a:t>
            </a:r>
            <a:r>
              <a:rPr lang="fi-FI" dirty="0" err="1" smtClean="0"/>
              <a:t>routers</a:t>
            </a:r>
            <a:r>
              <a:rPr lang="fi-FI" dirty="0" smtClean="0"/>
              <a:t>, the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settings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for </a:t>
            </a:r>
            <a:r>
              <a:rPr lang="fi-FI" dirty="0" err="1" smtClean="0"/>
              <a:t>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100" dirty="0" err="1" smtClean="0"/>
              <a:t>Very</a:t>
            </a:r>
            <a:r>
              <a:rPr lang="fi-FI" sz="1100" dirty="0" smtClean="0"/>
              <a:t> </a:t>
            </a:r>
            <a:r>
              <a:rPr lang="fi-FI" sz="1100" dirty="0" err="1" smtClean="0"/>
              <a:t>much</a:t>
            </a:r>
            <a:r>
              <a:rPr lang="fi-FI" sz="1100" dirty="0" smtClean="0"/>
              <a:t> </a:t>
            </a:r>
            <a:r>
              <a:rPr lang="fi-FI" sz="1100" dirty="0" err="1" smtClean="0"/>
              <a:t>like</a:t>
            </a:r>
            <a:r>
              <a:rPr lang="fi-FI" sz="1100" dirty="0" smtClean="0"/>
              <a:t> </a:t>
            </a:r>
            <a:r>
              <a:rPr lang="fi-FI" sz="1100" dirty="0" err="1" smtClean="0"/>
              <a:t>that</a:t>
            </a:r>
            <a:r>
              <a:rPr lang="fi-FI" sz="1100" dirty="0" smtClean="0"/>
              <a:t> of the </a:t>
            </a:r>
            <a:r>
              <a:rPr lang="fi-FI" sz="1100" dirty="0" err="1" smtClean="0"/>
              <a:t>switch</a:t>
            </a:r>
            <a:r>
              <a:rPr lang="fi-FI" sz="1100" dirty="0" smtClean="0"/>
              <a:t>, </a:t>
            </a:r>
            <a:r>
              <a:rPr lang="fi-FI" sz="1100" dirty="0" err="1" smtClean="0"/>
              <a:t>except</a:t>
            </a:r>
            <a:r>
              <a:rPr lang="fi-FI" sz="1100" dirty="0" smtClean="0"/>
              <a:t> </a:t>
            </a:r>
            <a:r>
              <a:rPr lang="fi-FI" sz="1100" dirty="0" err="1" smtClean="0"/>
              <a:t>that</a:t>
            </a:r>
            <a:r>
              <a:rPr lang="fi-FI" sz="1100" dirty="0" smtClean="0"/>
              <a:t> </a:t>
            </a:r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configure</a:t>
            </a:r>
            <a:r>
              <a:rPr lang="fi-FI" sz="1100" dirty="0" smtClean="0"/>
              <a:t> </a:t>
            </a:r>
            <a:r>
              <a:rPr lang="fi-FI" sz="1100" dirty="0" err="1" smtClean="0"/>
              <a:t>each</a:t>
            </a:r>
            <a:r>
              <a:rPr lang="fi-FI" sz="1100" dirty="0" smtClean="0"/>
              <a:t> </a:t>
            </a:r>
            <a:r>
              <a:rPr lang="fi-FI" sz="1100" dirty="0" err="1" smtClean="0"/>
              <a:t>interface</a:t>
            </a:r>
            <a:r>
              <a:rPr lang="fi-FI" sz="1100" dirty="0" smtClean="0"/>
              <a:t> </a:t>
            </a:r>
            <a:r>
              <a:rPr lang="fi-FI" sz="1100" dirty="0" err="1" smtClean="0"/>
              <a:t>with</a:t>
            </a:r>
            <a:r>
              <a:rPr lang="fi-FI" sz="1100" dirty="0" smtClean="0"/>
              <a:t> IP </a:t>
            </a:r>
            <a:r>
              <a:rPr lang="fi-FI" sz="1100" dirty="0" err="1" smtClean="0"/>
              <a:t>settings</a:t>
            </a:r>
            <a:endParaRPr lang="fi-FI" sz="1100" dirty="0" smtClean="0"/>
          </a:p>
          <a:p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don’t</a:t>
            </a:r>
            <a:r>
              <a:rPr lang="fi-FI" sz="1100" dirty="0" smtClean="0"/>
              <a:t> </a:t>
            </a:r>
            <a:r>
              <a:rPr lang="fi-FI" sz="1100" dirty="0" err="1" smtClean="0"/>
              <a:t>configure</a:t>
            </a:r>
            <a:r>
              <a:rPr lang="fi-FI" sz="1100" dirty="0" smtClean="0"/>
              <a:t> ”</a:t>
            </a:r>
            <a:r>
              <a:rPr lang="fi-FI" sz="1100" dirty="0" err="1" smtClean="0"/>
              <a:t>ip</a:t>
            </a:r>
            <a:r>
              <a:rPr lang="fi-FI" sz="1100" dirty="0" smtClean="0"/>
              <a:t> </a:t>
            </a:r>
            <a:r>
              <a:rPr lang="fi-FI" sz="1100" dirty="0" err="1" smtClean="0"/>
              <a:t>default-gateway</a:t>
            </a:r>
            <a:r>
              <a:rPr lang="fi-FI" sz="1100" dirty="0" smtClean="0"/>
              <a:t>” </a:t>
            </a:r>
            <a:r>
              <a:rPr lang="fi-FI" sz="1100" dirty="0" err="1" smtClean="0"/>
              <a:t>with</a:t>
            </a:r>
            <a:r>
              <a:rPr lang="fi-FI" sz="1100" dirty="0" smtClean="0"/>
              <a:t> </a:t>
            </a:r>
            <a:r>
              <a:rPr lang="fi-FI" sz="1100" dirty="0" err="1" smtClean="0"/>
              <a:t>routers</a:t>
            </a:r>
            <a:r>
              <a:rPr lang="fi-FI" sz="1100" dirty="0" smtClean="0"/>
              <a:t> and </a:t>
            </a:r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don’t</a:t>
            </a:r>
            <a:r>
              <a:rPr lang="fi-FI" sz="1100" dirty="0" smtClean="0"/>
              <a:t> </a:t>
            </a:r>
            <a:r>
              <a:rPr lang="fi-FI" sz="1100" dirty="0" err="1" smtClean="0"/>
              <a:t>configure</a:t>
            </a:r>
            <a:r>
              <a:rPr lang="fi-FI" sz="1100" dirty="0" smtClean="0"/>
              <a:t> management VLAN</a:t>
            </a:r>
          </a:p>
          <a:p>
            <a:r>
              <a:rPr lang="fi-FI" sz="1100" dirty="0" err="1" smtClean="0"/>
              <a:t>Each</a:t>
            </a:r>
            <a:r>
              <a:rPr lang="fi-FI" sz="1100" dirty="0" smtClean="0"/>
              <a:t> </a:t>
            </a:r>
            <a:r>
              <a:rPr lang="fi-FI" sz="1100" dirty="0" err="1" smtClean="0"/>
              <a:t>interface</a:t>
            </a:r>
            <a:r>
              <a:rPr lang="fi-FI" sz="1100" dirty="0" smtClean="0"/>
              <a:t> of a </a:t>
            </a:r>
            <a:r>
              <a:rPr lang="fi-FI" sz="1100" dirty="0" err="1" smtClean="0"/>
              <a:t>router</a:t>
            </a:r>
            <a:r>
              <a:rPr lang="fi-FI" sz="1100" dirty="0" smtClean="0"/>
              <a:t> is a </a:t>
            </a:r>
            <a:r>
              <a:rPr lang="fi-FI" sz="1100" dirty="0" err="1" smtClean="0"/>
              <a:t>separate</a:t>
            </a:r>
            <a:r>
              <a:rPr lang="fi-FI" sz="1100" dirty="0" smtClean="0"/>
              <a:t> </a:t>
            </a:r>
            <a:r>
              <a:rPr lang="fi-FI" sz="1100" dirty="0" err="1" smtClean="0"/>
              <a:t>network</a:t>
            </a:r>
            <a:r>
              <a:rPr lang="fi-FI" sz="1100" dirty="0" smtClean="0"/>
              <a:t> of a </a:t>
            </a:r>
            <a:r>
              <a:rPr lang="fi-FI" sz="1100" dirty="0" err="1" smtClean="0"/>
              <a:t>subnet</a:t>
            </a:r>
            <a:r>
              <a:rPr lang="fi-FI" sz="1100" dirty="0" smtClean="0"/>
              <a:t>. The IP </a:t>
            </a:r>
            <a:r>
              <a:rPr lang="fi-FI" sz="1100" dirty="0" err="1" smtClean="0"/>
              <a:t>address</a:t>
            </a:r>
            <a:r>
              <a:rPr lang="fi-FI" sz="1100" dirty="0" smtClean="0"/>
              <a:t> of the </a:t>
            </a:r>
            <a:r>
              <a:rPr lang="fi-FI" sz="1100" dirty="0" err="1" smtClean="0"/>
              <a:t>router</a:t>
            </a:r>
            <a:r>
              <a:rPr lang="fi-FI" sz="1100" dirty="0" smtClean="0"/>
              <a:t> </a:t>
            </a:r>
            <a:r>
              <a:rPr lang="fi-FI" sz="1100" dirty="0" err="1" smtClean="0"/>
              <a:t>interface</a:t>
            </a:r>
            <a:r>
              <a:rPr lang="fi-FI" sz="1100" dirty="0" smtClean="0"/>
              <a:t> </a:t>
            </a:r>
            <a:r>
              <a:rPr lang="fi-FI" sz="1100" dirty="0" err="1" smtClean="0"/>
              <a:t>becomes</a:t>
            </a:r>
            <a:r>
              <a:rPr lang="fi-FI" sz="1100" dirty="0" smtClean="0"/>
              <a:t> the </a:t>
            </a:r>
            <a:r>
              <a:rPr lang="fi-FI" sz="1100" dirty="0" err="1" smtClean="0"/>
              <a:t>default</a:t>
            </a:r>
            <a:r>
              <a:rPr lang="fi-FI" sz="1100" dirty="0" smtClean="0"/>
              <a:t> </a:t>
            </a:r>
            <a:r>
              <a:rPr lang="fi-FI" sz="1100" dirty="0" err="1" smtClean="0"/>
              <a:t>gateway</a:t>
            </a:r>
            <a:r>
              <a:rPr lang="fi-FI" sz="1100" dirty="0" smtClean="0"/>
              <a:t> for the </a:t>
            </a:r>
            <a:r>
              <a:rPr lang="fi-FI" sz="1100" dirty="0" err="1" smtClean="0"/>
              <a:t>subnet</a:t>
            </a:r>
            <a:r>
              <a:rPr lang="fi-FI" sz="1100" dirty="0" smtClean="0"/>
              <a:t>. </a:t>
            </a:r>
            <a:r>
              <a:rPr lang="fi-FI" sz="1100" dirty="0" err="1" smtClean="0"/>
              <a:t>Typically</a:t>
            </a:r>
            <a:r>
              <a:rPr lang="fi-FI" sz="1100" dirty="0" smtClean="0"/>
              <a:t>, </a:t>
            </a:r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choose</a:t>
            </a:r>
            <a:r>
              <a:rPr lang="fi-FI" sz="1100" dirty="0" smtClean="0"/>
              <a:t> the </a:t>
            </a:r>
            <a:r>
              <a:rPr lang="fi-FI" sz="1100" dirty="0" err="1" smtClean="0"/>
              <a:t>first</a:t>
            </a:r>
            <a:r>
              <a:rPr lang="fi-FI" sz="1100" dirty="0" smtClean="0"/>
              <a:t> </a:t>
            </a:r>
            <a:r>
              <a:rPr lang="fi-FI" sz="1100" dirty="0" err="1" smtClean="0"/>
              <a:t>available</a:t>
            </a:r>
            <a:r>
              <a:rPr lang="fi-FI" sz="1100" dirty="0" smtClean="0"/>
              <a:t> IP </a:t>
            </a:r>
            <a:r>
              <a:rPr lang="fi-FI" sz="1100" dirty="0" err="1" smtClean="0"/>
              <a:t>address</a:t>
            </a:r>
            <a:r>
              <a:rPr lang="fi-FI" sz="1100" dirty="0" smtClean="0"/>
              <a:t> for a </a:t>
            </a:r>
            <a:r>
              <a:rPr lang="fi-FI" sz="1100" dirty="0" err="1" smtClean="0"/>
              <a:t>router</a:t>
            </a:r>
            <a:r>
              <a:rPr lang="fi-FI" sz="1100" dirty="0" smtClean="0"/>
              <a:t> </a:t>
            </a:r>
            <a:r>
              <a:rPr lang="fi-FI" sz="1100" dirty="0" err="1" smtClean="0"/>
              <a:t>interface</a:t>
            </a:r>
            <a:endParaRPr lang="fi-FI" sz="1100" dirty="0" smtClean="0"/>
          </a:p>
          <a:p>
            <a:pPr lvl="1"/>
            <a:r>
              <a:rPr lang="fi-FI" sz="1000" dirty="0" err="1" smtClean="0"/>
              <a:t>Router#</a:t>
            </a:r>
            <a:r>
              <a:rPr lang="fi-FI" sz="1000" b="1" dirty="0" err="1" smtClean="0"/>
              <a:t>conf</a:t>
            </a:r>
            <a:r>
              <a:rPr lang="fi-FI" sz="1000" b="1" dirty="0" smtClean="0"/>
              <a:t> t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int</a:t>
            </a:r>
            <a:r>
              <a:rPr lang="fi-FI" sz="1000" b="1" dirty="0" smtClean="0"/>
              <a:t> f0/0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conf-if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ip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address</a:t>
            </a:r>
            <a:r>
              <a:rPr lang="fi-FI" sz="1000" b="1" dirty="0" smtClean="0"/>
              <a:t> 192.168.1.1 255.255.255.0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conf-if</a:t>
            </a:r>
            <a:r>
              <a:rPr lang="fi-FI" sz="1000" dirty="0" smtClean="0"/>
              <a:t>)#</a:t>
            </a:r>
            <a:r>
              <a:rPr lang="fi-FI" sz="1000" b="1" dirty="0" smtClean="0"/>
              <a:t>no </a:t>
            </a:r>
            <a:r>
              <a:rPr lang="fi-FI" sz="1000" b="1" dirty="0" err="1" smtClean="0"/>
              <a:t>shut</a:t>
            </a:r>
            <a:endParaRPr lang="fi-FI" sz="1000" b="1" dirty="0" smtClean="0"/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conf-if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exit</a:t>
            </a:r>
            <a:endParaRPr lang="fi-FI" sz="1000" b="1" dirty="0" smtClean="0"/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int</a:t>
            </a:r>
            <a:r>
              <a:rPr lang="fi-FI" sz="1000" b="1" dirty="0" smtClean="0"/>
              <a:t> serial0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conf-if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ip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address</a:t>
            </a:r>
            <a:r>
              <a:rPr lang="fi-FI" sz="1000" b="1" dirty="0" smtClean="0"/>
              <a:t> 192.168.2.1 255.255.255.0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conf-if</a:t>
            </a:r>
            <a:r>
              <a:rPr lang="fi-FI" sz="1000" dirty="0" smtClean="0"/>
              <a:t>)#</a:t>
            </a:r>
            <a:r>
              <a:rPr lang="fi-FI" sz="1000" b="1" dirty="0" smtClean="0"/>
              <a:t>no </a:t>
            </a:r>
            <a:r>
              <a:rPr lang="fi-FI" sz="1000" b="1" dirty="0" err="1" smtClean="0"/>
              <a:t>shut</a:t>
            </a:r>
            <a:endParaRPr lang="fi-FI" sz="1000" b="1" dirty="0" smtClean="0"/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conf-if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clock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rate</a:t>
            </a:r>
            <a:r>
              <a:rPr lang="fi-FI" sz="1000" b="1" dirty="0" smtClean="0"/>
              <a:t> 64000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conf-if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cntl-z</a:t>
            </a:r>
            <a:endParaRPr lang="fi-FI" sz="1000" b="1" dirty="0" smtClean="0"/>
          </a:p>
          <a:p>
            <a:pPr lvl="1"/>
            <a:r>
              <a:rPr lang="fi-FI" sz="1000" dirty="0" err="1" smtClean="0"/>
              <a:t>Router#</a:t>
            </a:r>
            <a:r>
              <a:rPr lang="fi-FI" sz="1000" b="1" dirty="0" err="1" smtClean="0"/>
              <a:t>copy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run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start</a:t>
            </a:r>
            <a:endParaRPr lang="fi-FI" sz="1000" b="1" dirty="0" smtClean="0"/>
          </a:p>
          <a:p>
            <a:r>
              <a:rPr lang="fi-FI" sz="1100" dirty="0" err="1" smtClean="0"/>
              <a:t>Note</a:t>
            </a:r>
            <a:r>
              <a:rPr lang="fi-FI" sz="1100" dirty="0" smtClean="0"/>
              <a:t>, </a:t>
            </a:r>
            <a:r>
              <a:rPr lang="fi-FI" sz="1100" dirty="0" err="1" smtClean="0"/>
              <a:t>that</a:t>
            </a:r>
            <a:r>
              <a:rPr lang="fi-FI" sz="1100" dirty="0" smtClean="0"/>
              <a:t> ”</a:t>
            </a:r>
            <a:r>
              <a:rPr lang="fi-FI" sz="1100" dirty="0" err="1" smtClean="0"/>
              <a:t>clock</a:t>
            </a:r>
            <a:r>
              <a:rPr lang="fi-FI" sz="1100" dirty="0" smtClean="0"/>
              <a:t> </a:t>
            </a:r>
            <a:r>
              <a:rPr lang="fi-FI" sz="1100" dirty="0" err="1" smtClean="0"/>
              <a:t>rate</a:t>
            </a:r>
            <a:r>
              <a:rPr lang="fi-FI" sz="1100" dirty="0" smtClean="0"/>
              <a:t>” </a:t>
            </a:r>
            <a:r>
              <a:rPr lang="fi-FI" sz="1100" dirty="0" err="1" smtClean="0"/>
              <a:t>command</a:t>
            </a:r>
            <a:r>
              <a:rPr lang="fi-FI" sz="1100" dirty="0" smtClean="0"/>
              <a:t> is </a:t>
            </a:r>
            <a:r>
              <a:rPr lang="fi-FI" sz="1100" dirty="0" err="1" smtClean="0"/>
              <a:t>applied</a:t>
            </a:r>
            <a:r>
              <a:rPr lang="fi-FI" sz="1100" dirty="0" smtClean="0"/>
              <a:t> </a:t>
            </a:r>
            <a:r>
              <a:rPr lang="fi-FI" sz="1100" dirty="0" err="1" smtClean="0"/>
              <a:t>only</a:t>
            </a:r>
            <a:r>
              <a:rPr lang="fi-FI" sz="1100" dirty="0" smtClean="0"/>
              <a:t> </a:t>
            </a:r>
            <a:r>
              <a:rPr lang="fi-FI" sz="1100" dirty="0" err="1" smtClean="0"/>
              <a:t>with</a:t>
            </a:r>
            <a:r>
              <a:rPr lang="fi-FI" sz="1100" dirty="0" smtClean="0"/>
              <a:t> </a:t>
            </a:r>
            <a:r>
              <a:rPr lang="fi-FI" sz="1100" dirty="0" err="1" smtClean="0"/>
              <a:t>serial</a:t>
            </a:r>
            <a:r>
              <a:rPr lang="fi-FI" sz="1100" dirty="0" smtClean="0"/>
              <a:t> </a:t>
            </a:r>
            <a:r>
              <a:rPr lang="fi-FI" sz="1100" dirty="0" err="1" smtClean="0"/>
              <a:t>interfaces</a:t>
            </a:r>
            <a:r>
              <a:rPr lang="fi-FI" sz="1100" dirty="0" smtClean="0"/>
              <a:t> </a:t>
            </a:r>
            <a:r>
              <a:rPr lang="fi-FI" sz="1100" dirty="0" err="1" smtClean="0"/>
              <a:t>that</a:t>
            </a:r>
            <a:r>
              <a:rPr lang="fi-FI" sz="1100" dirty="0" smtClean="0"/>
              <a:t> </a:t>
            </a:r>
            <a:r>
              <a:rPr lang="fi-FI" sz="1100" dirty="0" err="1" smtClean="0"/>
              <a:t>have</a:t>
            </a:r>
            <a:r>
              <a:rPr lang="fi-FI" sz="1100" dirty="0" smtClean="0"/>
              <a:t> a DCE </a:t>
            </a:r>
            <a:r>
              <a:rPr lang="fi-FI" sz="1100" dirty="0" err="1" smtClean="0"/>
              <a:t>cable</a:t>
            </a:r>
            <a:r>
              <a:rPr lang="fi-FI" sz="1100" dirty="0" smtClean="0"/>
              <a:t> </a:t>
            </a:r>
            <a:r>
              <a:rPr lang="fi-FI" sz="1100" dirty="0" err="1" smtClean="0"/>
              <a:t>plugged</a:t>
            </a:r>
            <a:r>
              <a:rPr lang="fi-FI" sz="1100" dirty="0" smtClean="0"/>
              <a:t> into it. DTE (Data </a:t>
            </a:r>
            <a:r>
              <a:rPr lang="fi-FI" sz="1100" dirty="0" err="1" smtClean="0"/>
              <a:t>termination</a:t>
            </a:r>
            <a:r>
              <a:rPr lang="fi-FI" sz="1100" dirty="0" smtClean="0"/>
              <a:t> </a:t>
            </a:r>
            <a:r>
              <a:rPr lang="fi-FI" sz="1100" dirty="0" err="1" smtClean="0"/>
              <a:t>equipment</a:t>
            </a:r>
            <a:r>
              <a:rPr lang="fi-FI" sz="1100" dirty="0" smtClean="0"/>
              <a:t>) and DCE (Data </a:t>
            </a:r>
            <a:r>
              <a:rPr lang="fi-FI" sz="1100" dirty="0" err="1" smtClean="0"/>
              <a:t>communications</a:t>
            </a:r>
            <a:r>
              <a:rPr lang="fi-FI" sz="1100" dirty="0" smtClean="0"/>
              <a:t> </a:t>
            </a:r>
            <a:r>
              <a:rPr lang="fi-FI" sz="1100" dirty="0" err="1" smtClean="0"/>
              <a:t>equipment</a:t>
            </a:r>
            <a:r>
              <a:rPr lang="fi-FI" sz="1100" dirty="0" smtClean="0"/>
              <a:t>) </a:t>
            </a:r>
            <a:r>
              <a:rPr lang="fi-FI" sz="1100" dirty="0" err="1" smtClean="0"/>
              <a:t>are</a:t>
            </a:r>
            <a:r>
              <a:rPr lang="fi-FI" sz="1100" dirty="0" smtClean="0"/>
              <a:t> </a:t>
            </a:r>
            <a:r>
              <a:rPr lang="fi-FI" sz="1100" dirty="0" err="1" smtClean="0"/>
              <a:t>typically</a:t>
            </a:r>
            <a:r>
              <a:rPr lang="fi-FI" sz="1100" dirty="0" smtClean="0"/>
              <a:t> </a:t>
            </a:r>
            <a:r>
              <a:rPr lang="fi-FI" sz="1100" dirty="0" err="1" smtClean="0"/>
              <a:t>used</a:t>
            </a:r>
            <a:r>
              <a:rPr lang="fi-FI" sz="1100" dirty="0" smtClean="0"/>
              <a:t> in WAN </a:t>
            </a:r>
            <a:r>
              <a:rPr lang="fi-FI" sz="1100" dirty="0" err="1" smtClean="0"/>
              <a:t>connections</a:t>
            </a:r>
            <a:endParaRPr lang="fi-FI" sz="1100" dirty="0" smtClean="0"/>
          </a:p>
          <a:p>
            <a:r>
              <a:rPr lang="fi-FI" sz="1100" dirty="0" err="1" smtClean="0"/>
              <a:t>Use</a:t>
            </a:r>
            <a:r>
              <a:rPr lang="fi-FI" sz="1100" dirty="0" smtClean="0"/>
              <a:t> ”</a:t>
            </a:r>
            <a:r>
              <a:rPr lang="fi-FI" sz="1100" b="1" dirty="0" smtClean="0"/>
              <a:t>show </a:t>
            </a:r>
            <a:r>
              <a:rPr lang="fi-FI" sz="1100" b="1" dirty="0" err="1" smtClean="0"/>
              <a:t>interfaces</a:t>
            </a:r>
            <a:r>
              <a:rPr lang="fi-FI" sz="1100" dirty="0" smtClean="0"/>
              <a:t>” </a:t>
            </a:r>
            <a:r>
              <a:rPr lang="fi-FI" sz="1100" dirty="0" err="1" smtClean="0"/>
              <a:t>or</a:t>
            </a:r>
            <a:r>
              <a:rPr lang="fi-FI" sz="1100" dirty="0" smtClean="0"/>
              <a:t> ”</a:t>
            </a:r>
            <a:r>
              <a:rPr lang="fi-FI" sz="1100" b="1" dirty="0" smtClean="0"/>
              <a:t>show </a:t>
            </a:r>
            <a:r>
              <a:rPr lang="fi-FI" sz="1100" b="1" dirty="0" err="1" smtClean="0"/>
              <a:t>ip</a:t>
            </a:r>
            <a:r>
              <a:rPr lang="fi-FI" sz="1100" b="1" dirty="0" smtClean="0"/>
              <a:t> </a:t>
            </a:r>
            <a:r>
              <a:rPr lang="fi-FI" sz="1100" b="1" dirty="0" err="1" smtClean="0"/>
              <a:t>interfaces</a:t>
            </a:r>
            <a:r>
              <a:rPr lang="fi-FI" sz="1100" dirty="0" smtClean="0"/>
              <a:t>” to </a:t>
            </a:r>
            <a:r>
              <a:rPr lang="fi-FI" sz="1100" dirty="0" err="1" smtClean="0"/>
              <a:t>verify</a:t>
            </a:r>
            <a:r>
              <a:rPr lang="fi-FI" sz="1100" dirty="0" smtClean="0"/>
              <a:t> the </a:t>
            </a:r>
            <a:r>
              <a:rPr lang="fi-FI" sz="1100" dirty="0" err="1" smtClean="0"/>
              <a:t>configuration</a:t>
            </a:r>
            <a:endParaRPr lang="fi-FI" sz="1100" dirty="0" smtClean="0"/>
          </a:p>
          <a:p>
            <a:r>
              <a:rPr lang="fi-FI" sz="1100" dirty="0" smtClean="0"/>
              <a:t>EIGRP and OSPF </a:t>
            </a:r>
            <a:r>
              <a:rPr lang="fi-FI" sz="1100" dirty="0" err="1" smtClean="0"/>
              <a:t>need</a:t>
            </a:r>
            <a:r>
              <a:rPr lang="fi-FI" sz="1100" dirty="0" smtClean="0"/>
              <a:t> a </a:t>
            </a:r>
            <a:r>
              <a:rPr lang="fi-FI" sz="1100" dirty="0" err="1" smtClean="0"/>
              <a:t>bandwidth</a:t>
            </a:r>
            <a:r>
              <a:rPr lang="fi-FI" sz="1100" dirty="0" smtClean="0"/>
              <a:t> </a:t>
            </a:r>
            <a:r>
              <a:rPr lang="fi-FI" sz="1100" dirty="0" err="1" smtClean="0"/>
              <a:t>value</a:t>
            </a:r>
            <a:r>
              <a:rPr lang="fi-FI" sz="1100" dirty="0" smtClean="0"/>
              <a:t> for a </a:t>
            </a:r>
            <a:r>
              <a:rPr lang="fi-FI" sz="1100" dirty="0" err="1" smtClean="0"/>
              <a:t>router</a:t>
            </a:r>
            <a:r>
              <a:rPr lang="fi-FI" sz="1100" dirty="0" smtClean="0"/>
              <a:t> </a:t>
            </a:r>
            <a:r>
              <a:rPr lang="fi-FI" sz="1100" dirty="0" err="1" smtClean="0"/>
              <a:t>interface</a:t>
            </a:r>
            <a:r>
              <a:rPr lang="fi-FI" sz="1100" dirty="0" smtClean="0"/>
              <a:t>: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config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int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serial</a:t>
            </a:r>
            <a:r>
              <a:rPr lang="fi-FI" sz="1000" b="1" dirty="0" smtClean="0"/>
              <a:t> 0/0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config-if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bandwidth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rate_in_kbps</a:t>
            </a:r>
            <a:endParaRPr lang="fi-FI" sz="1000" b="1" dirty="0" smtClean="0"/>
          </a:p>
          <a:p>
            <a:r>
              <a:rPr lang="fi-FI" sz="1100" dirty="0" err="1" smtClean="0"/>
              <a:t>Name</a:t>
            </a:r>
            <a:r>
              <a:rPr lang="fi-FI" sz="1100" dirty="0" smtClean="0"/>
              <a:t> </a:t>
            </a:r>
            <a:r>
              <a:rPr lang="fi-FI" sz="1100" dirty="0" err="1" smtClean="0"/>
              <a:t>resolution</a:t>
            </a:r>
            <a:r>
              <a:rPr lang="fi-FI" sz="1100" dirty="0" smtClean="0"/>
              <a:t> is </a:t>
            </a:r>
            <a:r>
              <a:rPr lang="fi-FI" sz="1100" dirty="0" err="1" smtClean="0"/>
              <a:t>done</a:t>
            </a:r>
            <a:r>
              <a:rPr lang="fi-FI" sz="1100" dirty="0" smtClean="0"/>
              <a:t> </a:t>
            </a:r>
            <a:r>
              <a:rPr lang="fi-FI" sz="1100" dirty="0" err="1" smtClean="0"/>
              <a:t>either</a:t>
            </a:r>
            <a:r>
              <a:rPr lang="fi-FI" sz="1100" dirty="0" smtClean="0"/>
              <a:t> </a:t>
            </a:r>
            <a:r>
              <a:rPr lang="fi-FI" sz="1100" dirty="0" err="1" smtClean="0"/>
              <a:t>statically</a:t>
            </a:r>
            <a:r>
              <a:rPr lang="fi-FI" sz="1100" dirty="0" smtClean="0"/>
              <a:t> (</a:t>
            </a:r>
            <a:r>
              <a:rPr lang="fi-FI" sz="1100" dirty="0" err="1" smtClean="0"/>
              <a:t>name</a:t>
            </a:r>
            <a:r>
              <a:rPr lang="fi-FI" sz="1100" dirty="0" smtClean="0"/>
              <a:t> to IP) </a:t>
            </a:r>
            <a:r>
              <a:rPr lang="fi-FI" sz="1100" dirty="0" err="1" smtClean="0"/>
              <a:t>or</a:t>
            </a:r>
            <a:r>
              <a:rPr lang="fi-FI" sz="1100" dirty="0" smtClean="0"/>
              <a:t> </a:t>
            </a:r>
            <a:r>
              <a:rPr lang="fi-FI" sz="1100" dirty="0" err="1" smtClean="0"/>
              <a:t>dynamically</a:t>
            </a:r>
            <a:r>
              <a:rPr lang="fi-FI" sz="1100" dirty="0" smtClean="0"/>
              <a:t> (DNS)</a:t>
            </a:r>
          </a:p>
          <a:p>
            <a:pPr lvl="1"/>
            <a:r>
              <a:rPr lang="fi-FI" sz="1000" b="1" dirty="0" err="1" smtClean="0"/>
              <a:t>ip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name-server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IP_address_of_DNS_server</a:t>
            </a:r>
            <a:endParaRPr lang="fi-FI" sz="1000" b="1" dirty="0" smtClean="0"/>
          </a:p>
          <a:p>
            <a:r>
              <a:rPr lang="fi-FI" sz="1100" dirty="0" err="1" smtClean="0"/>
              <a:t>Typically</a:t>
            </a:r>
            <a:r>
              <a:rPr lang="fi-FI" sz="1100" dirty="0" smtClean="0"/>
              <a:t>, DNS is </a:t>
            </a:r>
            <a:r>
              <a:rPr lang="fi-FI" sz="1100" dirty="0" err="1" smtClean="0"/>
              <a:t>disabled</a:t>
            </a:r>
            <a:r>
              <a:rPr lang="fi-FI" sz="1100" dirty="0" smtClean="0"/>
              <a:t> in </a:t>
            </a:r>
            <a:r>
              <a:rPr lang="fi-FI" sz="1100" dirty="0" err="1" smtClean="0"/>
              <a:t>routers</a:t>
            </a:r>
            <a:r>
              <a:rPr lang="fi-FI" sz="1100" dirty="0" smtClean="0"/>
              <a:t>: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config</a:t>
            </a:r>
            <a:r>
              <a:rPr lang="fi-FI" sz="1000" dirty="0" smtClean="0"/>
              <a:t>)#</a:t>
            </a:r>
            <a:r>
              <a:rPr lang="fi-FI" sz="1000" b="1" dirty="0" smtClean="0"/>
              <a:t>no </a:t>
            </a:r>
            <a:r>
              <a:rPr lang="fi-FI" sz="1000" b="1" dirty="0" err="1" smtClean="0"/>
              <a:t>ip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domain-lookup</a:t>
            </a:r>
            <a:endParaRPr lang="fi-FI" sz="1000" b="1" dirty="0" smtClean="0"/>
          </a:p>
          <a:p>
            <a:r>
              <a:rPr lang="fi-FI" sz="1100" dirty="0" err="1" smtClean="0"/>
              <a:t>Router#</a:t>
            </a:r>
            <a:r>
              <a:rPr lang="fi-FI" sz="1100" b="1" dirty="0" err="1" smtClean="0"/>
              <a:t>show</a:t>
            </a:r>
            <a:r>
              <a:rPr lang="fi-FI" sz="1100" b="1" dirty="0" smtClean="0"/>
              <a:t> </a:t>
            </a:r>
            <a:r>
              <a:rPr lang="fi-FI" sz="1100" b="1" dirty="0" err="1" smtClean="0"/>
              <a:t>hosts</a:t>
            </a: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troubleshooting</a:t>
            </a:r>
            <a:r>
              <a:rPr lang="fi-FI" dirty="0" smtClean="0"/>
              <a:t> (1/4)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0" y="2662237"/>
          <a:ext cx="3048000" cy="15335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OSI Reference Model Layer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show ip arp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show interfaces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show cdp neighbors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traceroute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L2-L7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debug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troubleshooting</a:t>
            </a:r>
            <a:r>
              <a:rPr lang="fi-FI" dirty="0" smtClean="0"/>
              <a:t> (2/4)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err="1" smtClean="0"/>
              <a:t>Switch#</a:t>
            </a:r>
            <a:r>
              <a:rPr lang="fi-FI" sz="1800" b="1" dirty="0" err="1" smtClean="0"/>
              <a:t>sh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ip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arp</a:t>
            </a:r>
            <a:endParaRPr lang="fi-FI" sz="1800" b="1" dirty="0" smtClean="0"/>
          </a:p>
          <a:p>
            <a:pPr lvl="1"/>
            <a:r>
              <a:rPr lang="fi-FI" sz="1400" dirty="0" smtClean="0"/>
              <a:t>Output </a:t>
            </a:r>
            <a:r>
              <a:rPr lang="fi-FI" sz="1400" dirty="0" err="1" smtClean="0"/>
              <a:t>shows</a:t>
            </a:r>
            <a:r>
              <a:rPr lang="fi-FI" sz="1400" dirty="0" smtClean="0"/>
              <a:t> the IP – MAC </a:t>
            </a:r>
            <a:r>
              <a:rPr lang="fi-FI" sz="1400" dirty="0" err="1" smtClean="0"/>
              <a:t>bindings</a:t>
            </a:r>
            <a:r>
              <a:rPr lang="fi-FI" sz="1400" dirty="0" smtClean="0"/>
              <a:t> and the </a:t>
            </a:r>
            <a:r>
              <a:rPr lang="fi-FI" sz="1400" dirty="0" err="1" smtClean="0"/>
              <a:t>interface</a:t>
            </a:r>
            <a:endParaRPr lang="fi-FI" sz="1400" dirty="0" smtClean="0"/>
          </a:p>
          <a:p>
            <a:r>
              <a:rPr lang="fi-FI" sz="1800" dirty="0" smtClean="0"/>
              <a:t>CDP – </a:t>
            </a:r>
            <a:r>
              <a:rPr lang="fi-FI" sz="1800" dirty="0" err="1" smtClean="0"/>
              <a:t>Cisco</a:t>
            </a:r>
            <a:r>
              <a:rPr lang="fi-FI" sz="1800" dirty="0" smtClean="0"/>
              <a:t> </a:t>
            </a:r>
            <a:r>
              <a:rPr lang="fi-FI" sz="1800" dirty="0" err="1" smtClean="0"/>
              <a:t>Discovery</a:t>
            </a:r>
            <a:r>
              <a:rPr lang="fi-FI" sz="1800" dirty="0" smtClean="0"/>
              <a:t> </a:t>
            </a:r>
            <a:r>
              <a:rPr lang="fi-FI" sz="1800" dirty="0" err="1" smtClean="0"/>
              <a:t>Protocol</a:t>
            </a:r>
            <a:endParaRPr lang="fi-FI" sz="1800" dirty="0" smtClean="0"/>
          </a:p>
          <a:p>
            <a:pPr lvl="1"/>
            <a:r>
              <a:rPr lang="fi-FI" sz="1400" dirty="0" smtClean="0"/>
              <a:t>CDP </a:t>
            </a:r>
            <a:r>
              <a:rPr lang="fi-FI" sz="1400" dirty="0" err="1" smtClean="0"/>
              <a:t>shows</a:t>
            </a:r>
            <a:r>
              <a:rPr lang="fi-FI" sz="1400" dirty="0" smtClean="0"/>
              <a:t> </a:t>
            </a:r>
            <a:r>
              <a:rPr lang="fi-FI" sz="1400" dirty="0" err="1" smtClean="0"/>
              <a:t>information</a:t>
            </a:r>
            <a:r>
              <a:rPr lang="fi-FI" sz="1400" dirty="0" smtClean="0"/>
              <a:t> </a:t>
            </a:r>
            <a:r>
              <a:rPr lang="fi-FI" sz="1400" dirty="0" err="1" smtClean="0"/>
              <a:t>only</a:t>
            </a:r>
            <a:r>
              <a:rPr lang="fi-FI" sz="1400" dirty="0" smtClean="0"/>
              <a:t> </a:t>
            </a:r>
            <a:r>
              <a:rPr lang="fi-FI" sz="1400" dirty="0" err="1" smtClean="0"/>
              <a:t>from</a:t>
            </a:r>
            <a:r>
              <a:rPr lang="fi-FI" sz="1400" dirty="0" smtClean="0"/>
              <a:t> the </a:t>
            </a:r>
            <a:r>
              <a:rPr lang="fi-FI" sz="1400" dirty="0" err="1" smtClean="0"/>
              <a:t>directly</a:t>
            </a:r>
            <a:r>
              <a:rPr lang="fi-FI" sz="1400" dirty="0" smtClean="0"/>
              <a:t> </a:t>
            </a:r>
            <a:r>
              <a:rPr lang="fi-FI" sz="1400" dirty="0" err="1" smtClean="0"/>
              <a:t>connected</a:t>
            </a:r>
            <a:r>
              <a:rPr lang="fi-FI" sz="1400" dirty="0" smtClean="0"/>
              <a:t> </a:t>
            </a:r>
            <a:r>
              <a:rPr lang="fi-FI" sz="1400" dirty="0" err="1" smtClean="0"/>
              <a:t>devices</a:t>
            </a:r>
            <a:endParaRPr lang="fi-FI" sz="1400" dirty="0" smtClean="0"/>
          </a:p>
          <a:p>
            <a:pPr lvl="1"/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can</a:t>
            </a:r>
            <a:r>
              <a:rPr lang="fi-FI" sz="1400" dirty="0" smtClean="0"/>
              <a:t> </a:t>
            </a:r>
            <a:r>
              <a:rPr lang="fi-FI" sz="1400" dirty="0" err="1" smtClean="0"/>
              <a:t>test</a:t>
            </a:r>
            <a:r>
              <a:rPr lang="fi-FI" sz="1400" dirty="0" smtClean="0"/>
              <a:t> L2 </a:t>
            </a:r>
            <a:r>
              <a:rPr lang="fi-FI" sz="1400" dirty="0" err="1" smtClean="0"/>
              <a:t>connectivity</a:t>
            </a:r>
            <a:r>
              <a:rPr lang="fi-FI" sz="1400" dirty="0" smtClean="0"/>
              <a:t> </a:t>
            </a:r>
            <a:r>
              <a:rPr lang="fi-FI" sz="1400" dirty="0" err="1" smtClean="0"/>
              <a:t>with</a:t>
            </a:r>
            <a:r>
              <a:rPr lang="fi-FI" sz="1400" dirty="0" smtClean="0"/>
              <a:t> CDP</a:t>
            </a:r>
          </a:p>
          <a:p>
            <a:pPr lvl="1"/>
            <a:r>
              <a:rPr lang="fi-FI" sz="1400" dirty="0" smtClean="0"/>
              <a:t>The </a:t>
            </a:r>
            <a:r>
              <a:rPr lang="fi-FI" sz="1400" dirty="0" err="1" smtClean="0"/>
              <a:t>following</a:t>
            </a:r>
            <a:r>
              <a:rPr lang="fi-FI" sz="1400" dirty="0" smtClean="0"/>
              <a:t> info is </a:t>
            </a:r>
            <a:r>
              <a:rPr lang="fi-FI" sz="1400" dirty="0" err="1" smtClean="0"/>
              <a:t>gathered</a:t>
            </a:r>
            <a:r>
              <a:rPr lang="fi-FI" sz="1400" dirty="0" smtClean="0"/>
              <a:t>:</a:t>
            </a:r>
          </a:p>
          <a:p>
            <a:pPr lvl="2"/>
            <a:r>
              <a:rPr lang="fi-FI" sz="1200" dirty="0" err="1" smtClean="0"/>
              <a:t>Name</a:t>
            </a:r>
            <a:r>
              <a:rPr lang="fi-FI" sz="1200" dirty="0" smtClean="0"/>
              <a:t> of the </a:t>
            </a:r>
            <a:r>
              <a:rPr lang="fi-FI" sz="1200" dirty="0" err="1" smtClean="0"/>
              <a:t>device</a:t>
            </a:r>
            <a:r>
              <a:rPr lang="fi-FI" sz="1200" dirty="0" smtClean="0"/>
              <a:t> (</a:t>
            </a:r>
            <a:r>
              <a:rPr lang="fi-FI" sz="1200" dirty="0" err="1" smtClean="0"/>
              <a:t>hostname</a:t>
            </a:r>
            <a:r>
              <a:rPr lang="fi-FI" sz="1200" dirty="0" smtClean="0"/>
              <a:t>)</a:t>
            </a:r>
          </a:p>
          <a:p>
            <a:pPr lvl="2"/>
            <a:r>
              <a:rPr lang="fi-FI" sz="1200" dirty="0" smtClean="0"/>
              <a:t>IOS version</a:t>
            </a:r>
          </a:p>
          <a:p>
            <a:pPr lvl="2"/>
            <a:r>
              <a:rPr lang="fi-FI" sz="1200" dirty="0" smtClean="0"/>
              <a:t>HW </a:t>
            </a:r>
            <a:r>
              <a:rPr lang="fi-FI" sz="1200" dirty="0" err="1" smtClean="0"/>
              <a:t>capabilities</a:t>
            </a:r>
            <a:r>
              <a:rPr lang="en-US" sz="1200" dirty="0" smtClean="0"/>
              <a:t> (routing, switching, bridging)</a:t>
            </a:r>
          </a:p>
          <a:p>
            <a:pPr lvl="2"/>
            <a:r>
              <a:rPr lang="fi-FI" sz="1200" dirty="0" smtClean="0"/>
              <a:t>HW </a:t>
            </a:r>
            <a:r>
              <a:rPr lang="fi-FI" sz="1200" dirty="0" err="1" smtClean="0"/>
              <a:t>platform</a:t>
            </a:r>
            <a:r>
              <a:rPr lang="fi-FI" sz="1200" dirty="0" smtClean="0"/>
              <a:t>, </a:t>
            </a:r>
            <a:r>
              <a:rPr lang="fi-FI" sz="1200" dirty="0" err="1" smtClean="0"/>
              <a:t>such</a:t>
            </a:r>
            <a:r>
              <a:rPr lang="fi-FI" sz="1200" dirty="0" smtClean="0"/>
              <a:t> as 2960</a:t>
            </a:r>
          </a:p>
          <a:p>
            <a:pPr lvl="2"/>
            <a:r>
              <a:rPr lang="fi-FI" sz="1200" dirty="0" smtClean="0"/>
              <a:t>L3 </a:t>
            </a:r>
            <a:r>
              <a:rPr lang="fi-FI" sz="1200" dirty="0" err="1" smtClean="0"/>
              <a:t>addresses</a:t>
            </a:r>
            <a:r>
              <a:rPr lang="fi-FI" sz="1200" dirty="0" smtClean="0"/>
              <a:t> of the </a:t>
            </a:r>
            <a:r>
              <a:rPr lang="fi-FI" sz="1200" dirty="0" err="1" smtClean="0"/>
              <a:t>device</a:t>
            </a:r>
            <a:endParaRPr lang="fi-FI" sz="1200" dirty="0" smtClean="0"/>
          </a:p>
          <a:p>
            <a:pPr lvl="2"/>
            <a:r>
              <a:rPr lang="fi-FI" sz="1200" dirty="0" smtClean="0"/>
              <a:t>The </a:t>
            </a:r>
            <a:r>
              <a:rPr lang="fi-FI" sz="1200" dirty="0" err="1" smtClean="0"/>
              <a:t>interface</a:t>
            </a:r>
            <a:r>
              <a:rPr lang="fi-FI" sz="1200" dirty="0" smtClean="0"/>
              <a:t> on </a:t>
            </a:r>
            <a:r>
              <a:rPr lang="fi-FI" sz="1200" dirty="0" err="1" smtClean="0"/>
              <a:t>which</a:t>
            </a:r>
            <a:r>
              <a:rPr lang="fi-FI" sz="1200" dirty="0" smtClean="0"/>
              <a:t> the CDP </a:t>
            </a:r>
            <a:r>
              <a:rPr lang="fi-FI" sz="1200" dirty="0" err="1" smtClean="0"/>
              <a:t>update</a:t>
            </a:r>
            <a:r>
              <a:rPr lang="fi-FI" sz="1200" dirty="0" smtClean="0"/>
              <a:t> </a:t>
            </a:r>
            <a:r>
              <a:rPr lang="fi-FI" sz="1200" dirty="0" err="1" smtClean="0"/>
              <a:t>was</a:t>
            </a:r>
            <a:r>
              <a:rPr lang="fi-FI" sz="1200" dirty="0" smtClean="0"/>
              <a:t> </a:t>
            </a:r>
            <a:r>
              <a:rPr lang="fi-FI" sz="1200" dirty="0" err="1" smtClean="0"/>
              <a:t>generated</a:t>
            </a:r>
            <a:endParaRPr lang="fi-FI" sz="1200" dirty="0" smtClean="0"/>
          </a:p>
          <a:p>
            <a:pPr lvl="1"/>
            <a:r>
              <a:rPr lang="fi-FI" sz="1400" dirty="0" err="1" smtClean="0"/>
              <a:t>Switch#</a:t>
            </a:r>
            <a:r>
              <a:rPr lang="fi-FI" sz="1400" b="1" dirty="0" err="1" smtClean="0"/>
              <a:t>sh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cdp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neighbors</a:t>
            </a:r>
            <a:endParaRPr lang="fi-FI" sz="1400" b="1" dirty="0" smtClean="0"/>
          </a:p>
          <a:p>
            <a:pPr lvl="1"/>
            <a:r>
              <a:rPr lang="fi-FI" sz="1400" dirty="0" err="1" smtClean="0"/>
              <a:t>Switch#</a:t>
            </a:r>
            <a:r>
              <a:rPr lang="fi-FI" sz="1400" b="1" dirty="0" err="1" smtClean="0"/>
              <a:t>sh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cdp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nei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detail</a:t>
            </a:r>
            <a:endParaRPr lang="fi-FI" sz="1400" b="1" dirty="0" smtClean="0"/>
          </a:p>
          <a:p>
            <a:pPr lvl="1"/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can</a:t>
            </a:r>
            <a:r>
              <a:rPr lang="fi-FI" sz="1400" dirty="0" smtClean="0"/>
              <a:t> </a:t>
            </a:r>
            <a:r>
              <a:rPr lang="fi-FI" sz="1400" dirty="0" err="1" smtClean="0"/>
              <a:t>disable</a:t>
            </a:r>
            <a:r>
              <a:rPr lang="fi-FI" sz="1400" dirty="0" smtClean="0"/>
              <a:t> </a:t>
            </a:r>
            <a:r>
              <a:rPr lang="fi-FI" sz="1400" dirty="0" err="1" smtClean="0"/>
              <a:t>or</a:t>
            </a:r>
            <a:r>
              <a:rPr lang="fi-FI" sz="1400" dirty="0" smtClean="0"/>
              <a:t> </a:t>
            </a:r>
            <a:r>
              <a:rPr lang="fi-FI" sz="1400" dirty="0" err="1" smtClean="0"/>
              <a:t>enable</a:t>
            </a:r>
            <a:r>
              <a:rPr lang="fi-FI" sz="1400" dirty="0" smtClean="0"/>
              <a:t> CDP </a:t>
            </a:r>
            <a:r>
              <a:rPr lang="fi-FI" sz="1400" dirty="0" err="1" smtClean="0"/>
              <a:t>globally</a:t>
            </a:r>
            <a:r>
              <a:rPr lang="fi-FI" sz="1400" dirty="0" smtClean="0"/>
              <a:t> </a:t>
            </a:r>
            <a:r>
              <a:rPr lang="fi-FI" sz="1400" dirty="0" err="1" smtClean="0"/>
              <a:t>or</a:t>
            </a:r>
            <a:r>
              <a:rPr lang="fi-FI" sz="1400" dirty="0" smtClean="0"/>
              <a:t> per </a:t>
            </a:r>
            <a:r>
              <a:rPr lang="fi-FI" sz="1400" dirty="0" err="1" smtClean="0"/>
              <a:t>port</a:t>
            </a:r>
            <a:r>
              <a:rPr lang="fi-FI" sz="1400" dirty="0" smtClean="0"/>
              <a:t>. </a:t>
            </a:r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should</a:t>
            </a:r>
            <a:r>
              <a:rPr lang="fi-FI" sz="1400" dirty="0" smtClean="0"/>
              <a:t> </a:t>
            </a:r>
            <a:r>
              <a:rPr lang="fi-FI" sz="1400" dirty="0" err="1" smtClean="0"/>
              <a:t>disable</a:t>
            </a:r>
            <a:r>
              <a:rPr lang="fi-FI" sz="1400" dirty="0" smtClean="0"/>
              <a:t> CDP in the </a:t>
            </a:r>
            <a:r>
              <a:rPr lang="fi-FI" sz="1400" dirty="0" err="1" smtClean="0"/>
              <a:t>port</a:t>
            </a:r>
            <a:r>
              <a:rPr lang="fi-FI" sz="1400" dirty="0" smtClean="0"/>
              <a:t> </a:t>
            </a:r>
            <a:r>
              <a:rPr lang="fi-FI" sz="1400" dirty="0" err="1" smtClean="0"/>
              <a:t>that</a:t>
            </a:r>
            <a:r>
              <a:rPr lang="fi-FI" sz="1400" dirty="0" smtClean="0"/>
              <a:t> </a:t>
            </a:r>
            <a:r>
              <a:rPr lang="fi-FI" sz="1400" dirty="0" err="1" smtClean="0"/>
              <a:t>connects</a:t>
            </a:r>
            <a:r>
              <a:rPr lang="fi-FI" sz="1400" dirty="0" smtClean="0"/>
              <a:t> to the ISP</a:t>
            </a:r>
          </a:p>
          <a:p>
            <a:pPr lvl="2"/>
            <a:r>
              <a:rPr lang="fi-FI" sz="1200" dirty="0" err="1" smtClean="0"/>
              <a:t>Switch</a:t>
            </a:r>
            <a:r>
              <a:rPr lang="fi-FI" sz="1200" dirty="0" smtClean="0"/>
              <a:t>(</a:t>
            </a:r>
            <a:r>
              <a:rPr lang="fi-FI" sz="1200" dirty="0" err="1" smtClean="0"/>
              <a:t>config</a:t>
            </a:r>
            <a:r>
              <a:rPr lang="fi-FI" sz="1200" dirty="0" smtClean="0"/>
              <a:t>)#</a:t>
            </a:r>
            <a:r>
              <a:rPr lang="fi-FI" sz="1200" b="1" dirty="0" err="1" smtClean="0"/>
              <a:t>int</a:t>
            </a:r>
            <a:r>
              <a:rPr lang="fi-FI" sz="1200" b="1" dirty="0" smtClean="0"/>
              <a:t> f0/1</a:t>
            </a:r>
          </a:p>
          <a:p>
            <a:pPr lvl="2"/>
            <a:r>
              <a:rPr lang="fi-FI" sz="1200" dirty="0" err="1" smtClean="0"/>
              <a:t>Switch</a:t>
            </a:r>
            <a:r>
              <a:rPr lang="fi-FI" sz="1200" dirty="0" smtClean="0"/>
              <a:t>(</a:t>
            </a:r>
            <a:r>
              <a:rPr lang="fi-FI" sz="1200" dirty="0" err="1" smtClean="0"/>
              <a:t>config-if</a:t>
            </a:r>
            <a:r>
              <a:rPr lang="fi-FI" sz="1200" dirty="0" smtClean="0"/>
              <a:t>)#</a:t>
            </a:r>
            <a:r>
              <a:rPr lang="fi-FI" sz="1200" b="1" dirty="0" smtClean="0"/>
              <a:t>no </a:t>
            </a:r>
            <a:r>
              <a:rPr lang="fi-FI" sz="1200" b="1" dirty="0" err="1" smtClean="0"/>
              <a:t>cdp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enable</a:t>
            </a:r>
            <a:endParaRPr lang="fi-FI" sz="1200" b="1" dirty="0" smtClean="0"/>
          </a:p>
          <a:p>
            <a:endParaRPr lang="fi-FI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troubleshooting</a:t>
            </a:r>
            <a:r>
              <a:rPr lang="fi-FI" dirty="0" smtClean="0"/>
              <a:t>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Ping</a:t>
            </a:r>
            <a:endParaRPr lang="fi-FI" dirty="0" smtClean="0"/>
          </a:p>
          <a:p>
            <a:pPr lvl="1"/>
            <a:r>
              <a:rPr lang="fi-FI" dirty="0" err="1" smtClean="0"/>
              <a:t>Executes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 and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Privileged</a:t>
            </a:r>
            <a:r>
              <a:rPr lang="fi-FI" dirty="0" smtClean="0"/>
              <a:t> </a:t>
            </a:r>
            <a:r>
              <a:rPr lang="fi-FI" dirty="0" err="1" smtClean="0"/>
              <a:t>Exec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endParaRPr lang="fi-FI" dirty="0" smtClean="0"/>
          </a:p>
          <a:p>
            <a:pPr lvl="1"/>
            <a:r>
              <a:rPr lang="fi-FI" dirty="0" err="1" smtClean="0"/>
              <a:t>Switch&gt;</a:t>
            </a:r>
            <a:r>
              <a:rPr lang="fi-FI" b="1" dirty="0" err="1" smtClean="0"/>
              <a:t>ping</a:t>
            </a:r>
            <a:r>
              <a:rPr lang="fi-FI" b="1" dirty="0" smtClean="0"/>
              <a:t> </a:t>
            </a:r>
            <a:r>
              <a:rPr lang="fi-FI" b="1" dirty="0" err="1" smtClean="0"/>
              <a:t>IP_ADDRESS_or_HOST_NAME</a:t>
            </a:r>
            <a:endParaRPr lang="fi-FI" b="1" dirty="0" smtClean="0"/>
          </a:p>
          <a:p>
            <a:pPr lvl="2"/>
            <a:r>
              <a:rPr lang="fi-FI" dirty="0" smtClean="0"/>
              <a:t>!!!!!</a:t>
            </a:r>
          </a:p>
          <a:p>
            <a:pPr lvl="3"/>
            <a:r>
              <a:rPr lang="fi-FI" dirty="0" smtClean="0"/>
              <a:t>5 </a:t>
            </a:r>
            <a:r>
              <a:rPr lang="fi-FI" dirty="0" err="1" smtClean="0"/>
              <a:t>successful</a:t>
            </a:r>
            <a:r>
              <a:rPr lang="fi-FI" dirty="0" smtClean="0"/>
              <a:t> ICMP </a:t>
            </a:r>
            <a:r>
              <a:rPr lang="fi-FI" dirty="0" err="1" smtClean="0"/>
              <a:t>echo</a:t>
            </a:r>
            <a:r>
              <a:rPr lang="fi-FI" dirty="0" smtClean="0"/>
              <a:t> </a:t>
            </a:r>
            <a:r>
              <a:rPr lang="fi-FI" dirty="0" err="1" smtClean="0"/>
              <a:t>request</a:t>
            </a:r>
            <a:r>
              <a:rPr lang="fi-FI" dirty="0" smtClean="0"/>
              <a:t>/</a:t>
            </a:r>
            <a:r>
              <a:rPr lang="fi-FI" dirty="0" err="1" smtClean="0"/>
              <a:t>reply</a:t>
            </a:r>
            <a:endParaRPr lang="fi-FI" dirty="0" smtClean="0"/>
          </a:p>
          <a:p>
            <a:pPr lvl="2"/>
            <a:r>
              <a:rPr lang="fi-FI" dirty="0" smtClean="0"/>
              <a:t>…..</a:t>
            </a:r>
          </a:p>
          <a:p>
            <a:pPr lvl="3"/>
            <a:r>
              <a:rPr lang="fi-FI" dirty="0" smtClean="0"/>
              <a:t>5 </a:t>
            </a:r>
            <a:r>
              <a:rPr lang="fi-FI" dirty="0" err="1" smtClean="0"/>
              <a:t>unsuccessful</a:t>
            </a:r>
            <a:r>
              <a:rPr lang="fi-FI" dirty="0" smtClean="0"/>
              <a:t> </a:t>
            </a:r>
            <a:r>
              <a:rPr lang="fi-FI" dirty="0" err="1" smtClean="0"/>
              <a:t>replies</a:t>
            </a:r>
            <a:endParaRPr lang="fi-FI" dirty="0" smtClean="0"/>
          </a:p>
          <a:p>
            <a:pPr lvl="1"/>
            <a:r>
              <a:rPr lang="fi-FI" dirty="0" err="1" smtClean="0"/>
              <a:t>Also</a:t>
            </a:r>
            <a:r>
              <a:rPr lang="fi-FI" dirty="0" smtClean="0"/>
              <a:t> the </a:t>
            </a:r>
            <a:r>
              <a:rPr lang="fi-FI" dirty="0" err="1" smtClean="0"/>
              <a:t>extended</a:t>
            </a:r>
            <a:r>
              <a:rPr lang="fi-FI" dirty="0" smtClean="0"/>
              <a:t> </a:t>
            </a:r>
            <a:r>
              <a:rPr lang="fi-FI" dirty="0" err="1" smtClean="0"/>
              <a:t>ping</a:t>
            </a:r>
            <a:r>
              <a:rPr lang="fi-FI" dirty="0" smtClean="0"/>
              <a:t> </a:t>
            </a:r>
            <a:r>
              <a:rPr lang="fi-FI" dirty="0" err="1" smtClean="0"/>
              <a:t>exists</a:t>
            </a:r>
            <a:r>
              <a:rPr lang="fi-FI" dirty="0" smtClean="0"/>
              <a:t> in the </a:t>
            </a:r>
            <a:r>
              <a:rPr lang="fi-FI" dirty="0" err="1" smtClean="0"/>
              <a:t>Privileged</a:t>
            </a:r>
            <a:r>
              <a:rPr lang="fi-FI" dirty="0" smtClean="0"/>
              <a:t> </a:t>
            </a:r>
            <a:r>
              <a:rPr lang="fi-FI" dirty="0" err="1" smtClean="0"/>
              <a:t>Exec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troubleshooting</a:t>
            </a:r>
            <a:r>
              <a:rPr lang="fi-FI" dirty="0" smtClean="0"/>
              <a:t>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 smtClean="0"/>
              <a:t>Traceroute</a:t>
            </a:r>
            <a:endParaRPr lang="fi-FI" dirty="0" smtClean="0"/>
          </a:p>
          <a:p>
            <a:pPr lvl="1"/>
            <a:r>
              <a:rPr lang="fi-FI" dirty="0" err="1" smtClean="0"/>
              <a:t>Router&gt;</a:t>
            </a:r>
            <a:r>
              <a:rPr lang="fi-FI" b="1" dirty="0" err="1" smtClean="0"/>
              <a:t>traceroute</a:t>
            </a:r>
            <a:r>
              <a:rPr lang="fi-FI" b="1" dirty="0" smtClean="0"/>
              <a:t> </a:t>
            </a:r>
            <a:r>
              <a:rPr lang="fi-FI" b="1" dirty="0" err="1" smtClean="0"/>
              <a:t>IP_ADDRESS_or_HOST_NAME</a:t>
            </a:r>
            <a:endParaRPr lang="fi-FI" b="1" dirty="0" smtClean="0"/>
          </a:p>
          <a:p>
            <a:pPr lvl="1"/>
            <a:r>
              <a:rPr lang="fi-FI" dirty="0" err="1" smtClean="0"/>
              <a:t>Also</a:t>
            </a:r>
            <a:r>
              <a:rPr lang="fi-FI" dirty="0" smtClean="0"/>
              <a:t> the </a:t>
            </a:r>
            <a:r>
              <a:rPr lang="fi-FI" dirty="0" err="1" smtClean="0"/>
              <a:t>extended</a:t>
            </a:r>
            <a:r>
              <a:rPr lang="fi-FI" dirty="0" smtClean="0"/>
              <a:t> </a:t>
            </a:r>
            <a:r>
              <a:rPr lang="fi-FI" dirty="0" err="1" smtClean="0"/>
              <a:t>traceroute</a:t>
            </a:r>
            <a:r>
              <a:rPr lang="fi-FI" dirty="0" smtClean="0"/>
              <a:t> </a:t>
            </a:r>
            <a:r>
              <a:rPr lang="fi-FI" dirty="0" err="1" smtClean="0"/>
              <a:t>exists</a:t>
            </a:r>
            <a:r>
              <a:rPr lang="fi-FI" dirty="0" smtClean="0"/>
              <a:t> in the </a:t>
            </a:r>
            <a:r>
              <a:rPr lang="fi-FI" dirty="0" err="1" smtClean="0"/>
              <a:t>Privilege</a:t>
            </a:r>
            <a:r>
              <a:rPr lang="fi-FI" dirty="0" smtClean="0"/>
              <a:t> </a:t>
            </a:r>
            <a:r>
              <a:rPr lang="fi-FI" dirty="0" err="1" smtClean="0"/>
              <a:t>Exec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endParaRPr lang="fi-FI" dirty="0" smtClean="0"/>
          </a:p>
          <a:p>
            <a:pPr lvl="1"/>
            <a:r>
              <a:rPr lang="fi-FI" dirty="0" err="1" smtClean="0"/>
              <a:t>Tracert</a:t>
            </a:r>
            <a:r>
              <a:rPr lang="fi-FI" dirty="0" smtClean="0"/>
              <a:t> is a </a:t>
            </a:r>
            <a:r>
              <a:rPr lang="fi-FI" dirty="0" err="1" smtClean="0"/>
              <a:t>windows</a:t>
            </a:r>
            <a:r>
              <a:rPr lang="fi-FI" dirty="0" smtClean="0"/>
              <a:t> </a:t>
            </a:r>
            <a:r>
              <a:rPr lang="fi-FI" dirty="0" err="1" smtClean="0"/>
              <a:t>command</a:t>
            </a:r>
            <a:r>
              <a:rPr lang="fi-FI" dirty="0" smtClean="0"/>
              <a:t>. </a:t>
            </a:r>
            <a:r>
              <a:rPr lang="fi-FI" dirty="0" err="1" smtClean="0"/>
              <a:t>It</a:t>
            </a:r>
            <a:r>
              <a:rPr lang="fi-FI" dirty="0" smtClean="0"/>
              <a:t>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recognized</a:t>
            </a:r>
            <a:r>
              <a:rPr lang="fi-FI" dirty="0" smtClean="0"/>
              <a:t> in IOS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b="1" dirty="0" err="1" smtClean="0"/>
              <a:t>trace</a:t>
            </a:r>
            <a:r>
              <a:rPr lang="fi-FI" dirty="0" smtClean="0"/>
              <a:t> is, </a:t>
            </a:r>
            <a:r>
              <a:rPr lang="fi-FI" dirty="0" err="1" smtClean="0"/>
              <a:t>since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is </a:t>
            </a:r>
            <a:r>
              <a:rPr lang="fi-FI" dirty="0" err="1" smtClean="0"/>
              <a:t>unambiguous</a:t>
            </a:r>
            <a:endParaRPr lang="fi-FI" dirty="0" smtClean="0"/>
          </a:p>
          <a:p>
            <a:r>
              <a:rPr lang="fi-FI" dirty="0" err="1" smtClean="0"/>
              <a:t>Telnet</a:t>
            </a:r>
            <a:r>
              <a:rPr lang="fi-FI" dirty="0" smtClean="0"/>
              <a:t> (</a:t>
            </a:r>
            <a:r>
              <a:rPr lang="fi-FI" dirty="0" err="1" smtClean="0"/>
              <a:t>or</a:t>
            </a:r>
            <a:r>
              <a:rPr lang="fi-FI" dirty="0" smtClean="0"/>
              <a:t> SSH)</a:t>
            </a:r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ping</a:t>
            </a:r>
            <a:r>
              <a:rPr lang="fi-FI" dirty="0" smtClean="0"/>
              <a:t> the </a:t>
            </a:r>
            <a:r>
              <a:rPr lang="fi-FI" dirty="0" err="1" smtClean="0"/>
              <a:t>destination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the </a:t>
            </a:r>
            <a:r>
              <a:rPr lang="fi-FI" dirty="0" err="1" smtClean="0"/>
              <a:t>telnet</a:t>
            </a:r>
            <a:r>
              <a:rPr lang="fi-FI" dirty="0" smtClean="0"/>
              <a:t> </a:t>
            </a:r>
            <a:r>
              <a:rPr lang="fi-FI" dirty="0" err="1" smtClean="0"/>
              <a:t>fails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L7 </a:t>
            </a:r>
            <a:r>
              <a:rPr lang="fi-FI" dirty="0" err="1" smtClean="0"/>
              <a:t>issue</a:t>
            </a:r>
            <a:endParaRPr lang="fi-FI" dirty="0" smtClean="0"/>
          </a:p>
          <a:p>
            <a:r>
              <a:rPr lang="fi-FI" dirty="0" err="1" smtClean="0"/>
              <a:t>Debug</a:t>
            </a:r>
            <a:endParaRPr lang="fi-FI" dirty="0" smtClean="0"/>
          </a:p>
          <a:p>
            <a:pPr lvl="1"/>
            <a:r>
              <a:rPr lang="fi-FI" dirty="0" err="1" smtClean="0"/>
              <a:t>Enables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to </a:t>
            </a:r>
            <a:r>
              <a:rPr lang="fi-FI" dirty="0" err="1" smtClean="0"/>
              <a:t>view</a:t>
            </a:r>
            <a:r>
              <a:rPr lang="fi-FI" dirty="0" smtClean="0"/>
              <a:t> </a:t>
            </a:r>
            <a:r>
              <a:rPr lang="fi-FI" dirty="0" err="1" smtClean="0"/>
              <a:t>events</a:t>
            </a:r>
            <a:r>
              <a:rPr lang="fi-FI" dirty="0" smtClean="0"/>
              <a:t> and </a:t>
            </a:r>
            <a:r>
              <a:rPr lang="fi-FI" dirty="0" err="1" smtClean="0"/>
              <a:t>problems</a:t>
            </a:r>
            <a:r>
              <a:rPr lang="fi-FI" dirty="0" smtClean="0"/>
              <a:t> in </a:t>
            </a:r>
            <a:r>
              <a:rPr lang="fi-FI" dirty="0" err="1" smtClean="0"/>
              <a:t>real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endParaRPr lang="fi-FI" dirty="0" smtClean="0"/>
          </a:p>
          <a:p>
            <a:pPr lvl="1"/>
            <a:r>
              <a:rPr lang="fi-FI" dirty="0" err="1" smtClean="0"/>
              <a:t>Weakens</a:t>
            </a:r>
            <a:r>
              <a:rPr lang="fi-FI" dirty="0" smtClean="0"/>
              <a:t> the IOS </a:t>
            </a:r>
            <a:r>
              <a:rPr lang="fi-FI" dirty="0" err="1" smtClean="0"/>
              <a:t>performance</a:t>
            </a:r>
            <a:r>
              <a:rPr lang="fi-FI" dirty="0" smtClean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of the data </a:t>
            </a:r>
            <a:r>
              <a:rPr lang="fi-FI" dirty="0" err="1" smtClean="0"/>
              <a:t>retrieval</a:t>
            </a:r>
            <a:endParaRPr lang="fi-FI" dirty="0" smtClean="0"/>
          </a:p>
          <a:p>
            <a:pPr lvl="1"/>
            <a:r>
              <a:rPr lang="fi-FI" dirty="0" smtClean="0"/>
              <a:t>”</a:t>
            </a:r>
            <a:r>
              <a:rPr lang="fi-FI" b="1" dirty="0" err="1" smtClean="0"/>
              <a:t>debug</a:t>
            </a:r>
            <a:r>
              <a:rPr lang="fi-FI" b="1" dirty="0" smtClean="0"/>
              <a:t> </a:t>
            </a:r>
            <a:r>
              <a:rPr lang="fi-FI" b="1" dirty="0" err="1" smtClean="0"/>
              <a:t>all</a:t>
            </a:r>
            <a:r>
              <a:rPr lang="fi-FI" dirty="0" smtClean="0"/>
              <a:t>”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halt</a:t>
            </a:r>
            <a:r>
              <a:rPr lang="fi-FI" dirty="0" smtClean="0"/>
              <a:t> the </a:t>
            </a:r>
            <a:r>
              <a:rPr lang="fi-FI" dirty="0" err="1" smtClean="0"/>
              <a:t>device</a:t>
            </a:r>
            <a:r>
              <a:rPr lang="fi-FI" dirty="0" smtClean="0"/>
              <a:t> </a:t>
            </a:r>
            <a:r>
              <a:rPr lang="fi-FI" dirty="0" err="1" smtClean="0"/>
              <a:t>operation</a:t>
            </a:r>
            <a:r>
              <a:rPr lang="fi-FI" dirty="0" smtClean="0"/>
              <a:t> and </a:t>
            </a:r>
            <a:r>
              <a:rPr lang="fi-FI" dirty="0" err="1" smtClean="0"/>
              <a:t>might</a:t>
            </a:r>
            <a:r>
              <a:rPr lang="fi-FI" dirty="0" smtClean="0"/>
              <a:t> </a:t>
            </a:r>
            <a:r>
              <a:rPr lang="fi-FI" dirty="0" err="1" smtClean="0"/>
              <a:t>crash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(1/10)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611199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(2/10)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86600" cy="465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(3/10)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err="1" smtClean="0"/>
              <a:t>Without</a:t>
            </a:r>
            <a:r>
              <a:rPr lang="fi-FI" sz="1800" dirty="0" smtClean="0"/>
              <a:t> </a:t>
            </a:r>
            <a:r>
              <a:rPr lang="fi-FI" sz="1800" dirty="0" err="1" smtClean="0"/>
              <a:t>VLANs</a:t>
            </a:r>
            <a:r>
              <a:rPr lang="fi-FI" sz="1800" dirty="0" smtClean="0"/>
              <a:t>,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have</a:t>
            </a:r>
            <a:r>
              <a:rPr lang="fi-FI" sz="1800" dirty="0" smtClean="0"/>
              <a:t> LAN </a:t>
            </a:r>
            <a:r>
              <a:rPr lang="fi-FI" sz="1800" dirty="0" err="1" smtClean="0"/>
              <a:t>segments</a:t>
            </a:r>
            <a:r>
              <a:rPr lang="fi-FI" sz="1800" dirty="0" smtClean="0"/>
              <a:t>, </a:t>
            </a:r>
            <a:r>
              <a:rPr lang="fi-FI" sz="1800" dirty="0" err="1" smtClean="0"/>
              <a:t>that</a:t>
            </a:r>
            <a:r>
              <a:rPr lang="fi-FI" sz="1800" dirty="0" smtClean="0"/>
              <a:t> </a:t>
            </a:r>
            <a:r>
              <a:rPr lang="fi-FI" sz="1800" dirty="0" err="1" smtClean="0"/>
              <a:t>have</a:t>
            </a:r>
            <a:r>
              <a:rPr lang="fi-FI" sz="1800" dirty="0" smtClean="0"/>
              <a:t> </a:t>
            </a:r>
            <a:r>
              <a:rPr lang="fi-FI" sz="1800" dirty="0" err="1" smtClean="0"/>
              <a:t>all</a:t>
            </a:r>
            <a:r>
              <a:rPr lang="fi-FI" sz="1800" dirty="0" smtClean="0"/>
              <a:t> the </a:t>
            </a:r>
            <a:r>
              <a:rPr lang="fi-FI" sz="1800" dirty="0" err="1" smtClean="0"/>
              <a:t>hosts</a:t>
            </a:r>
            <a:r>
              <a:rPr lang="fi-FI" sz="1800" dirty="0" smtClean="0"/>
              <a:t> in the </a:t>
            </a:r>
            <a:r>
              <a:rPr lang="fi-FI" sz="1800" dirty="0" err="1" smtClean="0"/>
              <a:t>same</a:t>
            </a:r>
            <a:r>
              <a:rPr lang="fi-FI" sz="1800" dirty="0" smtClean="0"/>
              <a:t> </a:t>
            </a:r>
            <a:r>
              <a:rPr lang="fi-FI" sz="1800" dirty="0" err="1" smtClean="0"/>
              <a:t>logical</a:t>
            </a:r>
            <a:r>
              <a:rPr lang="fi-FI" sz="1800" dirty="0" smtClean="0"/>
              <a:t> </a:t>
            </a:r>
            <a:r>
              <a:rPr lang="fi-FI" sz="1800" dirty="0" err="1" smtClean="0"/>
              <a:t>group</a:t>
            </a:r>
            <a:r>
              <a:rPr lang="fi-FI" sz="1800" dirty="0" smtClean="0"/>
              <a:t> (</a:t>
            </a:r>
            <a:r>
              <a:rPr lang="fi-FI" sz="1800" dirty="0" err="1" smtClean="0"/>
              <a:t>subnet</a:t>
            </a:r>
            <a:r>
              <a:rPr lang="fi-FI" sz="1800" dirty="0" smtClean="0"/>
              <a:t>)</a:t>
            </a:r>
          </a:p>
          <a:p>
            <a:r>
              <a:rPr lang="fi-FI" sz="1800" dirty="0" err="1" smtClean="0"/>
              <a:t>Without</a:t>
            </a:r>
            <a:r>
              <a:rPr lang="fi-FI" sz="1800" dirty="0" smtClean="0"/>
              <a:t> </a:t>
            </a:r>
            <a:r>
              <a:rPr lang="fi-FI" sz="1800" dirty="0" err="1" smtClean="0"/>
              <a:t>VLANs</a:t>
            </a:r>
            <a:r>
              <a:rPr lang="fi-FI" sz="1800" dirty="0" smtClean="0"/>
              <a:t>,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must</a:t>
            </a:r>
            <a:r>
              <a:rPr lang="fi-FI" sz="1800" dirty="0" smtClean="0"/>
              <a:t> </a:t>
            </a:r>
            <a:r>
              <a:rPr lang="fi-FI" sz="1800" dirty="0" err="1" smtClean="0"/>
              <a:t>connect</a:t>
            </a:r>
            <a:r>
              <a:rPr lang="fi-FI" sz="1800" dirty="0" smtClean="0"/>
              <a:t> a </a:t>
            </a:r>
            <a:r>
              <a:rPr lang="fi-FI" sz="1800" dirty="0" err="1" smtClean="0"/>
              <a:t>host</a:t>
            </a:r>
            <a:r>
              <a:rPr lang="fi-FI" sz="1800" dirty="0" smtClean="0"/>
              <a:t> </a:t>
            </a:r>
            <a:r>
              <a:rPr lang="fi-FI" sz="1800" dirty="0" err="1" smtClean="0"/>
              <a:t>based</a:t>
            </a:r>
            <a:r>
              <a:rPr lang="fi-FI" sz="1800" dirty="0" smtClean="0"/>
              <a:t> on </a:t>
            </a:r>
            <a:r>
              <a:rPr lang="fi-FI" sz="1800" dirty="0" err="1" smtClean="0"/>
              <a:t>its</a:t>
            </a:r>
            <a:r>
              <a:rPr lang="fi-FI" sz="1800" dirty="0" smtClean="0"/>
              <a:t> </a:t>
            </a:r>
            <a:r>
              <a:rPr lang="fi-FI" sz="1800" dirty="0" err="1" smtClean="0"/>
              <a:t>physical</a:t>
            </a:r>
            <a:r>
              <a:rPr lang="fi-FI" sz="1800" dirty="0" smtClean="0"/>
              <a:t> </a:t>
            </a:r>
            <a:r>
              <a:rPr lang="fi-FI" sz="1800" dirty="0" err="1" smtClean="0"/>
              <a:t>location</a:t>
            </a:r>
            <a:endParaRPr lang="fi-FI" sz="1800" dirty="0" smtClean="0"/>
          </a:p>
          <a:p>
            <a:r>
              <a:rPr lang="fi-FI" sz="1800" dirty="0" err="1" smtClean="0"/>
              <a:t>With</a:t>
            </a:r>
            <a:r>
              <a:rPr lang="fi-FI" sz="1800" dirty="0" smtClean="0"/>
              <a:t> </a:t>
            </a:r>
            <a:r>
              <a:rPr lang="fi-FI" sz="1800" dirty="0" err="1" smtClean="0"/>
              <a:t>VLANs</a:t>
            </a:r>
            <a:r>
              <a:rPr lang="fi-FI" sz="1800" dirty="0" smtClean="0"/>
              <a:t>,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can</a:t>
            </a:r>
            <a:r>
              <a:rPr lang="fi-FI" sz="1800" dirty="0" smtClean="0"/>
              <a:t> </a:t>
            </a:r>
            <a:r>
              <a:rPr lang="fi-FI" sz="1800" dirty="0" err="1" smtClean="0"/>
              <a:t>connect</a:t>
            </a:r>
            <a:r>
              <a:rPr lang="fi-FI" sz="1800" dirty="0" smtClean="0"/>
              <a:t> a </a:t>
            </a:r>
            <a:r>
              <a:rPr lang="fi-FI" sz="1800" dirty="0" err="1" smtClean="0"/>
              <a:t>host</a:t>
            </a:r>
            <a:r>
              <a:rPr lang="fi-FI" sz="1800" dirty="0" smtClean="0"/>
              <a:t> </a:t>
            </a:r>
            <a:r>
              <a:rPr lang="fi-FI" sz="1800" dirty="0" err="1" smtClean="0"/>
              <a:t>based</a:t>
            </a:r>
            <a:r>
              <a:rPr lang="fi-FI" sz="1800" dirty="0" smtClean="0"/>
              <a:t> on </a:t>
            </a:r>
            <a:r>
              <a:rPr lang="fi-FI" sz="1800" dirty="0" err="1" smtClean="0"/>
              <a:t>its</a:t>
            </a:r>
            <a:r>
              <a:rPr lang="fi-FI" sz="1800" dirty="0" smtClean="0"/>
              <a:t> </a:t>
            </a:r>
            <a:r>
              <a:rPr lang="fi-FI" sz="1800" dirty="0" err="1" smtClean="0"/>
              <a:t>logical</a:t>
            </a:r>
            <a:r>
              <a:rPr lang="fi-FI" sz="1800" dirty="0" smtClean="0"/>
              <a:t> </a:t>
            </a:r>
            <a:r>
              <a:rPr lang="fi-FI" sz="1800" dirty="0" err="1" smtClean="0"/>
              <a:t>group</a:t>
            </a:r>
            <a:endParaRPr lang="fi-FI" sz="1800" dirty="0" smtClean="0"/>
          </a:p>
          <a:p>
            <a:r>
              <a:rPr lang="fi-FI" sz="1800" dirty="0" smtClean="0"/>
              <a:t>I.e. </a:t>
            </a:r>
            <a:r>
              <a:rPr lang="fi-FI" sz="1800" dirty="0" err="1" smtClean="0"/>
              <a:t>Production</a:t>
            </a:r>
            <a:r>
              <a:rPr lang="fi-FI" sz="1800" dirty="0" smtClean="0"/>
              <a:t>, Finance, </a:t>
            </a:r>
            <a:r>
              <a:rPr lang="fi-FI" sz="1800" dirty="0" err="1" smtClean="0"/>
              <a:t>Product</a:t>
            </a:r>
            <a:r>
              <a:rPr lang="fi-FI" sz="1800" dirty="0" smtClean="0"/>
              <a:t> </a:t>
            </a:r>
            <a:r>
              <a:rPr lang="fi-FI" sz="1800" dirty="0" err="1" smtClean="0"/>
              <a:t>Development</a:t>
            </a:r>
            <a:r>
              <a:rPr lang="fi-FI" sz="1800" dirty="0" smtClean="0"/>
              <a:t>, Management, etc.</a:t>
            </a:r>
          </a:p>
          <a:p>
            <a:r>
              <a:rPr lang="fi-FI" sz="1800" dirty="0" err="1" smtClean="0"/>
              <a:t>VLANs</a:t>
            </a:r>
            <a:r>
              <a:rPr lang="fi-FI" sz="1800" dirty="0" smtClean="0"/>
              <a:t> </a:t>
            </a:r>
            <a:r>
              <a:rPr lang="fi-FI" sz="1800" dirty="0" err="1" smtClean="0"/>
              <a:t>have</a:t>
            </a:r>
            <a:r>
              <a:rPr lang="fi-FI" sz="1800" dirty="0" smtClean="0"/>
              <a:t> a </a:t>
            </a:r>
            <a:r>
              <a:rPr lang="fi-FI" sz="1800" dirty="0" err="1" smtClean="0"/>
              <a:t>number</a:t>
            </a:r>
            <a:r>
              <a:rPr lang="fi-FI" sz="1800" dirty="0" smtClean="0"/>
              <a:t> and an </a:t>
            </a:r>
            <a:r>
              <a:rPr lang="fi-FI" sz="1800" dirty="0" err="1" smtClean="0"/>
              <a:t>optional</a:t>
            </a:r>
            <a:r>
              <a:rPr lang="fi-FI" sz="1800" dirty="0" smtClean="0"/>
              <a:t> </a:t>
            </a:r>
            <a:r>
              <a:rPr lang="fi-FI" sz="1800" dirty="0" err="1" smtClean="0"/>
              <a:t>name</a:t>
            </a:r>
            <a:endParaRPr lang="fi-FI" sz="1800" dirty="0" smtClean="0"/>
          </a:p>
          <a:p>
            <a:r>
              <a:rPr lang="fi-FI" sz="1800" dirty="0" smtClean="0"/>
              <a:t>By </a:t>
            </a:r>
            <a:r>
              <a:rPr lang="fi-FI" sz="1800" dirty="0" err="1" smtClean="0"/>
              <a:t>default</a:t>
            </a:r>
            <a:r>
              <a:rPr lang="fi-FI" sz="1800" dirty="0" smtClean="0"/>
              <a:t>, </a:t>
            </a:r>
            <a:r>
              <a:rPr lang="fi-FI" sz="1800" dirty="0" err="1" smtClean="0"/>
              <a:t>all</a:t>
            </a:r>
            <a:r>
              <a:rPr lang="fi-FI" sz="1800" dirty="0" smtClean="0"/>
              <a:t> the </a:t>
            </a:r>
            <a:r>
              <a:rPr lang="fi-FI" sz="1800" dirty="0" err="1" smtClean="0"/>
              <a:t>switch</a:t>
            </a:r>
            <a:r>
              <a:rPr lang="fi-FI" sz="1800" dirty="0" smtClean="0"/>
              <a:t> </a:t>
            </a:r>
            <a:r>
              <a:rPr lang="fi-FI" sz="1800" dirty="0" err="1" smtClean="0"/>
              <a:t>ports</a:t>
            </a:r>
            <a:r>
              <a:rPr lang="fi-FI" sz="1800" dirty="0" smtClean="0"/>
              <a:t> </a:t>
            </a:r>
            <a:r>
              <a:rPr lang="fi-FI" sz="1800" dirty="0" err="1" smtClean="0"/>
              <a:t>are</a:t>
            </a:r>
            <a:r>
              <a:rPr lang="fi-FI" sz="1800" dirty="0" smtClean="0"/>
              <a:t> </a:t>
            </a:r>
            <a:r>
              <a:rPr lang="fi-FI" sz="1800" dirty="0" err="1" smtClean="0"/>
              <a:t>access</a:t>
            </a:r>
            <a:r>
              <a:rPr lang="fi-FI" sz="1800" dirty="0" smtClean="0"/>
              <a:t> </a:t>
            </a:r>
            <a:r>
              <a:rPr lang="fi-FI" sz="1800" dirty="0" err="1" smtClean="0"/>
              <a:t>ports</a:t>
            </a:r>
            <a:r>
              <a:rPr lang="fi-FI" sz="1800" dirty="0" smtClean="0"/>
              <a:t> and </a:t>
            </a:r>
            <a:r>
              <a:rPr lang="fi-FI" sz="1800" dirty="0" err="1" smtClean="0"/>
              <a:t>belong</a:t>
            </a:r>
            <a:r>
              <a:rPr lang="fi-FI" sz="1800" dirty="0" smtClean="0"/>
              <a:t> to VLAN 1. </a:t>
            </a:r>
            <a:r>
              <a:rPr lang="fi-FI" sz="1800" dirty="0" err="1" smtClean="0"/>
              <a:t>Also</a:t>
            </a:r>
            <a:r>
              <a:rPr lang="fi-FI" sz="1800" dirty="0" smtClean="0"/>
              <a:t>, </a:t>
            </a:r>
            <a:r>
              <a:rPr lang="fi-FI" sz="1800" dirty="0" err="1" smtClean="0"/>
              <a:t>by</a:t>
            </a:r>
            <a:r>
              <a:rPr lang="fi-FI" sz="1800" dirty="0" smtClean="0"/>
              <a:t> </a:t>
            </a:r>
            <a:r>
              <a:rPr lang="fi-FI" sz="1800" dirty="0" err="1" smtClean="0"/>
              <a:t>default</a:t>
            </a:r>
            <a:r>
              <a:rPr lang="fi-FI" sz="1800" dirty="0" smtClean="0"/>
              <a:t>, </a:t>
            </a:r>
            <a:r>
              <a:rPr lang="fi-FI" sz="1800" dirty="0" err="1" smtClean="0"/>
              <a:t>all</a:t>
            </a:r>
            <a:r>
              <a:rPr lang="fi-FI" sz="1800" dirty="0" smtClean="0"/>
              <a:t> the </a:t>
            </a:r>
            <a:r>
              <a:rPr lang="fi-FI" sz="1800" dirty="0" err="1" smtClean="0"/>
              <a:t>inter-switch</a:t>
            </a:r>
            <a:r>
              <a:rPr lang="fi-FI" sz="1800" dirty="0" smtClean="0"/>
              <a:t> </a:t>
            </a:r>
            <a:r>
              <a:rPr lang="fi-FI" sz="1800" dirty="0" err="1" smtClean="0"/>
              <a:t>communication</a:t>
            </a:r>
            <a:r>
              <a:rPr lang="fi-FI" sz="1800" dirty="0" smtClean="0"/>
              <a:t> </a:t>
            </a:r>
            <a:r>
              <a:rPr lang="fi-FI" sz="1800" dirty="0" err="1" smtClean="0"/>
              <a:t>occur</a:t>
            </a:r>
            <a:r>
              <a:rPr lang="fi-FI" sz="1800" dirty="0" smtClean="0"/>
              <a:t> in VLAN 1 (VTP </a:t>
            </a:r>
            <a:r>
              <a:rPr lang="fi-FI" sz="1800" dirty="0" err="1" smtClean="0"/>
              <a:t>messages</a:t>
            </a:r>
            <a:r>
              <a:rPr lang="fi-FI" sz="1800" dirty="0" smtClean="0"/>
              <a:t>, </a:t>
            </a:r>
            <a:r>
              <a:rPr lang="fi-FI" sz="1800" dirty="0" err="1" smtClean="0"/>
              <a:t>Cisco</a:t>
            </a:r>
            <a:r>
              <a:rPr lang="fi-FI" sz="1800" dirty="0" smtClean="0"/>
              <a:t> </a:t>
            </a:r>
            <a:r>
              <a:rPr lang="fi-FI" sz="1800" dirty="0" err="1" smtClean="0"/>
              <a:t>Discovery</a:t>
            </a:r>
            <a:r>
              <a:rPr lang="fi-FI" sz="1800" dirty="0" smtClean="0"/>
              <a:t> </a:t>
            </a:r>
            <a:r>
              <a:rPr lang="fi-FI" sz="1800" dirty="0" err="1" smtClean="0"/>
              <a:t>Protocol</a:t>
            </a:r>
            <a:r>
              <a:rPr lang="fi-FI" sz="1800" dirty="0" smtClean="0"/>
              <a:t> = CDP etc.).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should</a:t>
            </a:r>
            <a:r>
              <a:rPr lang="fi-FI" sz="1800" dirty="0" smtClean="0"/>
              <a:t> </a:t>
            </a:r>
            <a:r>
              <a:rPr lang="fi-FI" sz="1800" dirty="0" err="1" smtClean="0"/>
              <a:t>change</a:t>
            </a:r>
            <a:r>
              <a:rPr lang="fi-FI" sz="1800" dirty="0" smtClean="0"/>
              <a:t> </a:t>
            </a:r>
            <a:r>
              <a:rPr lang="fi-FI" sz="1800" dirty="0" err="1" smtClean="0"/>
              <a:t>this</a:t>
            </a:r>
            <a:r>
              <a:rPr lang="fi-FI" sz="1800" dirty="0" smtClean="0"/>
              <a:t> </a:t>
            </a:r>
            <a:r>
              <a:rPr lang="fi-FI" sz="1800" dirty="0" err="1" smtClean="0"/>
              <a:t>after</a:t>
            </a:r>
            <a:r>
              <a:rPr lang="fi-FI" sz="1800" dirty="0" smtClean="0"/>
              <a:t>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have</a:t>
            </a:r>
            <a:r>
              <a:rPr lang="fi-FI" sz="1800" dirty="0" smtClean="0"/>
              <a:t> </a:t>
            </a:r>
            <a:r>
              <a:rPr lang="fi-FI" sz="1800" dirty="0" err="1" smtClean="0"/>
              <a:t>come</a:t>
            </a:r>
            <a:r>
              <a:rPr lang="fi-FI" sz="1800" dirty="0" smtClean="0"/>
              <a:t> </a:t>
            </a:r>
            <a:r>
              <a:rPr lang="fi-FI" sz="1800" dirty="0" err="1" smtClean="0"/>
              <a:t>up</a:t>
            </a:r>
            <a:r>
              <a:rPr lang="fi-FI" sz="1800" dirty="0" smtClean="0"/>
              <a:t> </a:t>
            </a:r>
            <a:r>
              <a:rPr lang="fi-FI" sz="1800" dirty="0" err="1" smtClean="0"/>
              <a:t>with</a:t>
            </a:r>
            <a:r>
              <a:rPr lang="fi-FI" sz="1800" dirty="0" smtClean="0"/>
              <a:t> </a:t>
            </a:r>
            <a:r>
              <a:rPr lang="fi-FI" sz="1800" dirty="0" err="1" smtClean="0"/>
              <a:t>your</a:t>
            </a:r>
            <a:r>
              <a:rPr lang="fi-FI" sz="1800" dirty="0" smtClean="0"/>
              <a:t> VLAN </a:t>
            </a:r>
            <a:r>
              <a:rPr lang="fi-FI" sz="1800" dirty="0" err="1" smtClean="0"/>
              <a:t>scheme</a:t>
            </a:r>
            <a:endParaRPr lang="fi-FI" sz="1800" dirty="0" smtClean="0"/>
          </a:p>
          <a:p>
            <a:r>
              <a:rPr lang="fi-FI" sz="1800" dirty="0" err="1" smtClean="0"/>
              <a:t>Connect</a:t>
            </a:r>
            <a:r>
              <a:rPr lang="fi-FI" sz="1800" dirty="0" smtClean="0"/>
              <a:t> </a:t>
            </a:r>
            <a:r>
              <a:rPr lang="fi-FI" sz="1800" dirty="0" err="1" smtClean="0"/>
              <a:t>all</a:t>
            </a:r>
            <a:r>
              <a:rPr lang="fi-FI" sz="1800" dirty="0" smtClean="0"/>
              <a:t> the </a:t>
            </a:r>
            <a:r>
              <a:rPr lang="fi-FI" sz="1800" dirty="0" err="1" smtClean="0"/>
              <a:t>managed</a:t>
            </a:r>
            <a:r>
              <a:rPr lang="fi-FI" sz="1800" dirty="0" smtClean="0"/>
              <a:t> </a:t>
            </a:r>
            <a:r>
              <a:rPr lang="fi-FI" sz="1800" dirty="0" err="1" smtClean="0"/>
              <a:t>switches</a:t>
            </a:r>
            <a:r>
              <a:rPr lang="fi-FI" sz="1800" dirty="0" smtClean="0"/>
              <a:t> into the </a:t>
            </a:r>
            <a:r>
              <a:rPr lang="fi-FI" sz="1800" dirty="0" err="1" smtClean="0"/>
              <a:t>same</a:t>
            </a:r>
            <a:r>
              <a:rPr lang="fi-FI" sz="1800" dirty="0" smtClean="0"/>
              <a:t> VLAN. </a:t>
            </a:r>
            <a:r>
              <a:rPr lang="fi-FI" sz="1800" dirty="0" err="1" smtClean="0"/>
              <a:t>That</a:t>
            </a:r>
            <a:r>
              <a:rPr lang="fi-FI" sz="1800" dirty="0" smtClean="0"/>
              <a:t> is, </a:t>
            </a:r>
            <a:r>
              <a:rPr lang="fi-FI" sz="1800" dirty="0" err="1" smtClean="0"/>
              <a:t>all</a:t>
            </a:r>
            <a:r>
              <a:rPr lang="fi-FI" sz="1800" dirty="0" smtClean="0"/>
              <a:t> the IP </a:t>
            </a:r>
            <a:r>
              <a:rPr lang="fi-FI" sz="1800" dirty="0" err="1" smtClean="0"/>
              <a:t>addresses</a:t>
            </a:r>
            <a:r>
              <a:rPr lang="fi-FI" sz="1800" dirty="0" smtClean="0"/>
              <a:t> of </a:t>
            </a:r>
            <a:r>
              <a:rPr lang="fi-FI" sz="1800" dirty="0" err="1" smtClean="0"/>
              <a:t>switches</a:t>
            </a:r>
            <a:r>
              <a:rPr lang="fi-FI" sz="1800" dirty="0" smtClean="0"/>
              <a:t> </a:t>
            </a:r>
            <a:r>
              <a:rPr lang="fi-FI" sz="1800" dirty="0" err="1" smtClean="0"/>
              <a:t>should</a:t>
            </a:r>
            <a:r>
              <a:rPr lang="fi-FI" sz="1800" dirty="0" smtClean="0"/>
              <a:t> </a:t>
            </a:r>
            <a:r>
              <a:rPr lang="fi-FI" sz="1800" dirty="0" err="1" smtClean="0"/>
              <a:t>belong</a:t>
            </a:r>
            <a:r>
              <a:rPr lang="fi-FI" sz="1800" dirty="0" smtClean="0"/>
              <a:t> to the </a:t>
            </a:r>
            <a:r>
              <a:rPr lang="fi-FI" sz="1800" dirty="0" err="1" smtClean="0"/>
              <a:t>same</a:t>
            </a:r>
            <a:r>
              <a:rPr lang="fi-FI" sz="1800" dirty="0" smtClean="0"/>
              <a:t> VLAN and </a:t>
            </a:r>
            <a:r>
              <a:rPr lang="fi-FI" sz="1800" dirty="0" err="1" smtClean="0"/>
              <a:t>subnet</a:t>
            </a:r>
            <a:r>
              <a:rPr lang="fi-FI" sz="1800" dirty="0" smtClean="0"/>
              <a:t>. </a:t>
            </a:r>
            <a:r>
              <a:rPr lang="fi-FI" sz="1800" dirty="0" err="1" smtClean="0"/>
              <a:t>Use</a:t>
            </a:r>
            <a:r>
              <a:rPr lang="fi-FI" sz="1800" dirty="0" smtClean="0"/>
              <a:t> i.e. VLAN 10 for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(4/10)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 smtClean="0"/>
              <a:t>To </a:t>
            </a:r>
            <a:r>
              <a:rPr lang="fi-FI" sz="1600" dirty="0" err="1" smtClean="0"/>
              <a:t>route</a:t>
            </a:r>
            <a:r>
              <a:rPr lang="fi-FI" sz="1600" dirty="0" smtClean="0"/>
              <a:t> </a:t>
            </a:r>
            <a:r>
              <a:rPr lang="fi-FI" sz="1600" dirty="0" err="1" smtClean="0"/>
              <a:t>inter-VLAN</a:t>
            </a:r>
            <a:r>
              <a:rPr lang="fi-FI" sz="1600" dirty="0" smtClean="0"/>
              <a:t> </a:t>
            </a:r>
            <a:r>
              <a:rPr lang="fi-FI" sz="1600" dirty="0" err="1" smtClean="0"/>
              <a:t>traffic</a:t>
            </a:r>
            <a:r>
              <a:rPr lang="fi-FI" sz="1600" dirty="0" smtClean="0"/>
              <a:t>, a </a:t>
            </a:r>
            <a:r>
              <a:rPr lang="fi-FI" sz="1600" dirty="0" err="1" smtClean="0"/>
              <a:t>router</a:t>
            </a:r>
            <a:r>
              <a:rPr lang="fi-FI" sz="1600" dirty="0" smtClean="0"/>
              <a:t> is </a:t>
            </a:r>
            <a:r>
              <a:rPr lang="fi-FI" sz="1600" dirty="0" err="1" smtClean="0"/>
              <a:t>needed</a:t>
            </a:r>
            <a:endParaRPr lang="fi-FI" sz="1600" dirty="0" smtClean="0"/>
          </a:p>
          <a:p>
            <a:r>
              <a:rPr lang="fi-FI" sz="1600" dirty="0" err="1" smtClean="0"/>
              <a:t>Router-on-a-stick</a:t>
            </a:r>
            <a:r>
              <a:rPr lang="fi-FI" sz="1600" dirty="0" smtClean="0"/>
              <a:t> </a:t>
            </a:r>
            <a:r>
              <a:rPr lang="fi-FI" sz="1600" dirty="0" err="1" smtClean="0"/>
              <a:t>uses</a:t>
            </a:r>
            <a:r>
              <a:rPr lang="fi-FI" sz="1600" dirty="0" smtClean="0"/>
              <a:t> </a:t>
            </a:r>
            <a:r>
              <a:rPr lang="fi-FI" sz="1600" dirty="0" err="1" smtClean="0"/>
              <a:t>one</a:t>
            </a:r>
            <a:r>
              <a:rPr lang="fi-FI" sz="1600" dirty="0" smtClean="0"/>
              <a:t> </a:t>
            </a:r>
            <a:r>
              <a:rPr lang="fi-FI" sz="1600" dirty="0" err="1" smtClean="0"/>
              <a:t>router</a:t>
            </a:r>
            <a:r>
              <a:rPr lang="fi-FI" sz="1600" dirty="0" smtClean="0"/>
              <a:t>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 to </a:t>
            </a:r>
            <a:r>
              <a:rPr lang="fi-FI" sz="1600" dirty="0" err="1" smtClean="0"/>
              <a:t>route</a:t>
            </a:r>
            <a:r>
              <a:rPr lang="fi-FI" sz="1600" dirty="0" smtClean="0"/>
              <a:t> </a:t>
            </a:r>
            <a:r>
              <a:rPr lang="fi-FI" sz="1600" dirty="0" err="1" smtClean="0"/>
              <a:t>between</a:t>
            </a:r>
            <a:r>
              <a:rPr lang="fi-FI" sz="1600" dirty="0" smtClean="0"/>
              <a:t> </a:t>
            </a:r>
            <a:r>
              <a:rPr lang="fi-FI" sz="1600" dirty="0" err="1" smtClean="0"/>
              <a:t>VLANs</a:t>
            </a:r>
            <a:r>
              <a:rPr lang="fi-FI" sz="1600" dirty="0" smtClean="0"/>
              <a:t> (the </a:t>
            </a:r>
            <a:r>
              <a:rPr lang="fi-FI" sz="1600" dirty="0" err="1" smtClean="0"/>
              <a:t>switch</a:t>
            </a:r>
            <a:r>
              <a:rPr lang="fi-FI" sz="1600" dirty="0" smtClean="0"/>
              <a:t> </a:t>
            </a:r>
            <a:r>
              <a:rPr lang="fi-FI" sz="1600" dirty="0" err="1" smtClean="0"/>
              <a:t>port</a:t>
            </a:r>
            <a:r>
              <a:rPr lang="fi-FI" sz="1600" dirty="0" smtClean="0"/>
              <a:t> to </a:t>
            </a:r>
            <a:r>
              <a:rPr lang="fi-FI" sz="1600" dirty="0" err="1" smtClean="0"/>
              <a:t>connect</a:t>
            </a:r>
            <a:r>
              <a:rPr lang="fi-FI" sz="1600" dirty="0" smtClean="0"/>
              <a:t> to a </a:t>
            </a:r>
            <a:r>
              <a:rPr lang="fi-FI" sz="1600" dirty="0" err="1" smtClean="0"/>
              <a:t>router</a:t>
            </a:r>
            <a:r>
              <a:rPr lang="fi-FI" sz="1600" dirty="0" smtClean="0"/>
              <a:t>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 is </a:t>
            </a:r>
            <a:r>
              <a:rPr lang="fi-FI" sz="1600" dirty="0" err="1" smtClean="0"/>
              <a:t>configured</a:t>
            </a:r>
            <a:r>
              <a:rPr lang="fi-FI" sz="1600" dirty="0" smtClean="0"/>
              <a:t> as a </a:t>
            </a:r>
            <a:r>
              <a:rPr lang="fi-FI" sz="1600" dirty="0" err="1" smtClean="0"/>
              <a:t>trunk</a:t>
            </a:r>
            <a:r>
              <a:rPr lang="fi-FI" sz="1600" dirty="0" smtClean="0"/>
              <a:t> </a:t>
            </a:r>
            <a:r>
              <a:rPr lang="fi-FI" sz="1600" dirty="0" err="1" smtClean="0"/>
              <a:t>port</a:t>
            </a:r>
            <a:r>
              <a:rPr lang="fi-FI" sz="1600" dirty="0" smtClean="0"/>
              <a:t>)</a:t>
            </a:r>
          </a:p>
          <a:p>
            <a:pPr lvl="1"/>
            <a:r>
              <a:rPr lang="fi-FI" sz="1400" dirty="0" err="1" smtClean="0"/>
              <a:t>Compare</a:t>
            </a:r>
            <a:r>
              <a:rPr lang="fi-FI" sz="1400" dirty="0" smtClean="0"/>
              <a:t> </a:t>
            </a:r>
            <a:r>
              <a:rPr lang="fi-FI" sz="1400" dirty="0" err="1" smtClean="0"/>
              <a:t>this</a:t>
            </a:r>
            <a:r>
              <a:rPr lang="fi-FI" sz="1400" dirty="0" smtClean="0"/>
              <a:t> to an </a:t>
            </a:r>
            <a:r>
              <a:rPr lang="fi-FI" sz="1400" dirty="0" err="1" smtClean="0"/>
              <a:t>old-fashioned</a:t>
            </a:r>
            <a:r>
              <a:rPr lang="fi-FI" sz="1400" dirty="0" smtClean="0"/>
              <a:t> </a:t>
            </a:r>
            <a:r>
              <a:rPr lang="fi-FI" sz="1400" dirty="0" err="1" smtClean="0"/>
              <a:t>way</a:t>
            </a:r>
            <a:r>
              <a:rPr lang="fi-FI" sz="1400" dirty="0" smtClean="0"/>
              <a:t>, </a:t>
            </a:r>
            <a:r>
              <a:rPr lang="fi-FI" sz="1400" dirty="0" err="1" smtClean="0"/>
              <a:t>where</a:t>
            </a:r>
            <a:r>
              <a:rPr lang="fi-FI" sz="1400" dirty="0" smtClean="0"/>
              <a:t> as </a:t>
            </a:r>
            <a:r>
              <a:rPr lang="fi-FI" sz="1400" dirty="0" err="1" smtClean="0"/>
              <a:t>many</a:t>
            </a:r>
            <a:r>
              <a:rPr lang="fi-FI" sz="1400" dirty="0" smtClean="0"/>
              <a:t> </a:t>
            </a:r>
            <a:r>
              <a:rPr lang="fi-FI" sz="1400" dirty="0" err="1" smtClean="0"/>
              <a:t>router</a:t>
            </a:r>
            <a:r>
              <a:rPr lang="fi-FI" sz="1400" dirty="0" smtClean="0"/>
              <a:t> </a:t>
            </a:r>
            <a:r>
              <a:rPr lang="fi-FI" sz="1400" dirty="0" err="1" smtClean="0"/>
              <a:t>ports</a:t>
            </a:r>
            <a:r>
              <a:rPr lang="fi-FI" sz="1400" dirty="0" smtClean="0"/>
              <a:t> </a:t>
            </a:r>
            <a:r>
              <a:rPr lang="fi-FI" sz="1400" dirty="0" err="1" smtClean="0"/>
              <a:t>were</a:t>
            </a:r>
            <a:r>
              <a:rPr lang="fi-FI" sz="1400" dirty="0" smtClean="0"/>
              <a:t> </a:t>
            </a:r>
            <a:r>
              <a:rPr lang="fi-FI" sz="1400" dirty="0" err="1" smtClean="0"/>
              <a:t>required</a:t>
            </a:r>
            <a:r>
              <a:rPr lang="fi-FI" sz="1400" dirty="0" smtClean="0"/>
              <a:t> as </a:t>
            </a:r>
            <a:r>
              <a:rPr lang="fi-FI" sz="1400" dirty="0" err="1" smtClean="0"/>
              <a:t>there</a:t>
            </a:r>
            <a:r>
              <a:rPr lang="fi-FI" sz="1400" dirty="0" smtClean="0"/>
              <a:t> </a:t>
            </a:r>
            <a:r>
              <a:rPr lang="fi-FI" sz="1400" dirty="0" err="1" smtClean="0"/>
              <a:t>are</a:t>
            </a:r>
            <a:r>
              <a:rPr lang="fi-FI" sz="1400" dirty="0" smtClean="0"/>
              <a:t> </a:t>
            </a:r>
            <a:r>
              <a:rPr lang="fi-FI" sz="1400" dirty="0" err="1" smtClean="0"/>
              <a:t>VLANs</a:t>
            </a:r>
            <a:endParaRPr lang="fi-FI" sz="1400" dirty="0" smtClean="0"/>
          </a:p>
          <a:p>
            <a:pPr lvl="1"/>
            <a:r>
              <a:rPr lang="fi-FI" sz="1400" dirty="0" err="1" smtClean="0"/>
              <a:t>Requires</a:t>
            </a:r>
            <a:r>
              <a:rPr lang="fi-FI" sz="1400" dirty="0" smtClean="0"/>
              <a:t> a </a:t>
            </a:r>
            <a:r>
              <a:rPr lang="fi-FI" sz="1400" dirty="0" err="1" smtClean="0"/>
              <a:t>support</a:t>
            </a:r>
            <a:r>
              <a:rPr lang="fi-FI" sz="1400" dirty="0" smtClean="0"/>
              <a:t> </a:t>
            </a:r>
            <a:r>
              <a:rPr lang="fi-FI" sz="1400" dirty="0" err="1" smtClean="0"/>
              <a:t>from</a:t>
            </a:r>
            <a:r>
              <a:rPr lang="fi-FI" sz="1400" dirty="0" smtClean="0"/>
              <a:t> a </a:t>
            </a:r>
            <a:r>
              <a:rPr lang="fi-FI" sz="1400" dirty="0" err="1" smtClean="0"/>
              <a:t>router</a:t>
            </a:r>
            <a:endParaRPr lang="fi-FI" sz="1400" dirty="0" smtClean="0"/>
          </a:p>
          <a:p>
            <a:pPr lvl="1"/>
            <a:r>
              <a:rPr lang="fi-FI" sz="1400" dirty="0" smtClean="0"/>
              <a:t>A </a:t>
            </a:r>
            <a:r>
              <a:rPr lang="fi-FI" sz="1400" dirty="0" err="1" smtClean="0"/>
              <a:t>router</a:t>
            </a:r>
            <a:r>
              <a:rPr lang="fi-FI" sz="1400" dirty="0" smtClean="0"/>
              <a:t> is </a:t>
            </a:r>
            <a:r>
              <a:rPr lang="fi-FI" sz="1400" dirty="0" err="1" smtClean="0"/>
              <a:t>configured</a:t>
            </a:r>
            <a:r>
              <a:rPr lang="fi-FI" sz="1400" dirty="0" smtClean="0"/>
              <a:t> </a:t>
            </a:r>
            <a:r>
              <a:rPr lang="fi-FI" sz="1400" dirty="0" err="1" smtClean="0"/>
              <a:t>using</a:t>
            </a:r>
            <a:r>
              <a:rPr lang="fi-FI" sz="1400" dirty="0" smtClean="0"/>
              <a:t> </a:t>
            </a:r>
            <a:r>
              <a:rPr lang="fi-FI" sz="1400" dirty="0" err="1" smtClean="0"/>
              <a:t>sub-interfaces</a:t>
            </a:r>
            <a:r>
              <a:rPr lang="fi-FI" sz="1400" dirty="0" smtClean="0"/>
              <a:t> (</a:t>
            </a:r>
            <a:r>
              <a:rPr lang="fi-FI" sz="1400" dirty="0" err="1" smtClean="0"/>
              <a:t>one</a:t>
            </a:r>
            <a:r>
              <a:rPr lang="fi-FI" sz="1400" dirty="0" smtClean="0"/>
              <a:t> </a:t>
            </a:r>
            <a:r>
              <a:rPr lang="fi-FI" sz="1400" dirty="0" err="1" smtClean="0"/>
              <a:t>sub-interface</a:t>
            </a:r>
            <a:r>
              <a:rPr lang="fi-FI" sz="1400" dirty="0" smtClean="0"/>
              <a:t> per VLAN)</a:t>
            </a:r>
          </a:p>
          <a:p>
            <a:pPr lvl="1"/>
            <a:r>
              <a:rPr lang="fi-FI" sz="1400" dirty="0" err="1" smtClean="0"/>
              <a:t>Saves</a:t>
            </a:r>
            <a:r>
              <a:rPr lang="fi-FI" sz="1400" dirty="0" smtClean="0"/>
              <a:t> a </a:t>
            </a:r>
            <a:r>
              <a:rPr lang="fi-FI" sz="1400" dirty="0" err="1" smtClean="0"/>
              <a:t>lot</a:t>
            </a:r>
            <a:r>
              <a:rPr lang="fi-FI" sz="1400" dirty="0" smtClean="0"/>
              <a:t> of money (</a:t>
            </a:r>
            <a:r>
              <a:rPr lang="fi-FI" sz="1400" dirty="0" err="1" smtClean="0"/>
              <a:t>router</a:t>
            </a:r>
            <a:r>
              <a:rPr lang="fi-FI" sz="1400" dirty="0" smtClean="0"/>
              <a:t> </a:t>
            </a:r>
            <a:r>
              <a:rPr lang="fi-FI" sz="1400" dirty="0" err="1" smtClean="0"/>
              <a:t>interfaces</a:t>
            </a:r>
            <a:r>
              <a:rPr lang="fi-FI" sz="1400" dirty="0" smtClean="0"/>
              <a:t> </a:t>
            </a:r>
            <a:r>
              <a:rPr lang="fi-FI" sz="1400" dirty="0" err="1" smtClean="0"/>
              <a:t>are</a:t>
            </a:r>
            <a:r>
              <a:rPr lang="fi-FI" sz="1400" dirty="0" smtClean="0"/>
              <a:t> </a:t>
            </a:r>
            <a:r>
              <a:rPr lang="fi-FI" sz="1400" dirty="0" err="1" smtClean="0"/>
              <a:t>very</a:t>
            </a:r>
            <a:r>
              <a:rPr lang="fi-FI" sz="1400" dirty="0" smtClean="0"/>
              <a:t> </a:t>
            </a:r>
            <a:r>
              <a:rPr lang="fi-FI" sz="1400" dirty="0" err="1" smtClean="0"/>
              <a:t>expensive</a:t>
            </a:r>
            <a:r>
              <a:rPr lang="fi-FI" sz="1400" dirty="0" smtClean="0"/>
              <a:t>). </a:t>
            </a:r>
            <a:r>
              <a:rPr lang="fi-FI" sz="1400" dirty="0" err="1" smtClean="0"/>
              <a:t>So</a:t>
            </a:r>
            <a:r>
              <a:rPr lang="fi-FI" sz="1400" dirty="0" smtClean="0"/>
              <a:t>, </a:t>
            </a:r>
            <a:r>
              <a:rPr lang="fi-FI" sz="1400" dirty="0" err="1" smtClean="0"/>
              <a:t>use</a:t>
            </a:r>
            <a:r>
              <a:rPr lang="fi-FI" sz="1400" dirty="0" smtClean="0"/>
              <a:t> </a:t>
            </a:r>
            <a:r>
              <a:rPr lang="fi-FI" sz="1400" dirty="0" err="1" smtClean="0"/>
              <a:t>it</a:t>
            </a:r>
            <a:endParaRPr lang="fi-FI" sz="1400" dirty="0" smtClean="0"/>
          </a:p>
          <a:p>
            <a:r>
              <a:rPr lang="fi-FI" sz="1800" dirty="0" err="1" smtClean="0"/>
              <a:t>There</a:t>
            </a:r>
            <a:r>
              <a:rPr lang="fi-FI" sz="1800" dirty="0" smtClean="0"/>
              <a:t> is </a:t>
            </a:r>
            <a:r>
              <a:rPr lang="fi-FI" sz="1800" dirty="0" err="1" smtClean="0"/>
              <a:t>one</a:t>
            </a:r>
            <a:r>
              <a:rPr lang="fi-FI" sz="1800" dirty="0" smtClean="0"/>
              <a:t> </a:t>
            </a:r>
            <a:r>
              <a:rPr lang="fi-FI" sz="1800" dirty="0" err="1" smtClean="0"/>
              <a:t>special</a:t>
            </a:r>
            <a:r>
              <a:rPr lang="fi-FI" sz="1800" dirty="0" smtClean="0"/>
              <a:t> VLAN, </a:t>
            </a:r>
            <a:r>
              <a:rPr lang="fi-FI" sz="1800" dirty="0" err="1" smtClean="0"/>
              <a:t>called</a:t>
            </a:r>
            <a:r>
              <a:rPr lang="fi-FI" sz="1800" dirty="0" smtClean="0"/>
              <a:t> the </a:t>
            </a:r>
            <a:r>
              <a:rPr lang="fi-FI" sz="1800" dirty="0" err="1" smtClean="0"/>
              <a:t>native</a:t>
            </a:r>
            <a:r>
              <a:rPr lang="fi-FI" sz="1800" dirty="0" smtClean="0"/>
              <a:t> VLAN. In a </a:t>
            </a:r>
            <a:r>
              <a:rPr lang="fi-FI" sz="1800" dirty="0" err="1" smtClean="0"/>
              <a:t>trunk</a:t>
            </a:r>
            <a:r>
              <a:rPr lang="fi-FI" sz="1800" dirty="0" smtClean="0"/>
              <a:t> </a:t>
            </a:r>
            <a:r>
              <a:rPr lang="fi-FI" sz="1800" dirty="0" err="1" smtClean="0"/>
              <a:t>port</a:t>
            </a:r>
            <a:r>
              <a:rPr lang="fi-FI" sz="1800" dirty="0" smtClean="0"/>
              <a:t> </a:t>
            </a:r>
            <a:r>
              <a:rPr lang="fi-FI" sz="1800" dirty="0" err="1" smtClean="0"/>
              <a:t>if</a:t>
            </a:r>
            <a:r>
              <a:rPr lang="fi-FI" sz="1800" dirty="0" smtClean="0"/>
              <a:t> an </a:t>
            </a:r>
            <a:r>
              <a:rPr lang="fi-FI" sz="1800" dirty="0" err="1" smtClean="0"/>
              <a:t>untagged</a:t>
            </a:r>
            <a:r>
              <a:rPr lang="fi-FI" sz="1800" dirty="0" smtClean="0"/>
              <a:t> </a:t>
            </a:r>
            <a:r>
              <a:rPr lang="fi-FI" sz="1800" dirty="0" err="1" smtClean="0"/>
              <a:t>frame</a:t>
            </a:r>
            <a:r>
              <a:rPr lang="fi-FI" sz="1800" dirty="0" smtClean="0"/>
              <a:t> is </a:t>
            </a:r>
            <a:r>
              <a:rPr lang="fi-FI" sz="1800" dirty="0" err="1" smtClean="0"/>
              <a:t>received</a:t>
            </a:r>
            <a:r>
              <a:rPr lang="fi-FI" sz="1800" dirty="0" smtClean="0"/>
              <a:t>, </a:t>
            </a:r>
            <a:r>
              <a:rPr lang="fi-FI" sz="1800" dirty="0" err="1" smtClean="0"/>
              <a:t>it</a:t>
            </a:r>
            <a:r>
              <a:rPr lang="fi-FI" sz="1800" dirty="0" smtClean="0"/>
              <a:t> is </a:t>
            </a:r>
            <a:r>
              <a:rPr lang="fi-FI" sz="1800" dirty="0" err="1" smtClean="0"/>
              <a:t>automatically</a:t>
            </a:r>
            <a:r>
              <a:rPr lang="fi-FI" sz="1800" dirty="0" smtClean="0"/>
              <a:t> </a:t>
            </a:r>
            <a:r>
              <a:rPr lang="fi-FI" sz="1800" dirty="0" err="1" smtClean="0"/>
              <a:t>assumed</a:t>
            </a:r>
            <a:r>
              <a:rPr lang="fi-FI" sz="1800" dirty="0" smtClean="0"/>
              <a:t> to </a:t>
            </a:r>
            <a:r>
              <a:rPr lang="fi-FI" sz="1800" dirty="0" err="1" smtClean="0"/>
              <a:t>belong</a:t>
            </a:r>
            <a:r>
              <a:rPr lang="fi-FI" sz="1800" dirty="0" smtClean="0"/>
              <a:t> to the </a:t>
            </a:r>
            <a:r>
              <a:rPr lang="fi-FI" sz="1800" dirty="0" err="1" smtClean="0"/>
              <a:t>native</a:t>
            </a:r>
            <a:r>
              <a:rPr lang="fi-FI" sz="1800" dirty="0" smtClean="0"/>
              <a:t> VLAN. By </a:t>
            </a:r>
            <a:r>
              <a:rPr lang="fi-FI" sz="1800" dirty="0" err="1" smtClean="0"/>
              <a:t>default</a:t>
            </a:r>
            <a:r>
              <a:rPr lang="fi-FI" sz="1800" dirty="0" smtClean="0"/>
              <a:t>, the </a:t>
            </a:r>
            <a:r>
              <a:rPr lang="fi-FI" sz="1800" dirty="0" err="1" smtClean="0"/>
              <a:t>native</a:t>
            </a:r>
            <a:r>
              <a:rPr lang="fi-FI" sz="1800" dirty="0" smtClean="0"/>
              <a:t> VLAN is VLAN 1. </a:t>
            </a:r>
            <a:r>
              <a:rPr lang="fi-FI" sz="1800" dirty="0" err="1" smtClean="0"/>
              <a:t>Hence</a:t>
            </a:r>
            <a:r>
              <a:rPr lang="fi-FI" sz="1800" dirty="0" smtClean="0"/>
              <a:t>, </a:t>
            </a:r>
            <a:r>
              <a:rPr lang="fi-FI" sz="1800" dirty="0" err="1" smtClean="0"/>
              <a:t>all</a:t>
            </a:r>
            <a:r>
              <a:rPr lang="fi-FI" sz="1800" dirty="0" smtClean="0"/>
              <a:t> the </a:t>
            </a:r>
            <a:r>
              <a:rPr lang="fi-FI" sz="1800" dirty="0" err="1" smtClean="0"/>
              <a:t>untagged</a:t>
            </a:r>
            <a:r>
              <a:rPr lang="fi-FI" sz="1800" dirty="0" smtClean="0"/>
              <a:t> (</a:t>
            </a:r>
            <a:r>
              <a:rPr lang="fi-FI" sz="1800" dirty="0" err="1" smtClean="0"/>
              <a:t>native</a:t>
            </a:r>
            <a:r>
              <a:rPr lang="fi-FI" sz="1800" dirty="0" smtClean="0"/>
              <a:t> </a:t>
            </a:r>
            <a:r>
              <a:rPr lang="fi-FI" sz="1800" dirty="0" err="1" smtClean="0"/>
              <a:t>Ethernet</a:t>
            </a:r>
            <a:r>
              <a:rPr lang="fi-FI" sz="1800" dirty="0" smtClean="0"/>
              <a:t>) </a:t>
            </a:r>
            <a:r>
              <a:rPr lang="fi-FI" sz="1800" dirty="0" err="1" smtClean="0"/>
              <a:t>traffic</a:t>
            </a:r>
            <a:r>
              <a:rPr lang="fi-FI" sz="1800" dirty="0" smtClean="0"/>
              <a:t> is </a:t>
            </a:r>
            <a:r>
              <a:rPr lang="fi-FI" sz="1800" dirty="0" err="1" smtClean="0"/>
              <a:t>propagated</a:t>
            </a:r>
            <a:r>
              <a:rPr lang="fi-FI" sz="1800" dirty="0" smtClean="0"/>
              <a:t> into VLAN 1 </a:t>
            </a:r>
            <a:r>
              <a:rPr lang="fi-FI" sz="1800" dirty="0" err="1" smtClean="0"/>
              <a:t>ports</a:t>
            </a:r>
            <a:endParaRPr lang="fi-FI" sz="1800" dirty="0" smtClean="0"/>
          </a:p>
          <a:p>
            <a:r>
              <a:rPr lang="fi-FI" sz="1800" dirty="0" smtClean="0"/>
              <a:t>A </a:t>
            </a:r>
            <a:r>
              <a:rPr lang="fi-FI" sz="1800" dirty="0" err="1" smtClean="0"/>
              <a:t>native</a:t>
            </a:r>
            <a:r>
              <a:rPr lang="fi-FI" sz="1800" dirty="0" smtClean="0"/>
              <a:t> VLAN is </a:t>
            </a:r>
            <a:r>
              <a:rPr lang="fi-FI" sz="1800" dirty="0" err="1" smtClean="0"/>
              <a:t>born</a:t>
            </a:r>
            <a:r>
              <a:rPr lang="fi-FI" sz="1800" dirty="0" smtClean="0"/>
              <a:t> for </a:t>
            </a:r>
            <a:r>
              <a:rPr lang="fi-FI" sz="1800" dirty="0" err="1" smtClean="0"/>
              <a:t>example</a:t>
            </a:r>
            <a:r>
              <a:rPr lang="fi-FI" sz="1800" dirty="0" smtClean="0"/>
              <a:t>, </a:t>
            </a:r>
            <a:r>
              <a:rPr lang="fi-FI" sz="1800" dirty="0" err="1" smtClean="0"/>
              <a:t>when</a:t>
            </a:r>
            <a:r>
              <a:rPr lang="fi-FI" sz="1800" dirty="0" smtClean="0"/>
              <a:t> a </a:t>
            </a:r>
            <a:r>
              <a:rPr lang="fi-FI" sz="1800" dirty="0" err="1" smtClean="0"/>
              <a:t>hub</a:t>
            </a:r>
            <a:r>
              <a:rPr lang="fi-FI" sz="1800" dirty="0" smtClean="0"/>
              <a:t> </a:t>
            </a:r>
            <a:r>
              <a:rPr lang="fi-FI" sz="1800" dirty="0" err="1" smtClean="0"/>
              <a:t>with</a:t>
            </a:r>
            <a:r>
              <a:rPr lang="fi-FI" sz="1800" dirty="0" smtClean="0"/>
              <a:t> </a:t>
            </a:r>
            <a:r>
              <a:rPr lang="fi-FI" sz="1800" dirty="0" err="1" smtClean="0"/>
              <a:t>hosts</a:t>
            </a:r>
            <a:r>
              <a:rPr lang="fi-FI" sz="1800" dirty="0" smtClean="0"/>
              <a:t> on </a:t>
            </a:r>
            <a:r>
              <a:rPr lang="fi-FI" sz="1800" dirty="0" err="1" smtClean="0"/>
              <a:t>it</a:t>
            </a:r>
            <a:r>
              <a:rPr lang="fi-FI" sz="1800" dirty="0" smtClean="0"/>
              <a:t> is </a:t>
            </a:r>
            <a:r>
              <a:rPr lang="fi-FI" sz="1800" dirty="0" err="1" smtClean="0"/>
              <a:t>connected</a:t>
            </a:r>
            <a:r>
              <a:rPr lang="fi-FI" sz="1800" dirty="0" smtClean="0"/>
              <a:t> into the </a:t>
            </a:r>
            <a:r>
              <a:rPr lang="fi-FI" sz="1800" dirty="0" err="1" smtClean="0"/>
              <a:t>trunk</a:t>
            </a:r>
            <a:r>
              <a:rPr lang="fi-FI" sz="1800" dirty="0" smtClean="0"/>
              <a:t> </a:t>
            </a:r>
            <a:r>
              <a:rPr lang="fi-FI" sz="1800" dirty="0" err="1" smtClean="0"/>
              <a:t>connection</a:t>
            </a:r>
            <a:r>
              <a:rPr lang="fi-FI" sz="1800" dirty="0" smtClean="0"/>
              <a:t> </a:t>
            </a:r>
            <a:r>
              <a:rPr lang="fi-FI" sz="1800" dirty="0" err="1" smtClean="0"/>
              <a:t>between</a:t>
            </a:r>
            <a:r>
              <a:rPr lang="fi-FI" sz="1800" dirty="0" smtClean="0"/>
              <a:t> </a:t>
            </a:r>
            <a:r>
              <a:rPr lang="fi-FI" sz="1800" dirty="0" err="1" smtClean="0"/>
              <a:t>switches</a:t>
            </a:r>
            <a:endParaRPr lang="fi-FI" sz="1800" dirty="0" smtClean="0"/>
          </a:p>
          <a:p>
            <a:r>
              <a:rPr lang="fi-FI" sz="1800" dirty="0" err="1" smtClean="0"/>
              <a:t>Even</a:t>
            </a:r>
            <a:r>
              <a:rPr lang="fi-FI" sz="1800" dirty="0" smtClean="0"/>
              <a:t> </a:t>
            </a:r>
            <a:r>
              <a:rPr lang="fi-FI" sz="1800" dirty="0" err="1" smtClean="0"/>
              <a:t>if</a:t>
            </a:r>
            <a:r>
              <a:rPr lang="fi-FI" sz="1800" dirty="0" smtClean="0"/>
              <a:t> </a:t>
            </a:r>
            <a:r>
              <a:rPr lang="fi-FI" sz="1800" dirty="0" err="1" smtClean="0"/>
              <a:t>possible</a:t>
            </a:r>
            <a:r>
              <a:rPr lang="fi-FI" sz="1800" dirty="0" smtClean="0"/>
              <a:t>,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should</a:t>
            </a:r>
            <a:r>
              <a:rPr lang="fi-FI" sz="1800" dirty="0" smtClean="0"/>
              <a:t> </a:t>
            </a:r>
            <a:r>
              <a:rPr lang="fi-FI" sz="1800" dirty="0" err="1" smtClean="0"/>
              <a:t>not</a:t>
            </a:r>
            <a:r>
              <a:rPr lang="fi-FI" sz="1800" dirty="0" smtClean="0"/>
              <a:t> </a:t>
            </a:r>
            <a:r>
              <a:rPr lang="fi-FI" sz="1800" dirty="0" err="1" smtClean="0"/>
              <a:t>change</a:t>
            </a:r>
            <a:r>
              <a:rPr lang="fi-FI" sz="1800" dirty="0" smtClean="0"/>
              <a:t> the </a:t>
            </a:r>
            <a:r>
              <a:rPr lang="fi-FI" sz="1800" dirty="0" err="1" smtClean="0"/>
              <a:t>number</a:t>
            </a:r>
            <a:r>
              <a:rPr lang="fi-FI" sz="1800" dirty="0" smtClean="0"/>
              <a:t> of the </a:t>
            </a:r>
            <a:r>
              <a:rPr lang="fi-FI" sz="1800" dirty="0" err="1" smtClean="0"/>
              <a:t>native</a:t>
            </a:r>
            <a:r>
              <a:rPr lang="fi-FI" sz="1800" dirty="0" smtClean="0"/>
              <a:t> VLAN (1)</a:t>
            </a:r>
          </a:p>
          <a:p>
            <a:r>
              <a:rPr lang="fi-FI" sz="1800" dirty="0" smtClean="0"/>
              <a:t>A </a:t>
            </a:r>
            <a:r>
              <a:rPr lang="fi-FI" sz="1800" dirty="0" err="1" smtClean="0"/>
              <a:t>native</a:t>
            </a:r>
            <a:r>
              <a:rPr lang="fi-FI" sz="1800" dirty="0" smtClean="0"/>
              <a:t> VLAN is dot1q </a:t>
            </a:r>
            <a:r>
              <a:rPr lang="fi-FI" sz="1800" dirty="0" err="1" smtClean="0"/>
              <a:t>concept</a:t>
            </a:r>
            <a:endParaRPr lang="fi-FI" sz="2000" dirty="0" smtClean="0"/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The IOS </a:t>
            </a:r>
            <a:r>
              <a:rPr lang="fi-FI" dirty="0" err="1" smtClean="0"/>
              <a:t>commands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a </a:t>
            </a:r>
            <a:r>
              <a:rPr lang="fi-FI" dirty="0" err="1" smtClean="0"/>
              <a:t>simulator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CCNA </a:t>
            </a:r>
            <a:r>
              <a:rPr lang="fi-FI" dirty="0" err="1" smtClean="0"/>
              <a:t>Network</a:t>
            </a:r>
            <a:r>
              <a:rPr lang="fi-FI" dirty="0" smtClean="0"/>
              <a:t> </a:t>
            </a:r>
            <a:r>
              <a:rPr lang="fi-FI" dirty="0" err="1" smtClean="0"/>
              <a:t>Visualizer</a:t>
            </a:r>
            <a:r>
              <a:rPr lang="fi-FI" dirty="0" smtClean="0"/>
              <a:t> 6.0</a:t>
            </a:r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commands</a:t>
            </a:r>
            <a:r>
              <a:rPr lang="fi-FI" dirty="0" smtClean="0"/>
              <a:t> </a:t>
            </a:r>
            <a:r>
              <a:rPr lang="fi-FI" dirty="0" err="1" smtClean="0"/>
              <a:t>supported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</a:t>
            </a:r>
            <a:r>
              <a:rPr lang="fi-FI" dirty="0" err="1" smtClean="0"/>
              <a:t>simulator</a:t>
            </a:r>
            <a:r>
              <a:rPr lang="fi-FI" dirty="0" smtClean="0"/>
              <a:t> is a </a:t>
            </a:r>
            <a:r>
              <a:rPr lang="fi-FI" dirty="0" err="1" smtClean="0"/>
              <a:t>subset</a:t>
            </a:r>
            <a:r>
              <a:rPr lang="fi-FI" dirty="0" smtClean="0"/>
              <a:t> of CCNA </a:t>
            </a:r>
            <a:r>
              <a:rPr lang="fi-FI" dirty="0" err="1" smtClean="0"/>
              <a:t>commands</a:t>
            </a:r>
            <a:r>
              <a:rPr lang="fi-FI" dirty="0" smtClean="0"/>
              <a:t>.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commands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correctly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at </a:t>
            </a:r>
            <a:r>
              <a:rPr lang="fi-FI" dirty="0" err="1" smtClean="0"/>
              <a:t>all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to </a:t>
            </a:r>
            <a:r>
              <a:rPr lang="fi-FI" dirty="0" err="1" smtClean="0"/>
              <a:t>check</a:t>
            </a:r>
            <a:r>
              <a:rPr lang="fi-FI" dirty="0" smtClean="0"/>
              <a:t> the </a:t>
            </a:r>
            <a:r>
              <a:rPr lang="fi-FI" dirty="0" err="1" smtClean="0"/>
              <a:t>commands</a:t>
            </a:r>
            <a:r>
              <a:rPr lang="fi-FI" dirty="0" smtClean="0"/>
              <a:t> </a:t>
            </a:r>
            <a:r>
              <a:rPr lang="fi-FI" dirty="0" err="1" smtClean="0"/>
              <a:t>supported</a:t>
            </a:r>
            <a:r>
              <a:rPr lang="fi-FI" dirty="0" smtClean="0"/>
              <a:t>, </a:t>
            </a:r>
            <a:r>
              <a:rPr lang="fi-FI" dirty="0" err="1" smtClean="0"/>
              <a:t>consult</a:t>
            </a:r>
            <a:r>
              <a:rPr lang="fi-FI" dirty="0" smtClean="0"/>
              <a:t>:</a:t>
            </a:r>
          </a:p>
          <a:p>
            <a:pPr lvl="2"/>
            <a:r>
              <a:rPr lang="fi-FI" dirty="0" smtClean="0"/>
              <a:t>http://www.routersim.com/CCNA6_Supported_Commands.html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2960 and the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2811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employed</a:t>
            </a:r>
            <a:r>
              <a:rPr lang="fi-FI" dirty="0" smtClean="0"/>
              <a:t> in </a:t>
            </a:r>
            <a:r>
              <a:rPr lang="fi-FI" dirty="0" err="1" smtClean="0"/>
              <a:t>tasks</a:t>
            </a:r>
            <a:endParaRPr lang="fi-FI" dirty="0" smtClean="0"/>
          </a:p>
          <a:p>
            <a:r>
              <a:rPr lang="fi-FI" dirty="0" smtClean="0"/>
              <a:t>In </a:t>
            </a:r>
            <a:r>
              <a:rPr lang="fi-FI" dirty="0" err="1" smtClean="0"/>
              <a:t>order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something</a:t>
            </a:r>
            <a:r>
              <a:rPr lang="fi-FI" dirty="0" smtClean="0"/>
              <a:t> </a:t>
            </a:r>
            <a:r>
              <a:rPr lang="fi-FI" dirty="0" err="1" smtClean="0"/>
              <a:t>useful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devices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know</a:t>
            </a:r>
            <a:r>
              <a:rPr lang="fi-FI" dirty="0" smtClean="0"/>
              <a:t> a </a:t>
            </a:r>
            <a:r>
              <a:rPr lang="fi-FI" dirty="0" err="1" smtClean="0"/>
              <a:t>whole</a:t>
            </a:r>
            <a:r>
              <a:rPr lang="fi-FI" dirty="0" smtClean="0"/>
              <a:t> </a:t>
            </a:r>
            <a:r>
              <a:rPr lang="fi-FI" dirty="0" err="1" smtClean="0"/>
              <a:t>lot</a:t>
            </a:r>
            <a:r>
              <a:rPr lang="fi-FI" dirty="0" smtClean="0"/>
              <a:t> of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delving</a:t>
            </a:r>
            <a:r>
              <a:rPr lang="fi-FI" dirty="0" smtClean="0"/>
              <a:t> into </a:t>
            </a:r>
            <a:r>
              <a:rPr lang="fi-FI" dirty="0" err="1" smtClean="0"/>
              <a:t>configurations</a:t>
            </a:r>
            <a:r>
              <a:rPr lang="fi-FI" dirty="0" smtClean="0"/>
              <a:t>.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assignment</a:t>
            </a:r>
            <a:r>
              <a:rPr lang="fi-FI" dirty="0" smtClean="0"/>
              <a:t> </a:t>
            </a:r>
            <a:r>
              <a:rPr lang="fi-FI" dirty="0" err="1" smtClean="0"/>
              <a:t>challenging</a:t>
            </a:r>
            <a:r>
              <a:rPr lang="fi-FI" dirty="0" smtClean="0"/>
              <a:t> and </a:t>
            </a:r>
            <a:r>
              <a:rPr lang="fi-FI" dirty="0" err="1" smtClean="0"/>
              <a:t>tedious</a:t>
            </a:r>
            <a:endParaRPr lang="fi-FI" dirty="0" smtClean="0"/>
          </a:p>
          <a:p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 the </a:t>
            </a:r>
            <a:r>
              <a:rPr lang="fi-FI" dirty="0" err="1" smtClean="0"/>
              <a:t>easy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copy&amp;paste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lab</a:t>
            </a:r>
            <a:r>
              <a:rPr lang="fi-FI" dirty="0" smtClean="0"/>
              <a:t> </a:t>
            </a:r>
            <a:r>
              <a:rPr lang="fi-FI" dirty="0" err="1" smtClean="0"/>
              <a:t>book</a:t>
            </a:r>
            <a:r>
              <a:rPr lang="fi-FI" dirty="0" smtClean="0"/>
              <a:t> ”CCNA </a:t>
            </a:r>
            <a:r>
              <a:rPr lang="fi-FI" dirty="0" err="1" smtClean="0"/>
              <a:t>Portable</a:t>
            </a:r>
            <a:r>
              <a:rPr lang="fi-FI" dirty="0" smtClean="0"/>
              <a:t> </a:t>
            </a:r>
            <a:r>
              <a:rPr lang="fi-FI" dirty="0" err="1" smtClean="0"/>
              <a:t>Command</a:t>
            </a:r>
            <a:r>
              <a:rPr lang="fi-FI" dirty="0" smtClean="0"/>
              <a:t> Guide”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is the </a:t>
            </a:r>
            <a:r>
              <a:rPr lang="fi-FI" dirty="0" err="1" smtClean="0"/>
              <a:t>use</a:t>
            </a:r>
            <a:r>
              <a:rPr lang="fi-FI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(5/10)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4891087" cy="389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(6/10)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broadcast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, </a:t>
            </a:r>
            <a:r>
              <a:rPr lang="fi-FI" dirty="0" err="1" smtClean="0"/>
              <a:t>such</a:t>
            </a:r>
            <a:r>
              <a:rPr lang="fi-FI" dirty="0" smtClean="0"/>
              <a:t> as ARP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propagated</a:t>
            </a:r>
            <a:r>
              <a:rPr lang="fi-FI" dirty="0" smtClean="0"/>
              <a:t> outside the VLAN</a:t>
            </a:r>
          </a:p>
          <a:p>
            <a:r>
              <a:rPr lang="fi-FI" dirty="0" err="1" smtClean="0"/>
              <a:t>When</a:t>
            </a:r>
            <a:r>
              <a:rPr lang="fi-FI" dirty="0" smtClean="0"/>
              <a:t> the </a:t>
            </a:r>
            <a:r>
              <a:rPr lang="fi-FI" dirty="0" err="1" smtClean="0"/>
              <a:t>traffic</a:t>
            </a:r>
            <a:r>
              <a:rPr lang="fi-FI" dirty="0" smtClean="0"/>
              <a:t> is </a:t>
            </a:r>
            <a:r>
              <a:rPr lang="fi-FI" dirty="0" err="1" smtClean="0"/>
              <a:t>directed</a:t>
            </a:r>
            <a:r>
              <a:rPr lang="fi-FI" dirty="0" smtClean="0"/>
              <a:t> to outside a VLAN, the </a:t>
            </a:r>
            <a:r>
              <a:rPr lang="fi-FI" dirty="0" err="1" smtClean="0"/>
              <a:t>default</a:t>
            </a:r>
            <a:r>
              <a:rPr lang="fi-FI" dirty="0" smtClean="0"/>
              <a:t> IP </a:t>
            </a:r>
            <a:r>
              <a:rPr lang="fi-FI" dirty="0" err="1" smtClean="0"/>
              <a:t>gateway</a:t>
            </a:r>
            <a:r>
              <a:rPr lang="fi-FI" dirty="0" smtClean="0"/>
              <a:t> is </a:t>
            </a:r>
            <a:r>
              <a:rPr lang="fi-FI" dirty="0" err="1" smtClean="0"/>
              <a:t>used</a:t>
            </a:r>
            <a:endParaRPr lang="fi-FI" dirty="0" smtClean="0"/>
          </a:p>
          <a:p>
            <a:r>
              <a:rPr lang="fi-FI" dirty="0" err="1" smtClean="0"/>
              <a:t>Logically</a:t>
            </a:r>
            <a:r>
              <a:rPr lang="fi-FI" dirty="0" smtClean="0"/>
              <a:t> </a:t>
            </a:r>
            <a:r>
              <a:rPr lang="fi-FI" dirty="0" err="1" smtClean="0"/>
              <a:t>speaking</a:t>
            </a:r>
            <a:r>
              <a:rPr lang="fi-FI" dirty="0" smtClean="0"/>
              <a:t>, </a:t>
            </a:r>
            <a:r>
              <a:rPr lang="fi-FI" dirty="0" err="1" smtClean="0"/>
              <a:t>VLANs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subnets</a:t>
            </a:r>
            <a:r>
              <a:rPr lang="fi-FI" dirty="0" smtClean="0"/>
              <a:t>. </a:t>
            </a:r>
            <a:r>
              <a:rPr lang="fi-FI" dirty="0" err="1" smtClean="0"/>
              <a:t>However</a:t>
            </a:r>
            <a:r>
              <a:rPr lang="fi-FI" dirty="0" smtClean="0"/>
              <a:t>, VLAN is an L2 </a:t>
            </a:r>
            <a:r>
              <a:rPr lang="fi-FI" dirty="0" err="1" smtClean="0"/>
              <a:t>concept</a:t>
            </a:r>
            <a:r>
              <a:rPr lang="fi-FI" dirty="0" smtClean="0"/>
              <a:t>, </a:t>
            </a:r>
            <a:r>
              <a:rPr lang="fi-FI" dirty="0" err="1" smtClean="0"/>
              <a:t>whereas</a:t>
            </a:r>
            <a:r>
              <a:rPr lang="fi-FI" dirty="0" smtClean="0"/>
              <a:t> a </a:t>
            </a:r>
            <a:r>
              <a:rPr lang="fi-FI" dirty="0" err="1" smtClean="0"/>
              <a:t>subnet</a:t>
            </a:r>
            <a:r>
              <a:rPr lang="fi-FI" dirty="0" smtClean="0"/>
              <a:t> is an L3 </a:t>
            </a:r>
            <a:r>
              <a:rPr lang="fi-FI" dirty="0" err="1" smtClean="0"/>
              <a:t>concept</a:t>
            </a:r>
            <a:endParaRPr lang="fi-FI" dirty="0" smtClean="0"/>
          </a:p>
          <a:p>
            <a:r>
              <a:rPr lang="fi-FI" dirty="0" smtClean="0"/>
              <a:t>A </a:t>
            </a:r>
            <a:r>
              <a:rPr lang="fi-FI" dirty="0" err="1" smtClean="0"/>
              <a:t>move</a:t>
            </a:r>
            <a:r>
              <a:rPr lang="fi-FI" dirty="0" smtClean="0"/>
              <a:t> of a </a:t>
            </a:r>
            <a:r>
              <a:rPr lang="fi-FI" dirty="0" err="1" smtClean="0"/>
              <a:t>user</a:t>
            </a:r>
            <a:r>
              <a:rPr lang="fi-FI" dirty="0" smtClean="0"/>
              <a:t> to a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location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</a:t>
            </a:r>
            <a:r>
              <a:rPr lang="fi-FI" dirty="0" err="1" smtClean="0"/>
              <a:t>provided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old</a:t>
            </a:r>
            <a:r>
              <a:rPr lang="fi-FI" dirty="0" smtClean="0"/>
              <a:t> and new </a:t>
            </a:r>
            <a:r>
              <a:rPr lang="fi-FI" dirty="0" err="1" smtClean="0"/>
              <a:t>ports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connected</a:t>
            </a:r>
            <a:r>
              <a:rPr lang="fi-FI" dirty="0" smtClean="0"/>
              <a:t> to the </a:t>
            </a:r>
            <a:r>
              <a:rPr lang="fi-FI" dirty="0" err="1" smtClean="0"/>
              <a:t>same</a:t>
            </a:r>
            <a:r>
              <a:rPr lang="fi-FI" dirty="0" smtClean="0"/>
              <a:t> L2 </a:t>
            </a:r>
            <a:r>
              <a:rPr lang="fi-FI" dirty="0" err="1" smtClean="0"/>
              <a:t>network</a:t>
            </a:r>
            <a:endParaRPr lang="fi-FI" dirty="0" smtClean="0"/>
          </a:p>
          <a:p>
            <a:r>
              <a:rPr lang="fi-FI" dirty="0" err="1" smtClean="0"/>
              <a:t>Security</a:t>
            </a:r>
            <a:r>
              <a:rPr lang="fi-FI" dirty="0" smtClean="0"/>
              <a:t> and </a:t>
            </a:r>
            <a:r>
              <a:rPr lang="fi-FI" dirty="0" err="1" smtClean="0"/>
              <a:t>broadcast</a:t>
            </a:r>
            <a:r>
              <a:rPr lang="fi-FI" dirty="0" smtClean="0"/>
              <a:t> </a:t>
            </a:r>
            <a:r>
              <a:rPr lang="fi-FI" dirty="0" err="1" smtClean="0"/>
              <a:t>containment</a:t>
            </a:r>
            <a:r>
              <a:rPr lang="fi-FI" dirty="0" smtClean="0"/>
              <a:t> for a single VLAN. </a:t>
            </a:r>
            <a:r>
              <a:rPr lang="fi-FI" dirty="0" err="1" smtClean="0"/>
              <a:t>Inter-VLAN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ACLs</a:t>
            </a:r>
            <a:endParaRPr lang="fi-FI" dirty="0" smtClean="0"/>
          </a:p>
          <a:p>
            <a:r>
              <a:rPr lang="fi-FI" dirty="0" smtClean="0"/>
              <a:t>VLAN division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logical</a:t>
            </a:r>
            <a:r>
              <a:rPr lang="fi-FI" dirty="0" smtClean="0"/>
              <a:t>, </a:t>
            </a:r>
            <a:r>
              <a:rPr lang="fi-FI" dirty="0" err="1" smtClean="0"/>
              <a:t>technical</a:t>
            </a:r>
            <a:r>
              <a:rPr lang="fi-FI" dirty="0" smtClean="0"/>
              <a:t> (i.e. </a:t>
            </a:r>
            <a:r>
              <a:rPr lang="fi-FI" dirty="0" err="1" smtClean="0"/>
              <a:t>VoIP</a:t>
            </a:r>
            <a:r>
              <a:rPr lang="fi-FI" dirty="0" smtClean="0"/>
              <a:t> in a single VLAN) , a </a:t>
            </a:r>
            <a:r>
              <a:rPr lang="fi-FI" dirty="0" err="1" smtClean="0"/>
              <a:t>security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a management </a:t>
            </a:r>
            <a:r>
              <a:rPr lang="fi-FI" dirty="0" err="1" smtClean="0"/>
              <a:t>issue</a:t>
            </a:r>
            <a:r>
              <a:rPr lang="fi-FI" dirty="0" smtClean="0"/>
              <a:t> (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QoS</a:t>
            </a:r>
            <a:r>
              <a:rPr lang="fi-FI" dirty="0" smtClean="0"/>
              <a:t> </a:t>
            </a:r>
            <a:r>
              <a:rPr lang="fi-FI" dirty="0" err="1" smtClean="0"/>
              <a:t>policies</a:t>
            </a:r>
            <a:r>
              <a:rPr lang="fi-FI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(7/10)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VLAN </a:t>
            </a:r>
            <a:r>
              <a:rPr lang="fi-FI" dirty="0" err="1" smtClean="0"/>
              <a:t>membership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Static</a:t>
            </a:r>
            <a:r>
              <a:rPr lang="fi-FI" dirty="0" smtClean="0"/>
              <a:t> (</a:t>
            </a:r>
            <a:r>
              <a:rPr lang="fi-FI" dirty="0" err="1" smtClean="0"/>
              <a:t>fixed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Dynamic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is </a:t>
            </a:r>
            <a:r>
              <a:rPr lang="fi-FI" dirty="0" err="1" smtClean="0"/>
              <a:t>plug-and-play</a:t>
            </a:r>
            <a:r>
              <a:rPr lang="fi-FI" dirty="0" smtClean="0"/>
              <a:t> (</a:t>
            </a:r>
            <a:r>
              <a:rPr lang="fi-FI" dirty="0" err="1" smtClean="0"/>
              <a:t>automatic</a:t>
            </a:r>
            <a:r>
              <a:rPr lang="fi-FI" dirty="0" smtClean="0"/>
              <a:t> </a:t>
            </a:r>
            <a:r>
              <a:rPr lang="fi-FI" dirty="0" err="1" smtClean="0"/>
              <a:t>membership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i.e. a </a:t>
            </a:r>
            <a:r>
              <a:rPr lang="fi-FI" dirty="0" err="1" smtClean="0"/>
              <a:t>MAC-address</a:t>
            </a:r>
            <a:r>
              <a:rPr lang="fi-FI" dirty="0" smtClean="0"/>
              <a:t>, a </a:t>
            </a:r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a </a:t>
            </a:r>
            <a:r>
              <a:rPr lang="fi-FI" dirty="0" err="1" smtClean="0"/>
              <a:t>group</a:t>
            </a:r>
            <a:r>
              <a:rPr lang="fi-FI" dirty="0" smtClean="0"/>
              <a:t> (i.e. </a:t>
            </a:r>
            <a:r>
              <a:rPr lang="fi-FI" dirty="0" err="1" smtClean="0"/>
              <a:t>read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AD)). </a:t>
            </a:r>
            <a:r>
              <a:rPr lang="fi-FI" dirty="0" err="1" smtClean="0"/>
              <a:t>Requires</a:t>
            </a:r>
            <a:r>
              <a:rPr lang="fi-FI" dirty="0" smtClean="0"/>
              <a:t> a </a:t>
            </a:r>
            <a:r>
              <a:rPr lang="fi-FI" dirty="0" err="1" smtClean="0"/>
              <a:t>membership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server</a:t>
            </a:r>
            <a:r>
              <a:rPr lang="fi-FI" dirty="0" smtClean="0"/>
              <a:t> (VMPS). </a:t>
            </a:r>
            <a:r>
              <a:rPr lang="fi-FI" dirty="0" err="1" smtClean="0"/>
              <a:t>Viable</a:t>
            </a:r>
            <a:r>
              <a:rPr lang="fi-FI" dirty="0" smtClean="0"/>
              <a:t> in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organizations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requires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advanced</a:t>
            </a:r>
            <a:r>
              <a:rPr lang="fi-FI" dirty="0" smtClean="0"/>
              <a:t> and </a:t>
            </a:r>
            <a:r>
              <a:rPr lang="fi-FI" dirty="0" err="1" smtClean="0"/>
              <a:t>expensive</a:t>
            </a:r>
            <a:r>
              <a:rPr lang="fi-FI" dirty="0" smtClean="0"/>
              <a:t>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r>
              <a:rPr lang="fi-FI" dirty="0" smtClean="0"/>
              <a:t> (</a:t>
            </a:r>
            <a:r>
              <a:rPr lang="fi-FI" dirty="0" err="1" smtClean="0"/>
              <a:t>such</a:t>
            </a:r>
            <a:r>
              <a:rPr lang="fi-FI" dirty="0" smtClean="0"/>
              <a:t> as 6500)</a:t>
            </a:r>
          </a:p>
          <a:p>
            <a:pPr lvl="1"/>
            <a:r>
              <a:rPr lang="fi-FI" dirty="0" err="1" smtClean="0"/>
              <a:t>Voice</a:t>
            </a:r>
            <a:r>
              <a:rPr lang="fi-FI" dirty="0" smtClean="0"/>
              <a:t> (</a:t>
            </a:r>
            <a:r>
              <a:rPr lang="fi-FI" dirty="0" err="1" smtClean="0"/>
              <a:t>associated</a:t>
            </a:r>
            <a:r>
              <a:rPr lang="fi-FI" dirty="0" smtClean="0"/>
              <a:t> to </a:t>
            </a:r>
            <a:r>
              <a:rPr lang="fi-FI" dirty="0" err="1" smtClean="0"/>
              <a:t>VoIP</a:t>
            </a:r>
            <a:r>
              <a:rPr lang="fi-FI" dirty="0" smtClean="0"/>
              <a:t> </a:t>
            </a:r>
            <a:r>
              <a:rPr lang="fi-FI" dirty="0" err="1" smtClean="0"/>
              <a:t>phones</a:t>
            </a:r>
            <a:r>
              <a:rPr lang="fi-FI" dirty="0" smtClean="0"/>
              <a:t>)</a:t>
            </a:r>
          </a:p>
          <a:p>
            <a:pPr lvl="1"/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(8/10)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Access </a:t>
            </a:r>
            <a:r>
              <a:rPr lang="fi-FI" dirty="0" err="1" smtClean="0"/>
              <a:t>ports</a:t>
            </a:r>
            <a:endParaRPr lang="fi-FI" dirty="0" smtClean="0"/>
          </a:p>
          <a:p>
            <a:pPr lvl="1"/>
            <a:r>
              <a:rPr lang="fi-FI" dirty="0" smtClean="0"/>
              <a:t>Port </a:t>
            </a:r>
            <a:r>
              <a:rPr lang="fi-FI" dirty="0" err="1" smtClean="0"/>
              <a:t>transports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belonging</a:t>
            </a:r>
            <a:r>
              <a:rPr lang="fi-FI" dirty="0" smtClean="0"/>
              <a:t> to a single VLAN</a:t>
            </a:r>
          </a:p>
          <a:p>
            <a:pPr lvl="1"/>
            <a:r>
              <a:rPr lang="fi-FI" dirty="0" smtClean="0"/>
              <a:t>A </a:t>
            </a:r>
            <a:r>
              <a:rPr lang="fi-FI" dirty="0" err="1" smtClean="0"/>
              <a:t>standard</a:t>
            </a:r>
            <a:r>
              <a:rPr lang="fi-FI" dirty="0" smtClean="0"/>
              <a:t> </a:t>
            </a:r>
            <a:r>
              <a:rPr lang="fi-FI" dirty="0" err="1" smtClean="0"/>
              <a:t>Ethernet</a:t>
            </a:r>
            <a:r>
              <a:rPr lang="fi-FI" dirty="0" smtClean="0"/>
              <a:t> NIC</a:t>
            </a:r>
          </a:p>
          <a:p>
            <a:pPr lvl="1"/>
            <a:r>
              <a:rPr lang="fi-FI" dirty="0" smtClean="0"/>
              <a:t>NIC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understand</a:t>
            </a:r>
            <a:r>
              <a:rPr lang="fi-FI" dirty="0" smtClean="0"/>
              <a:t> </a:t>
            </a:r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IEEE 802.3 and </a:t>
            </a:r>
            <a:r>
              <a:rPr lang="fi-FI" dirty="0" err="1" smtClean="0"/>
              <a:t>Ethernet</a:t>
            </a:r>
            <a:r>
              <a:rPr lang="fi-FI" dirty="0" smtClean="0"/>
              <a:t> II </a:t>
            </a:r>
            <a:r>
              <a:rPr lang="fi-FI" dirty="0" err="1" smtClean="0"/>
              <a:t>frames</a:t>
            </a:r>
            <a:endParaRPr lang="fi-FI" dirty="0" smtClean="0"/>
          </a:p>
          <a:p>
            <a:pPr lvl="1"/>
            <a:r>
              <a:rPr lang="fi-FI" dirty="0" smtClean="0"/>
              <a:t>MY_SWITCH(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int</a:t>
            </a:r>
            <a:r>
              <a:rPr lang="fi-FI" b="1" dirty="0" smtClean="0"/>
              <a:t> </a:t>
            </a:r>
            <a:r>
              <a:rPr lang="fi-FI" b="1" dirty="0" err="1" smtClean="0"/>
              <a:t>fast</a:t>
            </a:r>
            <a:r>
              <a:rPr lang="fi-FI" b="1" dirty="0" smtClean="0"/>
              <a:t> 0/1</a:t>
            </a:r>
          </a:p>
          <a:p>
            <a:pPr lvl="1"/>
            <a:r>
              <a:rPr lang="fi-FI" dirty="0" smtClean="0"/>
              <a:t>MY_SWITCH(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mode</a:t>
            </a:r>
            <a:r>
              <a:rPr lang="fi-FI" b="1" dirty="0" smtClean="0"/>
              <a:t> </a:t>
            </a:r>
            <a:r>
              <a:rPr lang="fi-FI" b="1" dirty="0" err="1" smtClean="0"/>
              <a:t>access</a:t>
            </a:r>
            <a:endParaRPr lang="fi-FI" b="1" dirty="0" smtClean="0"/>
          </a:p>
          <a:p>
            <a:pPr lvl="1"/>
            <a:r>
              <a:rPr lang="fi-FI" dirty="0" smtClean="0"/>
              <a:t>MY_SWITCH(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access</a:t>
            </a:r>
            <a:r>
              <a:rPr lang="fi-FI" b="1" dirty="0" smtClean="0"/>
              <a:t> </a:t>
            </a:r>
            <a:r>
              <a:rPr lang="fi-FI" b="1" dirty="0" err="1" smtClean="0"/>
              <a:t>vlan</a:t>
            </a:r>
            <a:r>
              <a:rPr lang="fi-FI" b="1" dirty="0" smtClean="0"/>
              <a:t> 10</a:t>
            </a:r>
          </a:p>
          <a:p>
            <a:pPr lvl="1"/>
            <a:r>
              <a:rPr lang="fi-FI" dirty="0" smtClean="0"/>
              <a:t>MY_SWITCH(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exit</a:t>
            </a:r>
            <a:endParaRPr lang="fi-FI" b="1" dirty="0" smtClean="0"/>
          </a:p>
          <a:p>
            <a:pPr lvl="2"/>
            <a:r>
              <a:rPr lang="fi-FI" dirty="0" smtClean="0"/>
              <a:t>OR a </a:t>
            </a:r>
            <a:r>
              <a:rPr lang="fi-FI" dirty="0" err="1" smtClean="0"/>
              <a:t>group</a:t>
            </a:r>
            <a:r>
              <a:rPr lang="fi-FI" dirty="0" smtClean="0"/>
              <a:t> of </a:t>
            </a:r>
            <a:r>
              <a:rPr lang="fi-FI" dirty="0" err="1" smtClean="0"/>
              <a:t>interfaces</a:t>
            </a:r>
            <a:r>
              <a:rPr lang="fi-FI" dirty="0" smtClean="0"/>
              <a:t> at a </a:t>
            </a:r>
            <a:r>
              <a:rPr lang="fi-FI" dirty="0" err="1" smtClean="0"/>
              <a:t>time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MY_SWITCH(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int</a:t>
            </a:r>
            <a:r>
              <a:rPr lang="fi-FI" b="1" dirty="0" smtClean="0"/>
              <a:t> </a:t>
            </a:r>
            <a:r>
              <a:rPr lang="fi-FI" b="1" dirty="0" err="1" smtClean="0"/>
              <a:t>range</a:t>
            </a:r>
            <a:r>
              <a:rPr lang="fi-FI" b="1" dirty="0" smtClean="0"/>
              <a:t> </a:t>
            </a:r>
            <a:r>
              <a:rPr lang="fi-FI" b="1" dirty="0" err="1" smtClean="0"/>
              <a:t>fast</a:t>
            </a:r>
            <a:r>
              <a:rPr lang="fi-FI" b="1" dirty="0" smtClean="0"/>
              <a:t> 0/1-9</a:t>
            </a:r>
          </a:p>
          <a:p>
            <a:pPr lvl="1"/>
            <a:r>
              <a:rPr lang="fi-FI" dirty="0" smtClean="0"/>
              <a:t>MY_SWITCH(</a:t>
            </a:r>
            <a:r>
              <a:rPr lang="fi-FI" dirty="0" err="1" smtClean="0"/>
              <a:t>config-if-range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mode</a:t>
            </a:r>
            <a:r>
              <a:rPr lang="fi-FI" b="1" dirty="0" smtClean="0"/>
              <a:t> </a:t>
            </a:r>
            <a:r>
              <a:rPr lang="fi-FI" b="1" dirty="0" err="1" smtClean="0"/>
              <a:t>access</a:t>
            </a:r>
            <a:endParaRPr lang="fi-FI" b="1" dirty="0" smtClean="0"/>
          </a:p>
          <a:p>
            <a:pPr lvl="1"/>
            <a:r>
              <a:rPr lang="fi-FI" dirty="0" smtClean="0"/>
              <a:t>MY_SWITCH(</a:t>
            </a:r>
            <a:r>
              <a:rPr lang="fi-FI" dirty="0" err="1" smtClean="0"/>
              <a:t>config-if-range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access</a:t>
            </a:r>
            <a:r>
              <a:rPr lang="fi-FI" b="1" dirty="0" smtClean="0"/>
              <a:t> </a:t>
            </a:r>
            <a:r>
              <a:rPr lang="fi-FI" b="1" dirty="0" err="1" smtClean="0"/>
              <a:t>vlan</a:t>
            </a:r>
            <a:r>
              <a:rPr lang="fi-FI" b="1" dirty="0" smtClean="0"/>
              <a:t> 10</a:t>
            </a:r>
          </a:p>
          <a:p>
            <a:pPr lvl="1"/>
            <a:r>
              <a:rPr lang="fi-FI" dirty="0" smtClean="0"/>
              <a:t>MY_SWITCH(</a:t>
            </a:r>
            <a:r>
              <a:rPr lang="fi-FI" dirty="0" err="1" smtClean="0"/>
              <a:t>config-if-range</a:t>
            </a:r>
            <a:r>
              <a:rPr lang="fi-FI" dirty="0" smtClean="0"/>
              <a:t>)#</a:t>
            </a:r>
            <a:r>
              <a:rPr lang="fi-FI" b="1" dirty="0" err="1" smtClean="0"/>
              <a:t>exit</a:t>
            </a:r>
            <a:endParaRPr lang="fi-FI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(9/10)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err="1" smtClean="0"/>
              <a:t>Trunk</a:t>
            </a:r>
            <a:r>
              <a:rPr lang="fi-FI" sz="1800" dirty="0" smtClean="0"/>
              <a:t> </a:t>
            </a:r>
            <a:r>
              <a:rPr lang="fi-FI" sz="1800" dirty="0" err="1" smtClean="0"/>
              <a:t>ports</a:t>
            </a:r>
            <a:endParaRPr lang="fi-FI" sz="1800" dirty="0" smtClean="0"/>
          </a:p>
          <a:p>
            <a:pPr lvl="1"/>
            <a:r>
              <a:rPr lang="fi-FI" sz="1600" dirty="0" smtClean="0"/>
              <a:t>A </a:t>
            </a:r>
            <a:r>
              <a:rPr lang="fi-FI" sz="1600" dirty="0" err="1" smtClean="0"/>
              <a:t>trunk</a:t>
            </a:r>
            <a:r>
              <a:rPr lang="fi-FI" sz="1600" dirty="0" smtClean="0"/>
              <a:t> </a:t>
            </a:r>
            <a:r>
              <a:rPr lang="fi-FI" sz="1600" dirty="0" err="1" smtClean="0"/>
              <a:t>port</a:t>
            </a:r>
            <a:r>
              <a:rPr lang="fi-FI" sz="1600" dirty="0" smtClean="0"/>
              <a:t> is </a:t>
            </a:r>
            <a:r>
              <a:rPr lang="fi-FI" sz="1600" dirty="0" err="1" smtClean="0"/>
              <a:t>capable</a:t>
            </a:r>
            <a:r>
              <a:rPr lang="fi-FI" sz="1600" dirty="0" smtClean="0"/>
              <a:t> of </a:t>
            </a:r>
            <a:r>
              <a:rPr lang="fi-FI" sz="1600" dirty="0" err="1" smtClean="0"/>
              <a:t>carrying</a:t>
            </a:r>
            <a:r>
              <a:rPr lang="fi-FI" sz="1600" dirty="0" smtClean="0"/>
              <a:t> </a:t>
            </a:r>
            <a:r>
              <a:rPr lang="fi-FI" sz="1600" dirty="0" err="1" smtClean="0"/>
              <a:t>traffic</a:t>
            </a:r>
            <a:r>
              <a:rPr lang="fi-FI" sz="1600" dirty="0" smtClean="0"/>
              <a:t> for </a:t>
            </a:r>
            <a:r>
              <a:rPr lang="fi-FI" sz="1600" dirty="0" err="1" smtClean="0"/>
              <a:t>multiple</a:t>
            </a:r>
            <a:r>
              <a:rPr lang="fi-FI" sz="1600" dirty="0" smtClean="0"/>
              <a:t> </a:t>
            </a:r>
            <a:r>
              <a:rPr lang="fi-FI" sz="1600" dirty="0" err="1" smtClean="0"/>
              <a:t>VLANs</a:t>
            </a:r>
            <a:endParaRPr lang="fi-FI" sz="1600" dirty="0" smtClean="0"/>
          </a:p>
          <a:p>
            <a:pPr lvl="1"/>
            <a:r>
              <a:rPr lang="fi-FI" sz="1600" dirty="0" smtClean="0"/>
              <a:t>The </a:t>
            </a:r>
            <a:r>
              <a:rPr lang="fi-FI" sz="1600" dirty="0" err="1" smtClean="0"/>
              <a:t>original</a:t>
            </a:r>
            <a:r>
              <a:rPr lang="fi-FI" sz="1600" dirty="0" smtClean="0"/>
              <a:t> </a:t>
            </a:r>
            <a:r>
              <a:rPr lang="fi-FI" sz="1600" dirty="0" err="1" smtClean="0"/>
              <a:t>Ethernet</a:t>
            </a:r>
            <a:r>
              <a:rPr lang="fi-FI" sz="1600" dirty="0" smtClean="0"/>
              <a:t> </a:t>
            </a:r>
            <a:r>
              <a:rPr lang="fi-FI" sz="1600" dirty="0" err="1" smtClean="0"/>
              <a:t>frame</a:t>
            </a:r>
            <a:r>
              <a:rPr lang="fi-FI" sz="1600" dirty="0" smtClean="0"/>
              <a:t> </a:t>
            </a:r>
            <a:r>
              <a:rPr lang="fi-FI" sz="1600" dirty="0" err="1" smtClean="0"/>
              <a:t>must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</a:t>
            </a:r>
            <a:r>
              <a:rPr lang="fi-FI" sz="1600" dirty="0" err="1" smtClean="0"/>
              <a:t>modified</a:t>
            </a:r>
            <a:r>
              <a:rPr lang="fi-FI" sz="1600" dirty="0" smtClean="0"/>
              <a:t> to </a:t>
            </a:r>
            <a:r>
              <a:rPr lang="fi-FI" sz="1600" dirty="0" err="1" smtClean="0"/>
              <a:t>carry</a:t>
            </a:r>
            <a:r>
              <a:rPr lang="fi-FI" sz="1600" dirty="0" smtClean="0"/>
              <a:t> VLAN </a:t>
            </a:r>
            <a:r>
              <a:rPr lang="fi-FI" sz="1600" dirty="0" err="1" smtClean="0"/>
              <a:t>information</a:t>
            </a:r>
            <a:endParaRPr lang="fi-FI" sz="1600" dirty="0" smtClean="0"/>
          </a:p>
          <a:p>
            <a:pPr lvl="1"/>
            <a:r>
              <a:rPr lang="fi-FI" sz="1600" dirty="0" err="1" smtClean="0"/>
              <a:t>Requires</a:t>
            </a:r>
            <a:r>
              <a:rPr lang="fi-FI" sz="1600" dirty="0" smtClean="0"/>
              <a:t> a </a:t>
            </a:r>
            <a:r>
              <a:rPr lang="fi-FI" sz="1600" dirty="0" err="1" smtClean="0"/>
              <a:t>special</a:t>
            </a:r>
            <a:r>
              <a:rPr lang="fi-FI" sz="1600" dirty="0" smtClean="0"/>
              <a:t> NIC (and </a:t>
            </a:r>
            <a:r>
              <a:rPr lang="fi-FI" sz="1600" dirty="0" err="1" smtClean="0"/>
              <a:t>more</a:t>
            </a:r>
            <a:r>
              <a:rPr lang="fi-FI" sz="1600" dirty="0" smtClean="0"/>
              <a:t> </a:t>
            </a:r>
            <a:r>
              <a:rPr lang="fi-FI" sz="1600" dirty="0" err="1" smtClean="0"/>
              <a:t>expensive</a:t>
            </a:r>
            <a:r>
              <a:rPr lang="fi-FI" sz="1600" dirty="0" smtClean="0"/>
              <a:t> </a:t>
            </a:r>
            <a:r>
              <a:rPr lang="fi-FI" sz="1600" dirty="0" err="1" smtClean="0"/>
              <a:t>one</a:t>
            </a:r>
            <a:r>
              <a:rPr lang="fi-FI" sz="1600" dirty="0" smtClean="0"/>
              <a:t>. I.e. a </a:t>
            </a:r>
            <a:r>
              <a:rPr lang="fi-FI" sz="1600" dirty="0" err="1" smtClean="0"/>
              <a:t>server</a:t>
            </a:r>
            <a:r>
              <a:rPr lang="fi-FI" sz="1600" dirty="0" smtClean="0"/>
              <a:t> NIC </a:t>
            </a:r>
            <a:r>
              <a:rPr lang="fi-FI" sz="1600" dirty="0" err="1" smtClean="0"/>
              <a:t>can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</a:t>
            </a:r>
            <a:r>
              <a:rPr lang="fi-FI" sz="1600" dirty="0" err="1" smtClean="0"/>
              <a:t>configured</a:t>
            </a:r>
            <a:r>
              <a:rPr lang="fi-FI" sz="1600" dirty="0" smtClean="0"/>
              <a:t> to a </a:t>
            </a:r>
            <a:r>
              <a:rPr lang="fi-FI" sz="1600" dirty="0" err="1" smtClean="0"/>
              <a:t>trunk</a:t>
            </a:r>
            <a:r>
              <a:rPr lang="fi-FI" sz="1600" dirty="0" smtClean="0"/>
              <a:t> </a:t>
            </a:r>
            <a:r>
              <a:rPr lang="fi-FI" sz="1600" dirty="0" err="1" smtClean="0"/>
              <a:t>hence</a:t>
            </a:r>
            <a:r>
              <a:rPr lang="fi-FI" sz="1600" dirty="0" smtClean="0"/>
              <a:t> </a:t>
            </a:r>
            <a:r>
              <a:rPr lang="fi-FI" sz="1600" dirty="0" err="1" smtClean="0"/>
              <a:t>allowing</a:t>
            </a:r>
            <a:r>
              <a:rPr lang="fi-FI" sz="1600" dirty="0" smtClean="0"/>
              <a:t> </a:t>
            </a:r>
            <a:r>
              <a:rPr lang="fi-FI" sz="1600" dirty="0" err="1" smtClean="0"/>
              <a:t>access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</a:t>
            </a:r>
            <a:r>
              <a:rPr lang="fi-FI" sz="1600" dirty="0" err="1" smtClean="0"/>
              <a:t>different</a:t>
            </a:r>
            <a:r>
              <a:rPr lang="fi-FI" sz="1600" dirty="0" smtClean="0"/>
              <a:t> </a:t>
            </a:r>
            <a:r>
              <a:rPr lang="fi-FI" sz="1600" dirty="0" err="1" smtClean="0"/>
              <a:t>VLANs</a:t>
            </a:r>
            <a:r>
              <a:rPr lang="fi-FI" sz="1600" dirty="0" smtClean="0"/>
              <a:t>)</a:t>
            </a:r>
          </a:p>
          <a:p>
            <a:pPr lvl="1"/>
            <a:r>
              <a:rPr lang="fi-FI" sz="1600" dirty="0" smtClean="0"/>
              <a:t>MY_SWITCH(</a:t>
            </a:r>
            <a:r>
              <a:rPr lang="fi-FI" sz="1600" dirty="0" err="1" smtClean="0"/>
              <a:t>config-if</a:t>
            </a:r>
            <a:r>
              <a:rPr lang="fi-FI" sz="1600" dirty="0" smtClean="0"/>
              <a:t>)#</a:t>
            </a:r>
            <a:r>
              <a:rPr lang="fi-FI" sz="1600" b="1" dirty="0" err="1" smtClean="0"/>
              <a:t>switchport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mode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trunk</a:t>
            </a:r>
            <a:endParaRPr lang="fi-FI" sz="1600" b="1" dirty="0" smtClean="0"/>
          </a:p>
          <a:p>
            <a:pPr lvl="1"/>
            <a:r>
              <a:rPr lang="fi-FI" sz="1600" dirty="0" err="1" smtClean="0"/>
              <a:t>Cisco</a:t>
            </a:r>
            <a:r>
              <a:rPr lang="fi-FI" sz="1600" dirty="0" smtClean="0"/>
              <a:t> </a:t>
            </a:r>
            <a:r>
              <a:rPr lang="fi-FI" sz="1600" dirty="0" err="1" smtClean="0"/>
              <a:t>supports</a:t>
            </a:r>
            <a:r>
              <a:rPr lang="fi-FI" sz="1600" dirty="0" smtClean="0"/>
              <a:t> </a:t>
            </a:r>
            <a:r>
              <a:rPr lang="fi-FI" sz="1600" dirty="0" err="1" smtClean="0"/>
              <a:t>two</a:t>
            </a:r>
            <a:r>
              <a:rPr lang="fi-FI" sz="1600" dirty="0" smtClean="0"/>
              <a:t> </a:t>
            </a:r>
            <a:r>
              <a:rPr lang="fi-FI" sz="1600" dirty="0" err="1" smtClean="0"/>
              <a:t>trunking</a:t>
            </a:r>
            <a:r>
              <a:rPr lang="fi-FI" sz="1600" dirty="0" smtClean="0"/>
              <a:t> </a:t>
            </a:r>
            <a:r>
              <a:rPr lang="fi-FI" sz="1600" dirty="0" err="1" smtClean="0"/>
              <a:t>methods</a:t>
            </a:r>
            <a:r>
              <a:rPr lang="fi-FI" sz="1600" dirty="0" smtClean="0"/>
              <a:t>:</a:t>
            </a:r>
          </a:p>
          <a:p>
            <a:pPr lvl="2"/>
            <a:r>
              <a:rPr lang="fi-FI" sz="1400" dirty="0" smtClean="0"/>
              <a:t>ISL – </a:t>
            </a:r>
            <a:r>
              <a:rPr lang="fi-FI" sz="1400" dirty="0" err="1" smtClean="0"/>
              <a:t>Cisco</a:t>
            </a:r>
            <a:r>
              <a:rPr lang="fi-FI" sz="1400" dirty="0" smtClean="0"/>
              <a:t> </a:t>
            </a:r>
            <a:r>
              <a:rPr lang="fi-FI" sz="1400" dirty="0" err="1" smtClean="0"/>
              <a:t>proprietary</a:t>
            </a:r>
            <a:endParaRPr lang="fi-FI" sz="1400" dirty="0" smtClean="0"/>
          </a:p>
          <a:p>
            <a:pPr lvl="3"/>
            <a:r>
              <a:rPr lang="fi-FI" sz="1050" dirty="0" err="1" smtClean="0"/>
              <a:t>Being</a:t>
            </a:r>
            <a:r>
              <a:rPr lang="fi-FI" sz="1050" dirty="0" smtClean="0"/>
              <a:t> </a:t>
            </a:r>
            <a:r>
              <a:rPr lang="fi-FI" sz="1050" dirty="0" err="1" smtClean="0"/>
              <a:t>phased</a:t>
            </a:r>
            <a:r>
              <a:rPr lang="fi-FI" sz="1050" dirty="0" smtClean="0"/>
              <a:t> out </a:t>
            </a:r>
            <a:r>
              <a:rPr lang="fi-FI" sz="1050" dirty="0" err="1" smtClean="0"/>
              <a:t>by</a:t>
            </a:r>
            <a:r>
              <a:rPr lang="fi-FI" sz="1050" dirty="0" smtClean="0"/>
              <a:t> </a:t>
            </a:r>
            <a:r>
              <a:rPr lang="fi-FI" sz="1050" dirty="0" err="1" smtClean="0"/>
              <a:t>Cisco</a:t>
            </a:r>
            <a:endParaRPr lang="fi-FI" sz="1050" dirty="0" smtClean="0"/>
          </a:p>
          <a:p>
            <a:pPr lvl="3"/>
            <a:r>
              <a:rPr lang="fi-FI" sz="1050" dirty="0" smtClean="0"/>
              <a:t>MY_SWITCH(</a:t>
            </a:r>
            <a:r>
              <a:rPr lang="fi-FI" sz="1050" dirty="0" err="1" smtClean="0"/>
              <a:t>config-if</a:t>
            </a:r>
            <a:r>
              <a:rPr lang="fi-FI" sz="1050" dirty="0" smtClean="0"/>
              <a:t>)#</a:t>
            </a:r>
            <a:r>
              <a:rPr lang="fi-FI" sz="1050" b="1" dirty="0" err="1" smtClean="0"/>
              <a:t>switchport</a:t>
            </a:r>
            <a:r>
              <a:rPr lang="fi-FI" sz="1050" b="1" dirty="0" smtClean="0"/>
              <a:t> </a:t>
            </a:r>
            <a:r>
              <a:rPr lang="fi-FI" sz="1050" b="1" dirty="0" err="1" smtClean="0"/>
              <a:t>trunk</a:t>
            </a:r>
            <a:r>
              <a:rPr lang="fi-FI" sz="1050" b="1" dirty="0" smtClean="0"/>
              <a:t> </a:t>
            </a:r>
            <a:r>
              <a:rPr lang="fi-FI" sz="1050" b="1" dirty="0" err="1" smtClean="0"/>
              <a:t>encapsulation</a:t>
            </a:r>
            <a:r>
              <a:rPr lang="fi-FI" sz="1050" b="1" dirty="0" smtClean="0"/>
              <a:t> </a:t>
            </a:r>
            <a:r>
              <a:rPr lang="fi-FI" sz="1050" b="1" dirty="0" err="1" smtClean="0"/>
              <a:t>isl</a:t>
            </a:r>
            <a:endParaRPr lang="fi-FI" sz="1050" b="1" dirty="0" smtClean="0"/>
          </a:p>
          <a:p>
            <a:pPr lvl="2"/>
            <a:r>
              <a:rPr lang="fi-FI" sz="1400" dirty="0" smtClean="0"/>
              <a:t>IEEE 802.1Q – </a:t>
            </a:r>
            <a:r>
              <a:rPr lang="fi-FI" sz="1400" dirty="0" err="1" smtClean="0"/>
              <a:t>known</a:t>
            </a:r>
            <a:r>
              <a:rPr lang="fi-FI" sz="1400" dirty="0" smtClean="0"/>
              <a:t> as dot1q</a:t>
            </a:r>
          </a:p>
          <a:p>
            <a:pPr lvl="3"/>
            <a:r>
              <a:rPr lang="fi-FI" sz="1050" dirty="0" smtClean="0"/>
              <a:t>The </a:t>
            </a:r>
            <a:r>
              <a:rPr lang="fi-FI" sz="1050" dirty="0" err="1" smtClean="0"/>
              <a:t>preferred</a:t>
            </a:r>
            <a:r>
              <a:rPr lang="fi-FI" sz="1050" dirty="0" smtClean="0"/>
              <a:t> </a:t>
            </a:r>
            <a:r>
              <a:rPr lang="fi-FI" sz="1050" dirty="0" err="1" smtClean="0"/>
              <a:t>method</a:t>
            </a:r>
            <a:r>
              <a:rPr lang="fi-FI" sz="1050" dirty="0" smtClean="0"/>
              <a:t>. </a:t>
            </a:r>
            <a:r>
              <a:rPr lang="fi-FI" sz="1050" dirty="0" err="1" smtClean="0"/>
              <a:t>Allows</a:t>
            </a:r>
            <a:r>
              <a:rPr lang="fi-FI" sz="1050" dirty="0" smtClean="0"/>
              <a:t> </a:t>
            </a:r>
            <a:r>
              <a:rPr lang="fi-FI" sz="1050" dirty="0" err="1" smtClean="0"/>
              <a:t>multiple</a:t>
            </a:r>
            <a:r>
              <a:rPr lang="fi-FI" sz="1050" dirty="0" smtClean="0"/>
              <a:t> </a:t>
            </a:r>
            <a:r>
              <a:rPr lang="fi-FI" sz="1050" dirty="0" err="1" smtClean="0"/>
              <a:t>vendors</a:t>
            </a:r>
            <a:endParaRPr lang="fi-FI" sz="1050" dirty="0" smtClean="0"/>
          </a:p>
          <a:p>
            <a:pPr lvl="3"/>
            <a:r>
              <a:rPr lang="fi-FI" sz="1050" dirty="0" smtClean="0"/>
              <a:t>MY_SWITCH(</a:t>
            </a:r>
            <a:r>
              <a:rPr lang="fi-FI" sz="1050" dirty="0" err="1" smtClean="0"/>
              <a:t>config-if</a:t>
            </a:r>
            <a:r>
              <a:rPr lang="fi-FI" sz="1050" dirty="0" smtClean="0"/>
              <a:t>)#</a:t>
            </a:r>
            <a:r>
              <a:rPr lang="fi-FI" sz="1050" b="1" dirty="0" err="1" smtClean="0"/>
              <a:t>switchport</a:t>
            </a:r>
            <a:r>
              <a:rPr lang="fi-FI" sz="1050" b="1" dirty="0" smtClean="0"/>
              <a:t> </a:t>
            </a:r>
            <a:r>
              <a:rPr lang="fi-FI" sz="1050" b="1" dirty="0" err="1" smtClean="0"/>
              <a:t>trunk</a:t>
            </a:r>
            <a:r>
              <a:rPr lang="fi-FI" sz="1050" b="1" dirty="0" smtClean="0"/>
              <a:t> </a:t>
            </a:r>
            <a:r>
              <a:rPr lang="fi-FI" sz="1050" b="1" dirty="0" err="1" smtClean="0"/>
              <a:t>encapsulation</a:t>
            </a:r>
            <a:r>
              <a:rPr lang="fi-FI" sz="1050" b="1" dirty="0" smtClean="0"/>
              <a:t> dot1q</a:t>
            </a:r>
          </a:p>
          <a:p>
            <a:pPr lvl="2"/>
            <a:r>
              <a:rPr lang="fi-FI" sz="1400" dirty="0" err="1" smtClean="0"/>
              <a:t>Both</a:t>
            </a:r>
            <a:r>
              <a:rPr lang="fi-FI" sz="1400" dirty="0" smtClean="0"/>
              <a:t> </a:t>
            </a:r>
            <a:r>
              <a:rPr lang="fi-FI" sz="1400" dirty="0" err="1" smtClean="0"/>
              <a:t>ends</a:t>
            </a:r>
            <a:r>
              <a:rPr lang="fi-FI" sz="1400" dirty="0" smtClean="0"/>
              <a:t> </a:t>
            </a:r>
            <a:r>
              <a:rPr lang="fi-FI" sz="1400" dirty="0" err="1" smtClean="0"/>
              <a:t>must</a:t>
            </a:r>
            <a:r>
              <a:rPr lang="fi-FI" sz="1400" dirty="0" smtClean="0"/>
              <a:t> </a:t>
            </a:r>
            <a:r>
              <a:rPr lang="fi-FI" sz="1400" dirty="0" err="1" smtClean="0"/>
              <a:t>be</a:t>
            </a:r>
            <a:r>
              <a:rPr lang="fi-FI" sz="1400" dirty="0" smtClean="0"/>
              <a:t> </a:t>
            </a:r>
            <a:r>
              <a:rPr lang="fi-FI" sz="1400" dirty="0" err="1" smtClean="0"/>
              <a:t>configured</a:t>
            </a:r>
            <a:r>
              <a:rPr lang="fi-FI" sz="1400" dirty="0" smtClean="0"/>
              <a:t>  to the </a:t>
            </a:r>
            <a:r>
              <a:rPr lang="fi-FI" sz="1400" dirty="0" err="1" smtClean="0"/>
              <a:t>same</a:t>
            </a:r>
            <a:r>
              <a:rPr lang="fi-FI" sz="1400" dirty="0" smtClean="0"/>
              <a:t> </a:t>
            </a:r>
            <a:r>
              <a:rPr lang="fi-FI" sz="1400" dirty="0" err="1" smtClean="0"/>
              <a:t>method</a:t>
            </a:r>
            <a:endParaRPr lang="fi-FI" sz="1400" dirty="0" smtClean="0"/>
          </a:p>
          <a:p>
            <a:pPr lvl="2"/>
            <a:r>
              <a:rPr lang="fi-FI" sz="1400" dirty="0" err="1" smtClean="0"/>
              <a:t>You</a:t>
            </a:r>
            <a:r>
              <a:rPr lang="fi-FI" sz="1400" dirty="0" smtClean="0"/>
              <a:t> </a:t>
            </a:r>
            <a:r>
              <a:rPr lang="fi-FI" sz="1400" dirty="0" err="1" smtClean="0"/>
              <a:t>can</a:t>
            </a:r>
            <a:r>
              <a:rPr lang="fi-FI" sz="1400" dirty="0" smtClean="0"/>
              <a:t> </a:t>
            </a:r>
            <a:r>
              <a:rPr lang="fi-FI" sz="1400" dirty="0" err="1" smtClean="0"/>
              <a:t>also</a:t>
            </a:r>
            <a:r>
              <a:rPr lang="fi-FI" sz="1400" dirty="0" smtClean="0"/>
              <a:t> </a:t>
            </a:r>
            <a:r>
              <a:rPr lang="fi-FI" sz="1400" dirty="0" err="1" smtClean="0"/>
              <a:t>configure</a:t>
            </a:r>
            <a:r>
              <a:rPr lang="fi-FI" sz="1400" dirty="0" smtClean="0"/>
              <a:t> a </a:t>
            </a:r>
            <a:r>
              <a:rPr lang="fi-FI" sz="1400" dirty="0" err="1" smtClean="0"/>
              <a:t>negotiation</a:t>
            </a:r>
            <a:endParaRPr lang="fi-FI" sz="1400" dirty="0" smtClean="0"/>
          </a:p>
          <a:p>
            <a:pPr lvl="3"/>
            <a:r>
              <a:rPr lang="fi-FI" sz="1050" dirty="0" smtClean="0"/>
              <a:t>MY_SWITCH(</a:t>
            </a:r>
            <a:r>
              <a:rPr lang="fi-FI" sz="1050" dirty="0" err="1" smtClean="0"/>
              <a:t>config-if</a:t>
            </a:r>
            <a:r>
              <a:rPr lang="fi-FI" sz="1050" dirty="0" smtClean="0"/>
              <a:t>)#</a:t>
            </a:r>
            <a:r>
              <a:rPr lang="fi-FI" sz="1050" b="1" dirty="0" err="1" smtClean="0"/>
              <a:t>switchport</a:t>
            </a:r>
            <a:r>
              <a:rPr lang="fi-FI" sz="1050" b="1" dirty="0" smtClean="0"/>
              <a:t> </a:t>
            </a:r>
            <a:r>
              <a:rPr lang="fi-FI" sz="1050" b="1" dirty="0" err="1" smtClean="0"/>
              <a:t>trunk</a:t>
            </a:r>
            <a:r>
              <a:rPr lang="fi-FI" sz="1050" b="1" dirty="0" smtClean="0"/>
              <a:t> </a:t>
            </a:r>
            <a:r>
              <a:rPr lang="fi-FI" sz="1050" b="1" dirty="0" err="1" smtClean="0"/>
              <a:t>encapsulation</a:t>
            </a:r>
            <a:r>
              <a:rPr lang="fi-FI" sz="1050" b="1" dirty="0" smtClean="0"/>
              <a:t>  </a:t>
            </a:r>
            <a:r>
              <a:rPr lang="fi-FI" sz="1050" b="1" dirty="0" err="1" smtClean="0"/>
              <a:t>negotiate</a:t>
            </a:r>
            <a:endParaRPr lang="fi-FI" sz="1050" b="1" dirty="0" smtClean="0"/>
          </a:p>
          <a:p>
            <a:pPr lvl="2"/>
            <a:r>
              <a:rPr lang="fi-FI" sz="1400" dirty="0" err="1" smtClean="0"/>
              <a:t>Encapsulation</a:t>
            </a:r>
            <a:r>
              <a:rPr lang="fi-FI" sz="1400" dirty="0" smtClean="0"/>
              <a:t> </a:t>
            </a:r>
            <a:r>
              <a:rPr lang="fi-FI" sz="1400" dirty="0" err="1" smtClean="0"/>
              <a:t>options</a:t>
            </a:r>
            <a:r>
              <a:rPr lang="fi-FI" sz="1400" dirty="0" smtClean="0"/>
              <a:t> </a:t>
            </a:r>
            <a:r>
              <a:rPr lang="fi-FI" sz="1400" dirty="0" err="1" smtClean="0"/>
              <a:t>depend</a:t>
            </a:r>
            <a:r>
              <a:rPr lang="fi-FI" sz="1400" dirty="0" smtClean="0"/>
              <a:t> on the </a:t>
            </a:r>
            <a:r>
              <a:rPr lang="fi-FI" sz="1400" dirty="0" err="1" smtClean="0"/>
              <a:t>switch</a:t>
            </a:r>
            <a:r>
              <a:rPr lang="fi-FI" sz="1400" dirty="0" smtClean="0"/>
              <a:t> </a:t>
            </a:r>
            <a:r>
              <a:rPr lang="fi-FI" sz="1400" dirty="0" err="1" smtClean="0"/>
              <a:t>model</a:t>
            </a:r>
            <a:r>
              <a:rPr lang="fi-FI" sz="1400" dirty="0" smtClean="0"/>
              <a:t> (2950 &amp; 2960 </a:t>
            </a:r>
            <a:r>
              <a:rPr lang="fi-FI" sz="1400" dirty="0" err="1" smtClean="0"/>
              <a:t>support</a:t>
            </a:r>
            <a:r>
              <a:rPr lang="fi-FI" sz="1400" dirty="0" smtClean="0"/>
              <a:t> </a:t>
            </a:r>
            <a:r>
              <a:rPr lang="fi-FI" sz="1400" dirty="0" err="1" smtClean="0"/>
              <a:t>only</a:t>
            </a:r>
            <a:r>
              <a:rPr lang="fi-FI" sz="1400" dirty="0" smtClean="0"/>
              <a:t> dot1q). </a:t>
            </a:r>
            <a:r>
              <a:rPr lang="fi-FI" sz="1400" dirty="0" err="1" smtClean="0"/>
              <a:t>Be</a:t>
            </a:r>
            <a:r>
              <a:rPr lang="fi-FI" sz="1400" dirty="0" smtClean="0"/>
              <a:t> sure to </a:t>
            </a:r>
            <a:r>
              <a:rPr lang="fi-FI" sz="1400" dirty="0" err="1" smtClean="0"/>
              <a:t>buy</a:t>
            </a:r>
            <a:r>
              <a:rPr lang="fi-FI" sz="1400" dirty="0" smtClean="0"/>
              <a:t> </a:t>
            </a:r>
            <a:r>
              <a:rPr lang="fi-FI" sz="1400" dirty="0" err="1" smtClean="0"/>
              <a:t>interoperable</a:t>
            </a:r>
            <a:r>
              <a:rPr lang="fi-FI" sz="1400" dirty="0" smtClean="0"/>
              <a:t> </a:t>
            </a:r>
            <a:r>
              <a:rPr lang="fi-FI" sz="1400" dirty="0" err="1" smtClean="0"/>
              <a:t>switches</a:t>
            </a:r>
            <a:r>
              <a:rPr lang="fi-FI" sz="140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VLAN (</a:t>
            </a:r>
            <a:r>
              <a:rPr lang="fi-FI" dirty="0" err="1" smtClean="0"/>
              <a:t>Virtual</a:t>
            </a:r>
            <a:r>
              <a:rPr lang="fi-FI" dirty="0" smtClean="0"/>
              <a:t> LAN) and </a:t>
            </a:r>
            <a:r>
              <a:rPr lang="fi-FI" dirty="0" err="1" smtClean="0"/>
              <a:t>trunks</a:t>
            </a:r>
            <a:r>
              <a:rPr lang="fi-FI" dirty="0" smtClean="0"/>
              <a:t> (10/10)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sz="2000" dirty="0" err="1" smtClean="0"/>
              <a:t>Trunk</a:t>
            </a:r>
            <a:r>
              <a:rPr lang="fi-FI" sz="2000" dirty="0" smtClean="0"/>
              <a:t> </a:t>
            </a:r>
            <a:r>
              <a:rPr lang="fi-FI" sz="2000" dirty="0" err="1" smtClean="0"/>
              <a:t>port</a:t>
            </a:r>
            <a:r>
              <a:rPr lang="fi-FI" sz="2000" dirty="0" smtClean="0"/>
              <a:t> </a:t>
            </a:r>
            <a:r>
              <a:rPr lang="fi-FI" sz="2000" dirty="0" err="1" smtClean="0"/>
              <a:t>configuration</a:t>
            </a:r>
            <a:r>
              <a:rPr lang="fi-FI" sz="2000" dirty="0" smtClean="0"/>
              <a:t> for:</a:t>
            </a:r>
          </a:p>
          <a:p>
            <a:pPr lvl="2"/>
            <a:r>
              <a:rPr lang="fi-FI" sz="1800" dirty="0" err="1" smtClean="0"/>
              <a:t>Ports</a:t>
            </a:r>
            <a:r>
              <a:rPr lang="fi-FI" sz="1800" dirty="0" smtClean="0"/>
              <a:t> </a:t>
            </a:r>
            <a:r>
              <a:rPr lang="fi-FI" sz="1800" dirty="0" err="1" smtClean="0"/>
              <a:t>between</a:t>
            </a:r>
            <a:r>
              <a:rPr lang="fi-FI" sz="1800" dirty="0" smtClean="0"/>
              <a:t> </a:t>
            </a:r>
            <a:r>
              <a:rPr lang="fi-FI" sz="1800" dirty="0" err="1" smtClean="0"/>
              <a:t>switches</a:t>
            </a:r>
            <a:endParaRPr lang="fi-FI" sz="1800" dirty="0" smtClean="0"/>
          </a:p>
          <a:p>
            <a:pPr lvl="2"/>
            <a:r>
              <a:rPr lang="fi-FI" sz="1800" dirty="0" err="1" smtClean="0"/>
              <a:t>Ports</a:t>
            </a:r>
            <a:r>
              <a:rPr lang="fi-FI" sz="1800" dirty="0" smtClean="0"/>
              <a:t> </a:t>
            </a:r>
            <a:r>
              <a:rPr lang="fi-FI" sz="1800" dirty="0" err="1" smtClean="0"/>
              <a:t>between</a:t>
            </a:r>
            <a:r>
              <a:rPr lang="fi-FI" sz="1800" dirty="0" smtClean="0"/>
              <a:t> </a:t>
            </a:r>
            <a:r>
              <a:rPr lang="fi-FI" sz="1800" dirty="0" err="1" smtClean="0"/>
              <a:t>switches</a:t>
            </a:r>
            <a:r>
              <a:rPr lang="fi-FI" sz="1800" dirty="0" smtClean="0"/>
              <a:t> and </a:t>
            </a:r>
            <a:r>
              <a:rPr lang="fi-FI" sz="1800" dirty="0" err="1" smtClean="0"/>
              <a:t>routers</a:t>
            </a:r>
            <a:endParaRPr lang="fi-FI" sz="1800" dirty="0" smtClean="0"/>
          </a:p>
          <a:p>
            <a:pPr lvl="2"/>
            <a:r>
              <a:rPr lang="fi-FI" sz="1800" dirty="0" smtClean="0"/>
              <a:t>Server </a:t>
            </a:r>
            <a:r>
              <a:rPr lang="fi-FI" sz="1800" dirty="0" err="1" smtClean="0"/>
              <a:t>ports</a:t>
            </a:r>
            <a:endParaRPr lang="fi-FI" sz="1800" dirty="0" smtClean="0"/>
          </a:p>
          <a:p>
            <a:pPr lvl="1"/>
            <a:r>
              <a:rPr lang="fi-FI" sz="2000" dirty="0" err="1" smtClean="0"/>
              <a:t>Trunk</a:t>
            </a:r>
            <a:r>
              <a:rPr lang="fi-FI" sz="2000" dirty="0" smtClean="0"/>
              <a:t> </a:t>
            </a:r>
            <a:r>
              <a:rPr lang="fi-FI" sz="2000" dirty="0" err="1" smtClean="0"/>
              <a:t>port</a:t>
            </a:r>
            <a:r>
              <a:rPr lang="fi-FI" sz="2000" dirty="0" smtClean="0"/>
              <a:t> </a:t>
            </a:r>
            <a:r>
              <a:rPr lang="fi-FI" sz="2000" dirty="0" err="1" smtClean="0"/>
              <a:t>can</a:t>
            </a:r>
            <a:r>
              <a:rPr lang="fi-FI" sz="2000" dirty="0" smtClean="0"/>
              <a:t> </a:t>
            </a:r>
            <a:r>
              <a:rPr lang="fi-FI" sz="2000" dirty="0" err="1" smtClean="0"/>
              <a:t>be</a:t>
            </a:r>
            <a:r>
              <a:rPr lang="fi-FI" sz="2000" dirty="0" smtClean="0"/>
              <a:t> </a:t>
            </a:r>
            <a:r>
              <a:rPr lang="fi-FI" sz="2000" dirty="0" err="1" smtClean="0"/>
              <a:t>configured</a:t>
            </a:r>
            <a:r>
              <a:rPr lang="fi-FI" sz="2000" dirty="0" smtClean="0"/>
              <a:t> to </a:t>
            </a:r>
            <a:r>
              <a:rPr lang="fi-FI" sz="2000" dirty="0" err="1" smtClean="0"/>
              <a:t>allow</a:t>
            </a:r>
            <a:r>
              <a:rPr lang="fi-FI" sz="2000" dirty="0" smtClean="0"/>
              <a:t> </a:t>
            </a:r>
            <a:r>
              <a:rPr lang="fi-FI" sz="2000" dirty="0" err="1" smtClean="0"/>
              <a:t>only</a:t>
            </a:r>
            <a:r>
              <a:rPr lang="fi-FI" sz="2000" dirty="0" smtClean="0"/>
              <a:t> </a:t>
            </a:r>
            <a:r>
              <a:rPr lang="fi-FI" sz="2000" dirty="0" err="1" smtClean="0"/>
              <a:t>certain</a:t>
            </a:r>
            <a:r>
              <a:rPr lang="fi-FI" sz="2000" dirty="0" smtClean="0"/>
              <a:t> </a:t>
            </a:r>
            <a:r>
              <a:rPr lang="fi-FI" sz="2000" dirty="0" err="1" smtClean="0"/>
              <a:t>VLANs</a:t>
            </a:r>
            <a:endParaRPr lang="fi-FI" sz="2000" dirty="0" smtClean="0"/>
          </a:p>
          <a:p>
            <a:pPr lvl="2"/>
            <a:r>
              <a:rPr lang="fi-FI" sz="1800" dirty="0" smtClean="0"/>
              <a:t>MY_SWITCH(</a:t>
            </a:r>
            <a:r>
              <a:rPr lang="fi-FI" sz="1800" dirty="0" err="1" smtClean="0"/>
              <a:t>config-if</a:t>
            </a:r>
            <a:r>
              <a:rPr lang="fi-FI" sz="1800" dirty="0" smtClean="0"/>
              <a:t>)#</a:t>
            </a:r>
            <a:r>
              <a:rPr lang="fi-FI" sz="1800" b="1" dirty="0" err="1" smtClean="0"/>
              <a:t>switchport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mode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trunk</a:t>
            </a:r>
            <a:endParaRPr lang="fi-FI" sz="1800" b="1" dirty="0" smtClean="0"/>
          </a:p>
          <a:p>
            <a:pPr lvl="2"/>
            <a:r>
              <a:rPr lang="fi-FI" sz="1800" dirty="0" smtClean="0"/>
              <a:t>MY_SWITCH(</a:t>
            </a:r>
            <a:r>
              <a:rPr lang="fi-FI" sz="1800" dirty="0" err="1" smtClean="0"/>
              <a:t>config-if</a:t>
            </a:r>
            <a:r>
              <a:rPr lang="fi-FI" sz="1800" dirty="0" smtClean="0"/>
              <a:t>)#</a:t>
            </a:r>
            <a:r>
              <a:rPr lang="fi-FI" sz="1800" b="1" dirty="0" err="1" smtClean="0"/>
              <a:t>switchport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trunk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allowed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vlan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add</a:t>
            </a:r>
            <a:r>
              <a:rPr lang="fi-FI" sz="1800" b="1" dirty="0" smtClean="0"/>
              <a:t> 1,10,20</a:t>
            </a:r>
          </a:p>
          <a:p>
            <a:pPr lvl="2"/>
            <a:r>
              <a:rPr lang="fi-FI" sz="1800" dirty="0" err="1" smtClean="0"/>
              <a:t>It</a:t>
            </a:r>
            <a:r>
              <a:rPr lang="fi-FI" sz="1800" dirty="0" smtClean="0"/>
              <a:t> is </a:t>
            </a:r>
            <a:r>
              <a:rPr lang="fi-FI" sz="1800" dirty="0" err="1" smtClean="0"/>
              <a:t>easy</a:t>
            </a:r>
            <a:r>
              <a:rPr lang="fi-FI" sz="1800" dirty="0" smtClean="0"/>
              <a:t> to </a:t>
            </a:r>
            <a:r>
              <a:rPr lang="fi-FI" sz="1800" dirty="0" err="1" smtClean="0"/>
              <a:t>forget</a:t>
            </a:r>
            <a:r>
              <a:rPr lang="fi-FI" sz="1800" dirty="0" smtClean="0"/>
              <a:t> </a:t>
            </a:r>
            <a:r>
              <a:rPr lang="fi-FI" sz="1800" dirty="0" err="1" smtClean="0"/>
              <a:t>some</a:t>
            </a:r>
            <a:r>
              <a:rPr lang="fi-FI" sz="1800" dirty="0" smtClean="0"/>
              <a:t> </a:t>
            </a:r>
            <a:r>
              <a:rPr lang="fi-FI" sz="1800" dirty="0" err="1" smtClean="0"/>
              <a:t>VLANs</a:t>
            </a:r>
            <a:r>
              <a:rPr lang="fi-FI" sz="1800" dirty="0" smtClean="0"/>
              <a:t> </a:t>
            </a:r>
            <a:r>
              <a:rPr lang="fi-FI" sz="1800" dirty="0" err="1" smtClean="0"/>
              <a:t>from</a:t>
            </a:r>
            <a:r>
              <a:rPr lang="fi-FI" sz="1800" dirty="0" smtClean="0"/>
              <a:t> a </a:t>
            </a:r>
            <a:r>
              <a:rPr lang="fi-FI" sz="1800" dirty="0" err="1" smtClean="0"/>
              <a:t>trunk</a:t>
            </a:r>
            <a:r>
              <a:rPr lang="fi-FI" sz="1800" dirty="0" smtClean="0"/>
              <a:t>,  </a:t>
            </a:r>
            <a:r>
              <a:rPr lang="fi-FI" sz="1800" dirty="0" err="1" smtClean="0"/>
              <a:t>so</a:t>
            </a:r>
            <a:r>
              <a:rPr lang="fi-FI" sz="1800" dirty="0" smtClean="0"/>
              <a:t> to </a:t>
            </a:r>
            <a:r>
              <a:rPr lang="fi-FI" sz="1800" dirty="0" err="1" smtClean="0"/>
              <a:t>make</a:t>
            </a:r>
            <a:r>
              <a:rPr lang="fi-FI" sz="1800" dirty="0" smtClean="0"/>
              <a:t> an </a:t>
            </a:r>
            <a:r>
              <a:rPr lang="fi-FI" sz="1800" dirty="0" err="1" smtClean="0"/>
              <a:t>administrators</a:t>
            </a:r>
            <a:r>
              <a:rPr lang="fi-FI" sz="1800" dirty="0" smtClean="0"/>
              <a:t> </a:t>
            </a:r>
            <a:r>
              <a:rPr lang="fi-FI" sz="1800" dirty="0" err="1" smtClean="0"/>
              <a:t>task</a:t>
            </a:r>
            <a:r>
              <a:rPr lang="fi-FI" sz="1800" dirty="0" smtClean="0"/>
              <a:t> </a:t>
            </a:r>
            <a:r>
              <a:rPr lang="fi-FI" sz="1800" dirty="0" err="1" smtClean="0"/>
              <a:t>easier</a:t>
            </a:r>
            <a:r>
              <a:rPr lang="fi-FI" sz="1800" dirty="0" smtClean="0"/>
              <a:t>, </a:t>
            </a:r>
            <a:r>
              <a:rPr lang="fi-FI" sz="1800" dirty="0" err="1" smtClean="0"/>
              <a:t>allow</a:t>
            </a:r>
            <a:r>
              <a:rPr lang="fi-FI" sz="1800" dirty="0" smtClean="0"/>
              <a:t> </a:t>
            </a:r>
            <a:r>
              <a:rPr lang="fi-FI" sz="1800" dirty="0" err="1" smtClean="0"/>
              <a:t>all</a:t>
            </a:r>
            <a:r>
              <a:rPr lang="fi-FI" sz="1800" dirty="0" smtClean="0"/>
              <a:t>:</a:t>
            </a:r>
          </a:p>
          <a:p>
            <a:pPr lvl="2"/>
            <a:r>
              <a:rPr lang="fi-FI" sz="1800" dirty="0" smtClean="0"/>
              <a:t>MY_SWITCH(</a:t>
            </a:r>
            <a:r>
              <a:rPr lang="fi-FI" sz="1800" dirty="0" err="1" smtClean="0"/>
              <a:t>config-if</a:t>
            </a:r>
            <a:r>
              <a:rPr lang="fi-FI" sz="1800" dirty="0" smtClean="0"/>
              <a:t>)#</a:t>
            </a:r>
            <a:r>
              <a:rPr lang="fi-FI" sz="1800" b="1" dirty="0" err="1" smtClean="0"/>
              <a:t>switchport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trunk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allowed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vlan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all</a:t>
            </a:r>
            <a:endParaRPr lang="fi-FI" sz="1800" b="1" dirty="0" smtClean="0"/>
          </a:p>
          <a:p>
            <a:pPr lvl="2"/>
            <a:r>
              <a:rPr lang="fi-FI" sz="1800" dirty="0" err="1" smtClean="0"/>
              <a:t>If</a:t>
            </a:r>
            <a:r>
              <a:rPr lang="fi-FI" sz="1800" dirty="0" smtClean="0"/>
              <a:t>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allow</a:t>
            </a:r>
            <a:r>
              <a:rPr lang="fi-FI" sz="1800" dirty="0" smtClean="0"/>
              <a:t> </a:t>
            </a:r>
            <a:r>
              <a:rPr lang="fi-FI" sz="1800" dirty="0" err="1" smtClean="0"/>
              <a:t>all</a:t>
            </a:r>
            <a:r>
              <a:rPr lang="fi-FI" sz="1800" dirty="0" smtClean="0"/>
              <a:t> </a:t>
            </a:r>
            <a:r>
              <a:rPr lang="fi-FI" sz="1800" dirty="0" err="1" smtClean="0"/>
              <a:t>VLANs</a:t>
            </a:r>
            <a:r>
              <a:rPr lang="fi-FI" sz="1800" dirty="0" smtClean="0"/>
              <a:t> in a </a:t>
            </a:r>
            <a:r>
              <a:rPr lang="fi-FI" sz="1800" dirty="0" err="1" smtClean="0"/>
              <a:t>trunk</a:t>
            </a:r>
            <a:r>
              <a:rPr lang="fi-FI" sz="1800" dirty="0" smtClean="0"/>
              <a:t>, </a:t>
            </a:r>
            <a:r>
              <a:rPr lang="fi-FI" sz="1800" dirty="0" err="1" smtClean="0"/>
              <a:t>be</a:t>
            </a:r>
            <a:r>
              <a:rPr lang="fi-FI" sz="1800" dirty="0" smtClean="0"/>
              <a:t> sure to </a:t>
            </a:r>
            <a:r>
              <a:rPr lang="fi-FI" sz="1800" dirty="0" err="1" smtClean="0"/>
              <a:t>use</a:t>
            </a:r>
            <a:r>
              <a:rPr lang="fi-FI" sz="1800" dirty="0" smtClean="0"/>
              <a:t> VTP </a:t>
            </a:r>
            <a:r>
              <a:rPr lang="fi-FI" sz="1800" dirty="0" err="1" smtClean="0"/>
              <a:t>pruning</a:t>
            </a:r>
            <a:endParaRPr lang="fi-FI" sz="1800" dirty="0" smtClean="0"/>
          </a:p>
          <a:p>
            <a:pPr lvl="2"/>
            <a:r>
              <a:rPr lang="fi-FI" sz="1800" dirty="0" smtClean="0"/>
              <a:t>MY_SWITCH(</a:t>
            </a:r>
            <a:r>
              <a:rPr lang="fi-FI" sz="1800" dirty="0" err="1" smtClean="0"/>
              <a:t>config</a:t>
            </a:r>
            <a:r>
              <a:rPr lang="fi-FI" sz="1800" dirty="0" smtClean="0"/>
              <a:t>)#</a:t>
            </a:r>
            <a:r>
              <a:rPr lang="fi-FI" sz="1800" b="1" dirty="0" err="1" smtClean="0"/>
              <a:t>vtp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pruning</a:t>
            </a:r>
            <a:endParaRPr lang="fi-FI" sz="1800" b="1" dirty="0" smtClean="0"/>
          </a:p>
          <a:p>
            <a:pPr lvl="2"/>
            <a:endParaRPr lang="fi-FI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VLAN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 – VTP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proprietary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 to </a:t>
            </a:r>
            <a:r>
              <a:rPr lang="fi-FI" dirty="0" err="1" smtClean="0"/>
              <a:t>share</a:t>
            </a:r>
            <a:r>
              <a:rPr lang="fi-FI" dirty="0" smtClean="0"/>
              <a:t> VLAN info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switches</a:t>
            </a:r>
            <a:r>
              <a:rPr lang="fi-FI" dirty="0" smtClean="0"/>
              <a:t> (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specifically</a:t>
            </a:r>
            <a:r>
              <a:rPr lang="fi-FI" dirty="0" smtClean="0"/>
              <a:t>,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ports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Removes</a:t>
            </a:r>
            <a:r>
              <a:rPr lang="fi-FI" dirty="0" smtClean="0"/>
              <a:t> </a:t>
            </a:r>
            <a:r>
              <a:rPr lang="fi-FI" dirty="0" err="1" smtClean="0"/>
              <a:t>much</a:t>
            </a:r>
            <a:r>
              <a:rPr lang="fi-FI" dirty="0" smtClean="0"/>
              <a:t> of the </a:t>
            </a:r>
            <a:r>
              <a:rPr lang="fi-FI" dirty="0" err="1" smtClean="0"/>
              <a:t>manual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of </a:t>
            </a:r>
            <a:r>
              <a:rPr lang="fi-FI" dirty="0" err="1" smtClean="0"/>
              <a:t>switches</a:t>
            </a:r>
            <a:endParaRPr lang="fi-FI" dirty="0" smtClean="0"/>
          </a:p>
          <a:p>
            <a:r>
              <a:rPr lang="fi-FI" dirty="0" err="1" smtClean="0"/>
              <a:t>Compare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r>
              <a:rPr lang="fi-FI" dirty="0" smtClean="0"/>
              <a:t>: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2 </a:t>
            </a:r>
            <a:r>
              <a:rPr lang="fi-FI" dirty="0" err="1" smtClean="0"/>
              <a:t>switches</a:t>
            </a:r>
            <a:r>
              <a:rPr lang="fi-FI" dirty="0" smtClean="0"/>
              <a:t> and </a:t>
            </a:r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30 </a:t>
            </a:r>
            <a:r>
              <a:rPr lang="fi-FI" dirty="0" err="1" smtClean="0"/>
              <a:t>switches</a:t>
            </a:r>
            <a:endParaRPr lang="fi-FI" dirty="0" smtClean="0"/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definitely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VTP, at </a:t>
            </a:r>
            <a:r>
              <a:rPr lang="fi-FI" dirty="0" err="1" smtClean="0"/>
              <a:t>least</a:t>
            </a:r>
            <a:r>
              <a:rPr lang="fi-FI" dirty="0" smtClean="0"/>
              <a:t> in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endParaRPr lang="fi-FI" dirty="0" smtClean="0"/>
          </a:p>
          <a:p>
            <a:r>
              <a:rPr lang="fi-FI" dirty="0" smtClean="0"/>
              <a:t>Works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switches</a:t>
            </a:r>
            <a:r>
              <a:rPr lang="fi-FI" dirty="0" smtClean="0"/>
              <a:t>, </a:t>
            </a:r>
            <a:r>
              <a:rPr lang="fi-FI" dirty="0" err="1" smtClean="0"/>
              <a:t>routers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propagate</a:t>
            </a:r>
            <a:r>
              <a:rPr lang="fi-FI" dirty="0" smtClean="0"/>
              <a:t> VTP </a:t>
            </a:r>
            <a:r>
              <a:rPr lang="fi-FI" dirty="0" err="1" smtClean="0"/>
              <a:t>messages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to </a:t>
            </a:r>
            <a:r>
              <a:rPr lang="fi-FI" dirty="0" err="1" smtClean="0"/>
              <a:t>another</a:t>
            </a:r>
            <a:endParaRPr lang="fi-FI" dirty="0" smtClean="0"/>
          </a:p>
          <a:p>
            <a:r>
              <a:rPr lang="fi-FI" dirty="0" smtClean="0"/>
              <a:t>VTP </a:t>
            </a:r>
            <a:r>
              <a:rPr lang="fi-FI" dirty="0" err="1" smtClean="0"/>
              <a:t>domain</a:t>
            </a:r>
            <a:endParaRPr lang="fi-FI" dirty="0" smtClean="0"/>
          </a:p>
          <a:p>
            <a:pPr lvl="1"/>
            <a:r>
              <a:rPr lang="fi-FI" dirty="0" smtClean="0"/>
              <a:t>The VTP </a:t>
            </a:r>
            <a:r>
              <a:rPr lang="fi-FI" dirty="0" err="1" smtClean="0"/>
              <a:t>domain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identical</a:t>
            </a:r>
            <a:r>
              <a:rPr lang="fi-FI" dirty="0" smtClean="0"/>
              <a:t> info in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switches</a:t>
            </a:r>
            <a:r>
              <a:rPr lang="fi-FI" dirty="0" smtClean="0"/>
              <a:t> </a:t>
            </a:r>
            <a:r>
              <a:rPr lang="fi-FI" dirty="0" err="1" smtClean="0"/>
              <a:t>belonging</a:t>
            </a:r>
            <a:r>
              <a:rPr lang="fi-FI" dirty="0" smtClean="0"/>
              <a:t> to the </a:t>
            </a:r>
            <a:r>
              <a:rPr lang="fi-FI" dirty="0" err="1" smtClean="0"/>
              <a:t>domain</a:t>
            </a:r>
            <a:endParaRPr lang="fi-FI" dirty="0" smtClean="0"/>
          </a:p>
          <a:p>
            <a:pPr lvl="1"/>
            <a:r>
              <a:rPr lang="fi-FI" dirty="0" err="1" smtClean="0"/>
              <a:t>Compare</a:t>
            </a:r>
            <a:r>
              <a:rPr lang="fi-FI" dirty="0" smtClean="0"/>
              <a:t> to the </a:t>
            </a:r>
            <a:r>
              <a:rPr lang="fi-FI" dirty="0" err="1" smtClean="0"/>
              <a:t>Autonomous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in </a:t>
            </a:r>
            <a:r>
              <a:rPr lang="fi-FI" dirty="0" err="1" smtClean="0"/>
              <a:t>routing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VLAN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 – VTP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in </a:t>
            </a:r>
            <a:r>
              <a:rPr lang="fi-FI" dirty="0" err="1" smtClean="0"/>
              <a:t>one</a:t>
            </a:r>
            <a:r>
              <a:rPr lang="fi-FI" dirty="0" smtClean="0"/>
              <a:t> of the </a:t>
            </a:r>
            <a:r>
              <a:rPr lang="fi-FI" dirty="0" err="1" smtClean="0"/>
              <a:t>modes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Client</a:t>
            </a:r>
            <a:endParaRPr lang="fi-FI" dirty="0" smtClean="0"/>
          </a:p>
          <a:p>
            <a:pPr lvl="1"/>
            <a:r>
              <a:rPr lang="fi-FI" dirty="0" smtClean="0"/>
              <a:t>Server</a:t>
            </a:r>
          </a:p>
          <a:p>
            <a:pPr lvl="1"/>
            <a:r>
              <a:rPr lang="fi-FI" dirty="0" err="1" smtClean="0"/>
              <a:t>Transparent</a:t>
            </a:r>
            <a:endParaRPr lang="fi-FI" dirty="0" smtClean="0"/>
          </a:p>
          <a:p>
            <a:r>
              <a:rPr lang="fi-FI" dirty="0" smtClean="0"/>
              <a:t>A </a:t>
            </a:r>
            <a:r>
              <a:rPr lang="fi-FI" dirty="0" err="1" smtClean="0"/>
              <a:t>trick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is </a:t>
            </a:r>
            <a:r>
              <a:rPr lang="fi-FI" dirty="0" err="1" smtClean="0"/>
              <a:t>sometimes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, is to </a:t>
            </a:r>
            <a:r>
              <a:rPr lang="fi-FI" dirty="0" err="1" smtClean="0"/>
              <a:t>hook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a new </a:t>
            </a:r>
            <a:r>
              <a:rPr lang="fi-FI" dirty="0" err="1" smtClean="0"/>
              <a:t>switch</a:t>
            </a:r>
            <a:r>
              <a:rPr lang="fi-FI" dirty="0" smtClean="0"/>
              <a:t> into the </a:t>
            </a:r>
            <a:r>
              <a:rPr lang="fi-FI" dirty="0" err="1" smtClean="0"/>
              <a:t>network</a:t>
            </a:r>
            <a:r>
              <a:rPr lang="fi-FI" dirty="0" smtClean="0"/>
              <a:t> in the </a:t>
            </a:r>
            <a:r>
              <a:rPr lang="fi-FI" dirty="0" err="1" smtClean="0"/>
              <a:t>client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. </a:t>
            </a:r>
            <a:r>
              <a:rPr lang="fi-FI" dirty="0" err="1" smtClean="0"/>
              <a:t>Wait</a:t>
            </a:r>
            <a:r>
              <a:rPr lang="fi-FI" dirty="0" smtClean="0"/>
              <a:t> for </a:t>
            </a:r>
            <a:r>
              <a:rPr lang="fi-FI" dirty="0" err="1" smtClean="0"/>
              <a:t>it</a:t>
            </a:r>
            <a:r>
              <a:rPr lang="fi-FI" dirty="0" smtClean="0"/>
              <a:t> to </a:t>
            </a:r>
            <a:r>
              <a:rPr lang="fi-FI" dirty="0" err="1" smtClean="0"/>
              <a:t>receive</a:t>
            </a:r>
            <a:r>
              <a:rPr lang="fi-FI" dirty="0" smtClean="0"/>
              <a:t> VTP data and </a:t>
            </a:r>
            <a:r>
              <a:rPr lang="fi-FI" dirty="0" err="1" smtClean="0"/>
              <a:t>then</a:t>
            </a:r>
            <a:r>
              <a:rPr lang="fi-FI" dirty="0" smtClean="0"/>
              <a:t> </a:t>
            </a:r>
            <a:r>
              <a:rPr lang="fi-FI" dirty="0" err="1" smtClean="0"/>
              <a:t>configure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to a </a:t>
            </a:r>
            <a:r>
              <a:rPr lang="fi-FI" dirty="0" err="1" smtClean="0"/>
              <a:t>server</a:t>
            </a:r>
            <a:r>
              <a:rPr lang="fi-FI" dirty="0" smtClean="0"/>
              <a:t>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configure</a:t>
            </a:r>
            <a:r>
              <a:rPr lang="fi-FI" dirty="0" smtClean="0"/>
              <a:t>, </a:t>
            </a:r>
            <a:r>
              <a:rPr lang="fi-FI" dirty="0" err="1" smtClean="0"/>
              <a:t>however</a:t>
            </a:r>
            <a:r>
              <a:rPr lang="fi-FI" dirty="0" smtClean="0"/>
              <a:t>, the VTP </a:t>
            </a:r>
            <a:r>
              <a:rPr lang="fi-FI" dirty="0" err="1" smtClean="0"/>
              <a:t>domain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VLAN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 – VTP (3/4)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81200" y="2895600"/>
          <a:ext cx="4546600" cy="1333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889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Transparent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 add, modify and delete VLANs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 generate VTP messages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 propagate VTP messages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 accept changes in a VTP message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Default VTP mode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Saves VLANs to NVRAM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VLAN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 – VTP (4/4)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err="1" smtClean="0"/>
              <a:t>One</a:t>
            </a:r>
            <a:r>
              <a:rPr lang="fi-FI" sz="1800" dirty="0" smtClean="0"/>
              <a:t> option </a:t>
            </a:r>
            <a:r>
              <a:rPr lang="fi-FI" sz="1800" dirty="0" err="1" smtClean="0"/>
              <a:t>would</a:t>
            </a:r>
            <a:r>
              <a:rPr lang="fi-FI" sz="1800" dirty="0" smtClean="0"/>
              <a:t> </a:t>
            </a:r>
            <a:r>
              <a:rPr lang="fi-FI" sz="1800" dirty="0" err="1" smtClean="0"/>
              <a:t>be</a:t>
            </a:r>
            <a:r>
              <a:rPr lang="fi-FI" sz="1800" dirty="0" smtClean="0"/>
              <a:t> to </a:t>
            </a:r>
            <a:r>
              <a:rPr lang="fi-FI" sz="1800" dirty="0" err="1" smtClean="0"/>
              <a:t>configure</a:t>
            </a:r>
            <a:r>
              <a:rPr lang="fi-FI" sz="1800" dirty="0" smtClean="0"/>
              <a:t> </a:t>
            </a:r>
            <a:r>
              <a:rPr lang="fi-FI" sz="1800" dirty="0" err="1" smtClean="0"/>
              <a:t>one</a:t>
            </a:r>
            <a:r>
              <a:rPr lang="fi-FI" sz="1800" dirty="0" smtClean="0"/>
              <a:t> </a:t>
            </a:r>
            <a:r>
              <a:rPr lang="fi-FI" sz="1800" dirty="0" err="1" smtClean="0"/>
              <a:t>central</a:t>
            </a:r>
            <a:r>
              <a:rPr lang="fi-FI" sz="1800" dirty="0" smtClean="0"/>
              <a:t> </a:t>
            </a:r>
            <a:r>
              <a:rPr lang="fi-FI" sz="1800" dirty="0" err="1" smtClean="0"/>
              <a:t>switch</a:t>
            </a:r>
            <a:r>
              <a:rPr lang="fi-FI" sz="1800" dirty="0" smtClean="0"/>
              <a:t> to a </a:t>
            </a:r>
            <a:r>
              <a:rPr lang="fi-FI" sz="1800" dirty="0" err="1" smtClean="0"/>
              <a:t>server</a:t>
            </a:r>
            <a:r>
              <a:rPr lang="fi-FI" sz="1800" dirty="0" smtClean="0"/>
              <a:t> and </a:t>
            </a:r>
            <a:r>
              <a:rPr lang="fi-FI" sz="1800" dirty="0" err="1" smtClean="0"/>
              <a:t>all</a:t>
            </a:r>
            <a:r>
              <a:rPr lang="fi-FI" sz="1800" dirty="0" smtClean="0"/>
              <a:t> the </a:t>
            </a:r>
            <a:r>
              <a:rPr lang="fi-FI" sz="1800" dirty="0" err="1" smtClean="0"/>
              <a:t>rest</a:t>
            </a:r>
            <a:r>
              <a:rPr lang="fi-FI" sz="1800" dirty="0" smtClean="0"/>
              <a:t> to </a:t>
            </a:r>
            <a:r>
              <a:rPr lang="fi-FI" sz="1800" dirty="0" err="1" smtClean="0"/>
              <a:t>clients</a:t>
            </a:r>
            <a:endParaRPr lang="fi-FI" sz="1800" dirty="0" smtClean="0"/>
          </a:p>
          <a:p>
            <a:r>
              <a:rPr lang="fi-FI" sz="1800" dirty="0" err="1" smtClean="0"/>
              <a:t>Worst-case</a:t>
            </a:r>
            <a:r>
              <a:rPr lang="fi-FI" sz="1800" dirty="0" smtClean="0"/>
              <a:t> </a:t>
            </a:r>
            <a:r>
              <a:rPr lang="fi-FI" sz="1800" dirty="0" err="1" smtClean="0"/>
              <a:t>scenario</a:t>
            </a:r>
            <a:r>
              <a:rPr lang="fi-FI" sz="1800" dirty="0" smtClean="0"/>
              <a:t>: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have</a:t>
            </a:r>
            <a:r>
              <a:rPr lang="fi-FI" sz="1800" dirty="0" smtClean="0"/>
              <a:t> a VLAN </a:t>
            </a:r>
            <a:r>
              <a:rPr lang="fi-FI" sz="1800" dirty="0" err="1" smtClean="0"/>
              <a:t>with</a:t>
            </a:r>
            <a:r>
              <a:rPr lang="fi-FI" sz="1800" dirty="0" smtClean="0"/>
              <a:t> 500 </a:t>
            </a:r>
            <a:r>
              <a:rPr lang="fi-FI" sz="1800" dirty="0" err="1" smtClean="0"/>
              <a:t>hosts</a:t>
            </a:r>
            <a:r>
              <a:rPr lang="fi-FI" sz="1800" dirty="0" smtClean="0"/>
              <a:t> and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happen</a:t>
            </a:r>
            <a:r>
              <a:rPr lang="fi-FI" sz="1800" dirty="0" smtClean="0"/>
              <a:t> to </a:t>
            </a:r>
            <a:r>
              <a:rPr lang="fi-FI" sz="1800" dirty="0" err="1" smtClean="0"/>
              <a:t>delete</a:t>
            </a:r>
            <a:r>
              <a:rPr lang="fi-FI" sz="1800" dirty="0" smtClean="0"/>
              <a:t> </a:t>
            </a:r>
            <a:r>
              <a:rPr lang="fi-FI" sz="1800" dirty="0" err="1" smtClean="0"/>
              <a:t>that</a:t>
            </a:r>
            <a:r>
              <a:rPr lang="fi-FI" sz="1800" dirty="0" smtClean="0"/>
              <a:t> VLAN in the </a:t>
            </a:r>
            <a:r>
              <a:rPr lang="fi-FI" sz="1800" dirty="0" err="1" smtClean="0"/>
              <a:t>server</a:t>
            </a:r>
            <a:r>
              <a:rPr lang="fi-FI" sz="1800" dirty="0" smtClean="0"/>
              <a:t> =&gt; </a:t>
            </a:r>
            <a:r>
              <a:rPr lang="fi-FI" sz="1800" dirty="0" err="1" smtClean="0"/>
              <a:t>All</a:t>
            </a:r>
            <a:r>
              <a:rPr lang="fi-FI" sz="1800" dirty="0" smtClean="0"/>
              <a:t> the </a:t>
            </a:r>
            <a:r>
              <a:rPr lang="fi-FI" sz="1800" dirty="0" err="1" smtClean="0"/>
              <a:t>switches</a:t>
            </a:r>
            <a:r>
              <a:rPr lang="fi-FI" sz="1800" dirty="0" smtClean="0"/>
              <a:t> </a:t>
            </a:r>
            <a:r>
              <a:rPr lang="fi-FI" sz="1800" dirty="0" err="1" smtClean="0"/>
              <a:t>drop</a:t>
            </a:r>
            <a:r>
              <a:rPr lang="fi-FI" sz="1800" dirty="0" smtClean="0"/>
              <a:t> </a:t>
            </a:r>
            <a:r>
              <a:rPr lang="fi-FI" sz="1800" dirty="0" err="1" smtClean="0"/>
              <a:t>this</a:t>
            </a:r>
            <a:r>
              <a:rPr lang="fi-FI" sz="1800" dirty="0" smtClean="0"/>
              <a:t> VLAN </a:t>
            </a:r>
            <a:r>
              <a:rPr lang="fi-FI" sz="1800" dirty="0" err="1" smtClean="0"/>
              <a:t>information</a:t>
            </a:r>
            <a:endParaRPr lang="fi-FI" sz="1400" dirty="0" smtClean="0"/>
          </a:p>
          <a:p>
            <a:r>
              <a:rPr lang="fi-FI" sz="1800" dirty="0" err="1" smtClean="0"/>
              <a:t>Also</a:t>
            </a:r>
            <a:r>
              <a:rPr lang="fi-FI" sz="1800" dirty="0" smtClean="0"/>
              <a:t>,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can</a:t>
            </a:r>
            <a:r>
              <a:rPr lang="fi-FI" sz="1800" dirty="0" smtClean="0"/>
              <a:t> </a:t>
            </a:r>
            <a:r>
              <a:rPr lang="fi-FI" sz="1800" dirty="0" err="1" smtClean="0"/>
              <a:t>configure</a:t>
            </a:r>
            <a:r>
              <a:rPr lang="fi-FI" sz="1800" dirty="0" smtClean="0"/>
              <a:t> </a:t>
            </a:r>
            <a:r>
              <a:rPr lang="fi-FI" sz="1800" dirty="0" err="1" smtClean="0"/>
              <a:t>all</a:t>
            </a:r>
            <a:r>
              <a:rPr lang="fi-FI" sz="1800" dirty="0" smtClean="0"/>
              <a:t> </a:t>
            </a:r>
            <a:r>
              <a:rPr lang="fi-FI" sz="1800" dirty="0" err="1" smtClean="0"/>
              <a:t>or</a:t>
            </a:r>
            <a:r>
              <a:rPr lang="fi-FI" sz="1800" dirty="0" smtClean="0"/>
              <a:t> </a:t>
            </a:r>
            <a:r>
              <a:rPr lang="fi-FI" sz="1800" dirty="0" err="1" smtClean="0"/>
              <a:t>some</a:t>
            </a:r>
            <a:r>
              <a:rPr lang="fi-FI" sz="1800" dirty="0" smtClean="0"/>
              <a:t> of </a:t>
            </a:r>
            <a:r>
              <a:rPr lang="fi-FI" sz="1800" dirty="0" err="1" smtClean="0"/>
              <a:t>your</a:t>
            </a:r>
            <a:r>
              <a:rPr lang="fi-FI" sz="1800" dirty="0" smtClean="0"/>
              <a:t> </a:t>
            </a:r>
            <a:r>
              <a:rPr lang="fi-FI" sz="1800" dirty="0" err="1" smtClean="0"/>
              <a:t>switches</a:t>
            </a:r>
            <a:r>
              <a:rPr lang="fi-FI" sz="1800" dirty="0" smtClean="0"/>
              <a:t> to </a:t>
            </a:r>
            <a:r>
              <a:rPr lang="fi-FI" sz="1800" dirty="0" err="1" smtClean="0"/>
              <a:t>servers</a:t>
            </a:r>
            <a:endParaRPr lang="fi-FI" sz="1800" dirty="0" smtClean="0"/>
          </a:p>
          <a:p>
            <a:r>
              <a:rPr lang="fi-FI" sz="1800" dirty="0" err="1" smtClean="0"/>
              <a:t>If</a:t>
            </a:r>
            <a:r>
              <a:rPr lang="fi-FI" sz="1800" dirty="0" smtClean="0"/>
              <a:t>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don’t</a:t>
            </a:r>
            <a:r>
              <a:rPr lang="fi-FI" sz="1800" dirty="0" smtClean="0"/>
              <a:t> </a:t>
            </a:r>
            <a:r>
              <a:rPr lang="fi-FI" sz="1800" dirty="0" err="1" smtClean="0"/>
              <a:t>configure</a:t>
            </a:r>
            <a:r>
              <a:rPr lang="fi-FI" sz="1800" dirty="0" smtClean="0"/>
              <a:t> </a:t>
            </a:r>
            <a:r>
              <a:rPr lang="fi-FI" sz="1800" dirty="0" err="1" smtClean="0"/>
              <a:t>anything</a:t>
            </a:r>
            <a:r>
              <a:rPr lang="fi-FI" sz="1800" dirty="0" smtClean="0"/>
              <a:t>, the </a:t>
            </a:r>
            <a:r>
              <a:rPr lang="fi-FI" sz="1800" dirty="0" err="1" smtClean="0"/>
              <a:t>default</a:t>
            </a:r>
            <a:r>
              <a:rPr lang="fi-FI" sz="1800" dirty="0" smtClean="0"/>
              <a:t> </a:t>
            </a:r>
            <a:r>
              <a:rPr lang="fi-FI" sz="1800" dirty="0" err="1" smtClean="0"/>
              <a:t>mode</a:t>
            </a:r>
            <a:r>
              <a:rPr lang="fi-FI" sz="1800" dirty="0" smtClean="0"/>
              <a:t> is </a:t>
            </a:r>
            <a:r>
              <a:rPr lang="fi-FI" sz="1800" dirty="0" err="1" smtClean="0"/>
              <a:t>server</a:t>
            </a:r>
            <a:endParaRPr lang="fi-FI" sz="1800" dirty="0" smtClean="0"/>
          </a:p>
          <a:p>
            <a:r>
              <a:rPr lang="fi-FI" sz="1800" dirty="0" smtClean="0"/>
              <a:t>To </a:t>
            </a:r>
            <a:r>
              <a:rPr lang="fi-FI" sz="1800" dirty="0" err="1" smtClean="0"/>
              <a:t>keep</a:t>
            </a:r>
            <a:r>
              <a:rPr lang="fi-FI" sz="1800" dirty="0" smtClean="0"/>
              <a:t> </a:t>
            </a:r>
            <a:r>
              <a:rPr lang="fi-FI" sz="1800" dirty="0" err="1" smtClean="0"/>
              <a:t>track</a:t>
            </a:r>
            <a:r>
              <a:rPr lang="fi-FI" sz="1800" dirty="0" smtClean="0"/>
              <a:t> of </a:t>
            </a:r>
            <a:r>
              <a:rPr lang="fi-FI" sz="1800" dirty="0" err="1" smtClean="0"/>
              <a:t>changes</a:t>
            </a:r>
            <a:r>
              <a:rPr lang="fi-FI" sz="1800" dirty="0" smtClean="0"/>
              <a:t>, the </a:t>
            </a:r>
            <a:r>
              <a:rPr lang="fi-FI" sz="1800" dirty="0" err="1" smtClean="0"/>
              <a:t>configuration</a:t>
            </a:r>
            <a:r>
              <a:rPr lang="fi-FI" sz="1800" dirty="0" smtClean="0"/>
              <a:t> revision </a:t>
            </a:r>
            <a:r>
              <a:rPr lang="fi-FI" sz="1800" dirty="0" err="1" smtClean="0"/>
              <a:t>number</a:t>
            </a:r>
            <a:r>
              <a:rPr lang="fi-FI" sz="1800" dirty="0" smtClean="0"/>
              <a:t> is </a:t>
            </a:r>
            <a:r>
              <a:rPr lang="fi-FI" sz="1800" dirty="0" err="1" smtClean="0"/>
              <a:t>incremented</a:t>
            </a:r>
            <a:r>
              <a:rPr lang="fi-FI" sz="1800" dirty="0" smtClean="0"/>
              <a:t> </a:t>
            </a:r>
            <a:r>
              <a:rPr lang="fi-FI" sz="1800" dirty="0" err="1" smtClean="0"/>
              <a:t>each</a:t>
            </a:r>
            <a:r>
              <a:rPr lang="fi-FI" sz="1800" dirty="0" smtClean="0"/>
              <a:t> </a:t>
            </a:r>
            <a:r>
              <a:rPr lang="fi-FI" sz="1800" dirty="0" err="1" smtClean="0"/>
              <a:t>time</a:t>
            </a:r>
            <a:r>
              <a:rPr lang="fi-FI" sz="1800" dirty="0" smtClean="0"/>
              <a:t> </a:t>
            </a:r>
            <a:r>
              <a:rPr lang="fi-FI" sz="1800" dirty="0" err="1" smtClean="0"/>
              <a:t>upon</a:t>
            </a:r>
            <a:r>
              <a:rPr lang="fi-FI" sz="1800" dirty="0" smtClean="0"/>
              <a:t> a </a:t>
            </a:r>
            <a:r>
              <a:rPr lang="fi-FI" sz="1800" dirty="0" err="1" smtClean="0"/>
              <a:t>change</a:t>
            </a:r>
            <a:r>
              <a:rPr lang="fi-FI" sz="1800" dirty="0" smtClean="0"/>
              <a:t> and an </a:t>
            </a:r>
            <a:r>
              <a:rPr lang="fi-FI" sz="1800" dirty="0" err="1" smtClean="0"/>
              <a:t>advertisement</a:t>
            </a:r>
            <a:r>
              <a:rPr lang="fi-FI" sz="1800" dirty="0" smtClean="0"/>
              <a:t> is made to </a:t>
            </a:r>
            <a:r>
              <a:rPr lang="fi-FI" sz="1800" dirty="0" err="1" smtClean="0"/>
              <a:t>other</a:t>
            </a:r>
            <a:r>
              <a:rPr lang="fi-FI" sz="1800" dirty="0" smtClean="0"/>
              <a:t> </a:t>
            </a:r>
            <a:r>
              <a:rPr lang="fi-FI" sz="1800" dirty="0" err="1" smtClean="0"/>
              <a:t>switches</a:t>
            </a:r>
            <a:endParaRPr lang="fi-FI" sz="1800" dirty="0" smtClean="0"/>
          </a:p>
          <a:p>
            <a:r>
              <a:rPr lang="fi-FI" sz="1800" dirty="0" smtClean="0"/>
              <a:t>The </a:t>
            </a:r>
            <a:r>
              <a:rPr lang="fi-FI" sz="1800" dirty="0" err="1" smtClean="0"/>
              <a:t>highest</a:t>
            </a:r>
            <a:r>
              <a:rPr lang="fi-FI" sz="1800" dirty="0" smtClean="0"/>
              <a:t> </a:t>
            </a:r>
            <a:r>
              <a:rPr lang="fi-FI" sz="1800" dirty="0" err="1" smtClean="0"/>
              <a:t>configuration</a:t>
            </a:r>
            <a:r>
              <a:rPr lang="fi-FI" sz="1800" dirty="0" smtClean="0"/>
              <a:t> revision </a:t>
            </a:r>
            <a:r>
              <a:rPr lang="fi-FI" sz="1800" dirty="0" err="1" smtClean="0"/>
              <a:t>number</a:t>
            </a:r>
            <a:r>
              <a:rPr lang="fi-FI" sz="1800" dirty="0" smtClean="0"/>
              <a:t> is </a:t>
            </a:r>
            <a:r>
              <a:rPr lang="fi-FI" sz="1800" dirty="0" err="1" smtClean="0"/>
              <a:t>always</a:t>
            </a:r>
            <a:r>
              <a:rPr lang="fi-FI" sz="1800" dirty="0" smtClean="0"/>
              <a:t> the </a:t>
            </a:r>
            <a:r>
              <a:rPr lang="fi-FI" sz="1800" dirty="0" err="1" smtClean="0"/>
              <a:t>latest</a:t>
            </a:r>
            <a:r>
              <a:rPr lang="fi-FI" sz="1800" dirty="0" smtClean="0"/>
              <a:t> </a:t>
            </a:r>
            <a:r>
              <a:rPr lang="fi-FI" sz="1800" dirty="0" err="1" smtClean="0"/>
              <a:t>configuration</a:t>
            </a:r>
            <a:r>
              <a:rPr lang="fi-FI" sz="1800" dirty="0" smtClean="0"/>
              <a:t>. </a:t>
            </a:r>
            <a:r>
              <a:rPr lang="fi-FI" sz="1800" dirty="0" err="1" smtClean="0"/>
              <a:t>This</a:t>
            </a:r>
            <a:r>
              <a:rPr lang="fi-FI" sz="1800" dirty="0" smtClean="0"/>
              <a:t> revision is </a:t>
            </a:r>
            <a:r>
              <a:rPr lang="fi-FI" sz="1800" dirty="0" err="1" smtClean="0"/>
              <a:t>used</a:t>
            </a:r>
            <a:r>
              <a:rPr lang="fi-FI" sz="1800" dirty="0" smtClean="0"/>
              <a:t> and the </a:t>
            </a:r>
            <a:r>
              <a:rPr lang="fi-FI" sz="1800" dirty="0" err="1" smtClean="0"/>
              <a:t>other</a:t>
            </a:r>
            <a:r>
              <a:rPr lang="fi-FI" sz="1800" dirty="0" smtClean="0"/>
              <a:t> </a:t>
            </a:r>
            <a:r>
              <a:rPr lang="fi-FI" sz="1800" dirty="0" err="1" smtClean="0"/>
              <a:t>configurations</a:t>
            </a:r>
            <a:r>
              <a:rPr lang="fi-FI" sz="1800" dirty="0" smtClean="0"/>
              <a:t> </a:t>
            </a:r>
            <a:r>
              <a:rPr lang="fi-FI" sz="1800" dirty="0" err="1" smtClean="0"/>
              <a:t>get</a:t>
            </a:r>
            <a:r>
              <a:rPr lang="fi-FI" sz="1800" dirty="0" smtClean="0"/>
              <a:t> </a:t>
            </a:r>
            <a:r>
              <a:rPr lang="fi-FI" sz="1800" dirty="0" err="1" smtClean="0"/>
              <a:t>deleted</a:t>
            </a:r>
            <a:endParaRPr lang="fi-FI" sz="1800" dirty="0" smtClean="0"/>
          </a:p>
          <a:p>
            <a:r>
              <a:rPr lang="fi-FI" sz="1800" dirty="0" smtClean="0"/>
              <a:t>VLAN </a:t>
            </a:r>
            <a:r>
              <a:rPr lang="fi-FI" sz="1800" dirty="0" err="1" smtClean="0"/>
              <a:t>database</a:t>
            </a:r>
            <a:r>
              <a:rPr lang="fi-FI" sz="1800" dirty="0" smtClean="0"/>
              <a:t> is </a:t>
            </a:r>
            <a:r>
              <a:rPr lang="fi-FI" sz="1800" dirty="0" err="1" smtClean="0"/>
              <a:t>saved</a:t>
            </a:r>
            <a:r>
              <a:rPr lang="fi-FI" sz="1800" dirty="0" smtClean="0"/>
              <a:t> in </a:t>
            </a:r>
            <a:r>
              <a:rPr lang="fi-FI" sz="1800" dirty="0" err="1" smtClean="0"/>
              <a:t>vlan.dat</a:t>
            </a:r>
            <a:r>
              <a:rPr lang="fi-FI" sz="1800" dirty="0" smtClean="0"/>
              <a:t> </a:t>
            </a:r>
            <a:r>
              <a:rPr lang="fi-FI" sz="1800" dirty="0" err="1" smtClean="0"/>
              <a:t>file</a:t>
            </a:r>
            <a:r>
              <a:rPr lang="fi-FI" sz="1800" dirty="0" smtClean="0"/>
              <a:t>, NOT in </a:t>
            </a:r>
            <a:r>
              <a:rPr lang="fi-FI" sz="1800" dirty="0" err="1" smtClean="0"/>
              <a:t>startup-config</a:t>
            </a:r>
            <a:r>
              <a:rPr lang="fi-FI" sz="1800" dirty="0" smtClean="0"/>
              <a:t>. ”</a:t>
            </a:r>
            <a:r>
              <a:rPr lang="fi-FI" sz="1800" b="1" dirty="0" err="1" smtClean="0"/>
              <a:t>erase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startup-config</a:t>
            </a:r>
            <a:r>
              <a:rPr lang="fi-FI" sz="1800" dirty="0" smtClean="0"/>
              <a:t>” </a:t>
            </a:r>
            <a:r>
              <a:rPr lang="fi-FI" sz="1800" dirty="0" err="1" smtClean="0"/>
              <a:t>does</a:t>
            </a:r>
            <a:r>
              <a:rPr lang="fi-FI" sz="1800" dirty="0" smtClean="0"/>
              <a:t> NOT </a:t>
            </a:r>
            <a:r>
              <a:rPr lang="fi-FI" sz="1800" dirty="0" err="1" smtClean="0"/>
              <a:t>delete</a:t>
            </a:r>
            <a:r>
              <a:rPr lang="fi-FI" sz="1800" dirty="0" smtClean="0"/>
              <a:t> </a:t>
            </a:r>
            <a:r>
              <a:rPr lang="fi-FI" sz="1800" dirty="0" err="1" smtClean="0"/>
              <a:t>vlan.dat</a:t>
            </a:r>
            <a:r>
              <a:rPr lang="fi-FI" sz="1800" dirty="0" smtClean="0"/>
              <a:t>. </a:t>
            </a:r>
            <a:r>
              <a:rPr lang="fi-FI" sz="1800" dirty="0" err="1" smtClean="0"/>
              <a:t>Hence</a:t>
            </a:r>
            <a:r>
              <a:rPr lang="fi-FI" sz="1800" dirty="0" smtClean="0"/>
              <a:t>, the </a:t>
            </a:r>
            <a:r>
              <a:rPr lang="fi-FI" sz="1800" dirty="0" err="1" smtClean="0"/>
              <a:t>worst-case</a:t>
            </a:r>
            <a:r>
              <a:rPr lang="fi-FI" sz="1800" dirty="0" smtClean="0"/>
              <a:t> </a:t>
            </a:r>
            <a:r>
              <a:rPr lang="fi-FI" sz="1800" dirty="0" err="1" smtClean="0"/>
              <a:t>scenario</a:t>
            </a:r>
            <a:r>
              <a:rPr lang="fi-FI" sz="1800" dirty="0" smtClean="0"/>
              <a:t> </a:t>
            </a:r>
            <a:r>
              <a:rPr lang="fi-FI" sz="1800" dirty="0" err="1" smtClean="0"/>
              <a:t>here</a:t>
            </a:r>
            <a:r>
              <a:rPr lang="fi-FI" sz="1800" dirty="0" smtClean="0"/>
              <a:t> is </a:t>
            </a:r>
            <a:r>
              <a:rPr lang="fi-FI" sz="1800" dirty="0" err="1" smtClean="0"/>
              <a:t>that</a:t>
            </a:r>
            <a:r>
              <a:rPr lang="fi-FI" sz="1800" dirty="0" smtClean="0"/>
              <a:t> </a:t>
            </a:r>
            <a:r>
              <a:rPr lang="fi-FI" sz="1800" dirty="0" err="1" smtClean="0"/>
              <a:t>when</a:t>
            </a:r>
            <a:r>
              <a:rPr lang="fi-FI" sz="1800" dirty="0" smtClean="0"/>
              <a:t>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boot</a:t>
            </a:r>
            <a:r>
              <a:rPr lang="fi-FI" sz="1800" dirty="0" smtClean="0"/>
              <a:t> </a:t>
            </a:r>
            <a:r>
              <a:rPr lang="fi-FI" sz="1800" dirty="0" err="1" smtClean="0"/>
              <a:t>up</a:t>
            </a:r>
            <a:r>
              <a:rPr lang="fi-FI" sz="1800" dirty="0" smtClean="0"/>
              <a:t> an </a:t>
            </a:r>
            <a:r>
              <a:rPr lang="fi-FI" sz="1800" dirty="0" err="1" smtClean="0"/>
              <a:t>erased</a:t>
            </a:r>
            <a:r>
              <a:rPr lang="fi-FI" sz="1800" dirty="0" smtClean="0"/>
              <a:t> </a:t>
            </a:r>
            <a:r>
              <a:rPr lang="fi-FI" sz="1800" dirty="0" err="1" smtClean="0"/>
              <a:t>switch</a:t>
            </a:r>
            <a:r>
              <a:rPr lang="fi-FI" sz="1800" dirty="0" smtClean="0"/>
              <a:t> into an </a:t>
            </a:r>
            <a:r>
              <a:rPr lang="fi-FI" sz="1800" dirty="0" err="1" smtClean="0"/>
              <a:t>existing</a:t>
            </a:r>
            <a:r>
              <a:rPr lang="fi-FI" sz="1800" dirty="0" smtClean="0"/>
              <a:t> </a:t>
            </a:r>
            <a:r>
              <a:rPr lang="fi-FI" sz="1800" dirty="0" err="1" smtClean="0"/>
              <a:t>network</a:t>
            </a:r>
            <a:r>
              <a:rPr lang="fi-FI" sz="1800" dirty="0" smtClean="0"/>
              <a:t>, </a:t>
            </a:r>
            <a:r>
              <a:rPr lang="fi-FI" sz="1800" dirty="0" err="1" smtClean="0"/>
              <a:t>it</a:t>
            </a:r>
            <a:r>
              <a:rPr lang="fi-FI" sz="1800" dirty="0" smtClean="0"/>
              <a:t> </a:t>
            </a:r>
            <a:r>
              <a:rPr lang="fi-FI" sz="1800" dirty="0" err="1" smtClean="0"/>
              <a:t>may</a:t>
            </a:r>
            <a:r>
              <a:rPr lang="fi-FI" sz="1800" dirty="0" smtClean="0"/>
              <a:t> </a:t>
            </a:r>
            <a:r>
              <a:rPr lang="fi-FI" sz="1800" dirty="0" err="1" smtClean="0"/>
              <a:t>have</a:t>
            </a:r>
            <a:r>
              <a:rPr lang="fi-FI" sz="1800" dirty="0" smtClean="0"/>
              <a:t> a </a:t>
            </a:r>
            <a:r>
              <a:rPr lang="fi-FI" sz="1800" dirty="0" err="1" smtClean="0"/>
              <a:t>higher</a:t>
            </a:r>
            <a:r>
              <a:rPr lang="fi-FI" sz="1800" dirty="0" smtClean="0"/>
              <a:t> </a:t>
            </a:r>
            <a:r>
              <a:rPr lang="fi-FI" sz="1800" dirty="0" err="1" smtClean="0"/>
              <a:t>config</a:t>
            </a:r>
            <a:r>
              <a:rPr lang="fi-FI" sz="1800" dirty="0" smtClean="0"/>
              <a:t> </a:t>
            </a:r>
            <a:r>
              <a:rPr lang="fi-FI" sz="1800" dirty="0" err="1" smtClean="0"/>
              <a:t>rev</a:t>
            </a:r>
            <a:r>
              <a:rPr lang="fi-FI" sz="1800" dirty="0" smtClean="0"/>
              <a:t> </a:t>
            </a:r>
            <a:r>
              <a:rPr lang="fi-FI" sz="1800" dirty="0" err="1" smtClean="0"/>
              <a:t>number</a:t>
            </a:r>
            <a:r>
              <a:rPr lang="fi-FI" sz="1800" dirty="0" smtClean="0"/>
              <a:t> (in </a:t>
            </a:r>
            <a:r>
              <a:rPr lang="fi-FI" sz="1800" dirty="0" err="1" smtClean="0"/>
              <a:t>vlan.dat</a:t>
            </a:r>
            <a:r>
              <a:rPr lang="fi-FI" sz="1800" dirty="0" smtClean="0"/>
              <a:t>) and </a:t>
            </a:r>
            <a:r>
              <a:rPr lang="fi-FI" sz="1800" dirty="0" err="1" smtClean="0"/>
              <a:t>overwrites</a:t>
            </a:r>
            <a:r>
              <a:rPr lang="fi-FI" sz="1800" dirty="0" smtClean="0"/>
              <a:t> the </a:t>
            </a:r>
            <a:r>
              <a:rPr lang="fi-FI" sz="1800" dirty="0" err="1" smtClean="0"/>
              <a:t>existing</a:t>
            </a:r>
            <a:r>
              <a:rPr lang="fi-FI" sz="1800" dirty="0" smtClean="0"/>
              <a:t> VLAN info</a:t>
            </a:r>
          </a:p>
          <a:p>
            <a:pPr lvl="1"/>
            <a:r>
              <a:rPr lang="fi-FI" sz="1400" dirty="0" smtClean="0"/>
              <a:t>To </a:t>
            </a:r>
            <a:r>
              <a:rPr lang="fi-FI" sz="1400" dirty="0" err="1" smtClean="0"/>
              <a:t>be</a:t>
            </a:r>
            <a:r>
              <a:rPr lang="fi-FI" sz="1400" dirty="0" smtClean="0"/>
              <a:t> on a </a:t>
            </a:r>
            <a:r>
              <a:rPr lang="fi-FI" sz="1400" dirty="0" err="1" smtClean="0"/>
              <a:t>safe</a:t>
            </a:r>
            <a:r>
              <a:rPr lang="fi-FI" sz="1400" dirty="0" smtClean="0"/>
              <a:t> side, </a:t>
            </a:r>
            <a:r>
              <a:rPr lang="fi-FI" sz="1400" dirty="0" err="1" smtClean="0"/>
              <a:t>delete</a:t>
            </a:r>
            <a:r>
              <a:rPr lang="fi-FI" sz="1400" dirty="0" smtClean="0"/>
              <a:t> </a:t>
            </a:r>
            <a:r>
              <a:rPr lang="fi-FI" sz="1400" dirty="0" err="1" smtClean="0"/>
              <a:t>vlan.dat</a:t>
            </a:r>
            <a:r>
              <a:rPr lang="fi-FI" sz="1400" dirty="0" smtClean="0"/>
              <a:t> of a </a:t>
            </a:r>
            <a:r>
              <a:rPr lang="fi-FI" sz="1400" dirty="0" err="1" smtClean="0"/>
              <a:t>switch</a:t>
            </a:r>
            <a:r>
              <a:rPr lang="fi-FI" sz="1400" dirty="0" smtClean="0"/>
              <a:t> </a:t>
            </a:r>
            <a:r>
              <a:rPr lang="fi-FI" sz="1400" dirty="0" err="1" smtClean="0"/>
              <a:t>before</a:t>
            </a:r>
            <a:r>
              <a:rPr lang="fi-FI" sz="1400" dirty="0" smtClean="0"/>
              <a:t> </a:t>
            </a:r>
            <a:r>
              <a:rPr lang="fi-FI" sz="1400" dirty="0" err="1" smtClean="0"/>
              <a:t>connecting</a:t>
            </a:r>
            <a:r>
              <a:rPr lang="fi-FI" sz="1400" dirty="0" smtClean="0"/>
              <a:t> </a:t>
            </a:r>
            <a:r>
              <a:rPr lang="fi-FI" sz="1400" dirty="0" err="1" smtClean="0"/>
              <a:t>it</a:t>
            </a:r>
            <a:r>
              <a:rPr lang="fi-FI" sz="1400" dirty="0" smtClean="0"/>
              <a:t> to </a:t>
            </a:r>
            <a:r>
              <a:rPr lang="fi-FI" sz="1400" dirty="0" err="1" smtClean="0"/>
              <a:t>your</a:t>
            </a:r>
            <a:r>
              <a:rPr lang="fi-FI" sz="1400" dirty="0" smtClean="0"/>
              <a:t> </a:t>
            </a:r>
            <a:r>
              <a:rPr lang="fi-FI" sz="1400" dirty="0" err="1" smtClean="0"/>
              <a:t>network</a:t>
            </a:r>
            <a:endParaRPr lang="fi-FI" sz="1400" dirty="0" smtClean="0"/>
          </a:p>
          <a:p>
            <a:pPr lvl="1"/>
            <a:r>
              <a:rPr lang="fi-FI" sz="1400" dirty="0" err="1" smtClean="0"/>
              <a:t>MY_SWITCH#</a:t>
            </a:r>
            <a:r>
              <a:rPr lang="fi-FI" sz="1400" b="1" dirty="0" err="1" smtClean="0"/>
              <a:t>delete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vlan.dat</a:t>
            </a:r>
            <a:endParaRPr lang="fi-FI" sz="1400" b="1" dirty="0" smtClean="0"/>
          </a:p>
          <a:p>
            <a:pPr lvl="1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Laboratory</a:t>
            </a:r>
            <a:r>
              <a:rPr lang="fi-FI" dirty="0" smtClean="0"/>
              <a:t> </a:t>
            </a:r>
            <a:r>
              <a:rPr lang="fi-FI" dirty="0" err="1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smtClean="0"/>
              <a:t>#1 Basic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port-security</a:t>
            </a:r>
            <a:r>
              <a:rPr lang="fi-FI" dirty="0" smtClean="0"/>
              <a:t> and </a:t>
            </a:r>
            <a:r>
              <a:rPr lang="fi-FI" dirty="0" err="1" smtClean="0"/>
              <a:t>telnet</a:t>
            </a:r>
            <a:endParaRPr lang="fi-FI" dirty="0" smtClean="0"/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reason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configure</a:t>
            </a:r>
            <a:r>
              <a:rPr lang="fi-FI" dirty="0" smtClean="0"/>
              <a:t> </a:t>
            </a:r>
            <a:r>
              <a:rPr lang="fi-FI" dirty="0" err="1" smtClean="0"/>
              <a:t>telnet</a:t>
            </a:r>
            <a:r>
              <a:rPr lang="fi-FI" dirty="0" smtClean="0"/>
              <a:t> </a:t>
            </a:r>
            <a:r>
              <a:rPr lang="fi-FI" dirty="0" err="1" smtClean="0"/>
              <a:t>instead</a:t>
            </a:r>
            <a:r>
              <a:rPr lang="fi-FI" dirty="0" smtClean="0"/>
              <a:t> of SSH is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simulator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supports</a:t>
            </a:r>
            <a:r>
              <a:rPr lang="fi-FI" dirty="0" smtClean="0"/>
              <a:t> </a:t>
            </a:r>
            <a:r>
              <a:rPr lang="fi-FI" dirty="0" err="1" smtClean="0"/>
              <a:t>telnet</a:t>
            </a:r>
            <a:r>
              <a:rPr lang="fi-FI" dirty="0" smtClean="0"/>
              <a:t> </a:t>
            </a:r>
            <a:r>
              <a:rPr lang="fi-FI" dirty="0" err="1" smtClean="0"/>
              <a:t>sessions</a:t>
            </a:r>
            <a:endParaRPr lang="fi-FI" dirty="0" smtClean="0"/>
          </a:p>
          <a:p>
            <a:pPr lvl="1"/>
            <a:r>
              <a:rPr lang="fi-FI" dirty="0" smtClean="0"/>
              <a:t>5p</a:t>
            </a:r>
          </a:p>
          <a:p>
            <a:r>
              <a:rPr lang="fi-FI" dirty="0" smtClean="0"/>
              <a:t>#2 VLAN and </a:t>
            </a:r>
            <a:r>
              <a:rPr lang="fi-FI" dirty="0" err="1" smtClean="0"/>
              <a:t>Router-on-a-stick</a:t>
            </a:r>
            <a:endParaRPr lang="fi-FI" dirty="0" smtClean="0"/>
          </a:p>
          <a:p>
            <a:pPr lvl="1"/>
            <a:r>
              <a:rPr lang="fi-FI" dirty="0" smtClean="0"/>
              <a:t>4p</a:t>
            </a:r>
          </a:p>
          <a:p>
            <a:r>
              <a:rPr lang="fi-FI" dirty="0" smtClean="0"/>
              <a:t>#3 </a:t>
            </a:r>
            <a:r>
              <a:rPr lang="fi-FI" dirty="0" err="1" smtClean="0"/>
              <a:t>Routing</a:t>
            </a:r>
            <a:r>
              <a:rPr lang="fi-FI" dirty="0" smtClean="0"/>
              <a:t> and ACL</a:t>
            </a:r>
          </a:p>
          <a:p>
            <a:pPr lvl="1"/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and RIPv2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employed</a:t>
            </a:r>
            <a:r>
              <a:rPr lang="fi-FI" dirty="0" smtClean="0"/>
              <a:t>.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, </a:t>
            </a:r>
            <a:r>
              <a:rPr lang="fi-FI" dirty="0" err="1" smtClean="0"/>
              <a:t>such</a:t>
            </a:r>
            <a:r>
              <a:rPr lang="fi-FI" dirty="0" smtClean="0"/>
              <a:t> as OSPF,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harder</a:t>
            </a:r>
            <a:r>
              <a:rPr lang="fi-FI" dirty="0" smtClean="0"/>
              <a:t> to </a:t>
            </a:r>
            <a:r>
              <a:rPr lang="fi-FI" dirty="0" err="1" smtClean="0"/>
              <a:t>configure</a:t>
            </a:r>
            <a:r>
              <a:rPr lang="fi-FI" dirty="0" smtClean="0"/>
              <a:t> and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left</a:t>
            </a:r>
            <a:r>
              <a:rPr lang="fi-FI" dirty="0" smtClean="0"/>
              <a:t> outside </a:t>
            </a:r>
            <a:r>
              <a:rPr lang="fi-FI" dirty="0" err="1" smtClean="0"/>
              <a:t>because</a:t>
            </a:r>
            <a:r>
              <a:rPr lang="fi-FI" dirty="0" smtClean="0"/>
              <a:t> of a </a:t>
            </a:r>
            <a:r>
              <a:rPr lang="fi-FI" dirty="0" err="1" smtClean="0"/>
              <a:t>short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per </a:t>
            </a:r>
            <a:r>
              <a:rPr lang="fi-FI" dirty="0" err="1" smtClean="0"/>
              <a:t>lab</a:t>
            </a:r>
            <a:endParaRPr lang="fi-FI" dirty="0" smtClean="0"/>
          </a:p>
          <a:p>
            <a:pPr lvl="1"/>
            <a:r>
              <a:rPr lang="fi-FI" dirty="0" smtClean="0"/>
              <a:t>10p</a:t>
            </a:r>
          </a:p>
          <a:p>
            <a:r>
              <a:rPr lang="fi-FI" dirty="0" smtClean="0"/>
              <a:t>#4 NAT + DHCP</a:t>
            </a:r>
          </a:p>
          <a:p>
            <a:pPr lvl="1"/>
            <a:r>
              <a:rPr lang="fi-FI" dirty="0" smtClean="0"/>
              <a:t>8p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maximum</a:t>
            </a:r>
            <a:r>
              <a:rPr lang="fi-FI" dirty="0" smtClean="0"/>
              <a:t> </a:t>
            </a:r>
            <a:r>
              <a:rPr lang="fi-FI" dirty="0" err="1" smtClean="0"/>
              <a:t>points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lab</a:t>
            </a:r>
            <a:r>
              <a:rPr lang="fi-FI" dirty="0" smtClean="0"/>
              <a:t> is 29p</a:t>
            </a:r>
          </a:p>
          <a:p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well</a:t>
            </a:r>
            <a:r>
              <a:rPr lang="fi-FI" dirty="0" smtClean="0"/>
              <a:t> </a:t>
            </a:r>
            <a:r>
              <a:rPr lang="fi-FI" dirty="0" err="1" smtClean="0"/>
              <a:t>prepared</a:t>
            </a:r>
            <a:r>
              <a:rPr lang="fi-FI" dirty="0" smtClean="0"/>
              <a:t>,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take</a:t>
            </a:r>
            <a:r>
              <a:rPr lang="fi-FI" dirty="0" smtClean="0"/>
              <a:t> no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30-45 </a:t>
            </a:r>
            <a:r>
              <a:rPr lang="fi-FI" dirty="0" err="1" smtClean="0"/>
              <a:t>minutes</a:t>
            </a:r>
            <a:r>
              <a:rPr lang="fi-FI" dirty="0" smtClean="0"/>
              <a:t> </a:t>
            </a:r>
            <a:r>
              <a:rPr lang="fi-FI" dirty="0" err="1" smtClean="0"/>
              <a:t>making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a 2-3 </a:t>
            </a:r>
            <a:r>
              <a:rPr lang="fi-FI" dirty="0" err="1" smtClean="0"/>
              <a:t>hour</a:t>
            </a:r>
            <a:r>
              <a:rPr lang="fi-FI" dirty="0" smtClean="0"/>
              <a:t> </a:t>
            </a:r>
            <a:r>
              <a:rPr lang="fi-FI" dirty="0" err="1" smtClean="0"/>
              <a:t>assignment</a:t>
            </a:r>
            <a:endParaRPr lang="fi-FI" dirty="0" smtClean="0"/>
          </a:p>
          <a:p>
            <a:r>
              <a:rPr lang="fi-FI" dirty="0" err="1" smtClean="0"/>
              <a:t>Write</a:t>
            </a:r>
            <a:r>
              <a:rPr lang="fi-FI" dirty="0" smtClean="0"/>
              <a:t> </a:t>
            </a:r>
            <a:r>
              <a:rPr lang="fi-FI" dirty="0" err="1" smtClean="0"/>
              <a:t>down</a:t>
            </a:r>
            <a:r>
              <a:rPr lang="fi-FI" dirty="0" smtClean="0"/>
              <a:t> the </a:t>
            </a:r>
            <a:r>
              <a:rPr lang="fi-FI" dirty="0" err="1" smtClean="0"/>
              <a:t>complete</a:t>
            </a:r>
            <a:r>
              <a:rPr lang="fi-FI" dirty="0" smtClean="0"/>
              <a:t> IOS </a:t>
            </a:r>
            <a:r>
              <a:rPr lang="fi-FI" dirty="0" err="1" smtClean="0"/>
              <a:t>command</a:t>
            </a:r>
            <a:r>
              <a:rPr lang="fi-FI" dirty="0" smtClean="0"/>
              <a:t> </a:t>
            </a:r>
            <a:r>
              <a:rPr lang="fi-FI" dirty="0" err="1" smtClean="0"/>
              <a:t>sequence</a:t>
            </a:r>
            <a:r>
              <a:rPr lang="fi-FI" dirty="0" smtClean="0"/>
              <a:t> for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task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coming</a:t>
            </a:r>
            <a:r>
              <a:rPr lang="fi-FI" dirty="0" smtClean="0"/>
              <a:t> to the </a:t>
            </a:r>
            <a:r>
              <a:rPr lang="fi-FI" dirty="0" err="1" smtClean="0"/>
              <a:t>lab</a:t>
            </a:r>
            <a:r>
              <a:rPr lang="fi-FI" dirty="0" smtClean="0"/>
              <a:t>.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particularly</a:t>
            </a:r>
            <a:r>
              <a:rPr lang="fi-FI" dirty="0" smtClean="0"/>
              <a:t> </a:t>
            </a:r>
            <a:r>
              <a:rPr lang="fi-FI" dirty="0" err="1" smtClean="0"/>
              <a:t>accurate</a:t>
            </a:r>
            <a:r>
              <a:rPr lang="fi-FI" dirty="0" smtClean="0"/>
              <a:t>, in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 IOS </a:t>
            </a:r>
            <a:r>
              <a:rPr lang="fi-FI" dirty="0" err="1" smtClean="0"/>
              <a:t>mode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and </a:t>
            </a:r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move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the </a:t>
            </a:r>
            <a:r>
              <a:rPr lang="fi-FI" dirty="0" err="1" smtClean="0"/>
              <a:t>modes</a:t>
            </a:r>
            <a:r>
              <a:rPr lang="fi-FI" dirty="0" smtClean="0"/>
              <a:t>.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invoking</a:t>
            </a:r>
            <a:r>
              <a:rPr lang="fi-FI" dirty="0" smtClean="0"/>
              <a:t> the </a:t>
            </a:r>
            <a:r>
              <a:rPr lang="fi-FI" dirty="0" err="1" smtClean="0"/>
              <a:t>commands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check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the CCNA </a:t>
            </a:r>
            <a:r>
              <a:rPr lang="fi-FI" dirty="0" err="1" smtClean="0"/>
              <a:t>Portable</a:t>
            </a:r>
            <a:r>
              <a:rPr lang="fi-FI" dirty="0" smtClean="0"/>
              <a:t> </a:t>
            </a:r>
            <a:r>
              <a:rPr lang="fi-FI" dirty="0" err="1" smtClean="0"/>
              <a:t>Command</a:t>
            </a:r>
            <a:r>
              <a:rPr lang="fi-FI" dirty="0" smtClean="0"/>
              <a:t> Guide at the </a:t>
            </a:r>
            <a:r>
              <a:rPr lang="fi-FI" dirty="0" err="1" smtClean="0"/>
              <a:t>lab</a:t>
            </a:r>
            <a:endParaRPr lang="fi-FI" dirty="0" smtClean="0"/>
          </a:p>
          <a:p>
            <a:r>
              <a:rPr lang="fi-FI" dirty="0" smtClean="0"/>
              <a:t>Outside the </a:t>
            </a:r>
            <a:r>
              <a:rPr lang="fi-FI" dirty="0" err="1" smtClean="0"/>
              <a:t>lab</a:t>
            </a:r>
            <a:r>
              <a:rPr lang="fi-FI" dirty="0" smtClean="0"/>
              <a:t> </a:t>
            </a:r>
            <a:r>
              <a:rPr lang="fi-FI" dirty="0" err="1" smtClean="0"/>
              <a:t>times</a:t>
            </a:r>
            <a:r>
              <a:rPr lang="fi-FI" dirty="0" smtClean="0"/>
              <a:t>, a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borrow</a:t>
            </a:r>
            <a:r>
              <a:rPr lang="fi-FI" dirty="0" smtClean="0"/>
              <a:t> the CCNA </a:t>
            </a:r>
            <a:r>
              <a:rPr lang="fi-FI" dirty="0" err="1" smtClean="0"/>
              <a:t>Portable</a:t>
            </a:r>
            <a:r>
              <a:rPr lang="fi-FI" dirty="0" smtClean="0"/>
              <a:t> </a:t>
            </a:r>
            <a:r>
              <a:rPr lang="fi-FI" dirty="0" err="1" smtClean="0"/>
              <a:t>Command</a:t>
            </a:r>
            <a:r>
              <a:rPr lang="fi-FI" dirty="0" smtClean="0"/>
              <a:t> Guide for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hours</a:t>
            </a:r>
            <a:endParaRPr lang="fi-FI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reference</a:t>
            </a:r>
            <a:r>
              <a:rPr lang="fi-FI" dirty="0" smtClean="0"/>
              <a:t> </a:t>
            </a:r>
            <a:r>
              <a:rPr lang="fi-FI" dirty="0" err="1" smtClean="0"/>
              <a:t>book</a:t>
            </a:r>
            <a:r>
              <a:rPr lang="fi-FI" dirty="0" smtClean="0"/>
              <a:t>: Richard </a:t>
            </a:r>
            <a:r>
              <a:rPr lang="fi-FI" dirty="0" err="1" smtClean="0"/>
              <a:t>Deal</a:t>
            </a:r>
            <a:r>
              <a:rPr lang="fi-FI" dirty="0" smtClean="0"/>
              <a:t>: CCNA </a:t>
            </a:r>
            <a:r>
              <a:rPr lang="fi-FI" dirty="0" err="1" smtClean="0"/>
              <a:t>Study</a:t>
            </a:r>
            <a:r>
              <a:rPr lang="fi-FI" dirty="0" smtClean="0"/>
              <a:t> Guide. 3rd edition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borrowed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in </a:t>
            </a:r>
            <a:r>
              <a:rPr lang="fi-FI" dirty="0" err="1" smtClean="0"/>
              <a:t>these</a:t>
            </a:r>
            <a:r>
              <a:rPr lang="fi-FI" dirty="0" smtClean="0"/>
              <a:t> </a:t>
            </a:r>
            <a:r>
              <a:rPr lang="fi-FI" dirty="0" err="1" smtClean="0"/>
              <a:t>slides</a:t>
            </a:r>
            <a:r>
              <a:rPr lang="fi-FI" dirty="0" smtClean="0"/>
              <a:t> </a:t>
            </a:r>
            <a:r>
              <a:rPr lang="fi-FI" dirty="0" err="1" smtClean="0"/>
              <a:t>stay</a:t>
            </a:r>
            <a:r>
              <a:rPr lang="fi-FI" dirty="0" smtClean="0"/>
              <a:t> </a:t>
            </a:r>
            <a:r>
              <a:rPr lang="fi-FI" dirty="0" err="1" smtClean="0"/>
              <a:t>blur</a:t>
            </a:r>
            <a:endParaRPr lang="fi-FI" dirty="0" smtClean="0"/>
          </a:p>
          <a:p>
            <a:r>
              <a:rPr lang="fi-FI" dirty="0" err="1" smtClean="0"/>
              <a:t>Either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prepare</a:t>
            </a:r>
            <a:r>
              <a:rPr lang="fi-FI" dirty="0" smtClean="0"/>
              <a:t> </a:t>
            </a:r>
            <a:r>
              <a:rPr lang="fi-FI" dirty="0" err="1" smtClean="0"/>
              <a:t>well</a:t>
            </a:r>
            <a:r>
              <a:rPr lang="fi-FI" dirty="0" smtClean="0"/>
              <a:t> for the </a:t>
            </a:r>
            <a:r>
              <a:rPr lang="fi-FI" dirty="0" err="1" smtClean="0"/>
              <a:t>labs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fail</a:t>
            </a:r>
            <a:r>
              <a:rPr lang="fi-FI" dirty="0" smtClean="0"/>
              <a:t>, </a:t>
            </a:r>
            <a:r>
              <a:rPr lang="fi-FI" dirty="0" err="1" smtClean="0"/>
              <a:t>that’s</a:t>
            </a:r>
            <a:r>
              <a:rPr lang="fi-FI" dirty="0" smtClean="0"/>
              <a:t> </a:t>
            </a:r>
            <a:r>
              <a:rPr lang="fi-FI" dirty="0" err="1" smtClean="0"/>
              <a:t>guaranteed</a:t>
            </a:r>
            <a:r>
              <a:rPr lang="fi-FI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VTP </a:t>
            </a:r>
            <a:r>
              <a:rPr lang="fi-FI" dirty="0" err="1" smtClean="0"/>
              <a:t>Pruning</a:t>
            </a:r>
            <a:r>
              <a:rPr lang="fi-FI" dirty="0" smtClean="0"/>
              <a:t>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By </a:t>
            </a:r>
            <a:r>
              <a:rPr lang="fi-FI" sz="2400" dirty="0" err="1" smtClean="0"/>
              <a:t>default</a:t>
            </a:r>
            <a:r>
              <a:rPr lang="fi-FI" sz="2400" dirty="0" smtClean="0"/>
              <a:t>, </a:t>
            </a:r>
            <a:r>
              <a:rPr lang="fi-FI" sz="2400" dirty="0" err="1" smtClean="0"/>
              <a:t>any</a:t>
            </a:r>
            <a:r>
              <a:rPr lang="fi-FI" sz="2400" dirty="0" smtClean="0"/>
              <a:t> </a:t>
            </a:r>
            <a:r>
              <a:rPr lang="fi-FI" sz="2400" dirty="0" err="1" smtClean="0"/>
              <a:t>broadcast</a:t>
            </a:r>
            <a:r>
              <a:rPr lang="fi-FI" sz="2400" dirty="0" smtClean="0"/>
              <a:t>, </a:t>
            </a:r>
            <a:r>
              <a:rPr lang="fi-FI" sz="2400" dirty="0" err="1" smtClean="0"/>
              <a:t>multicast</a:t>
            </a:r>
            <a:r>
              <a:rPr lang="fi-FI" sz="2400" dirty="0" smtClean="0"/>
              <a:t> </a:t>
            </a:r>
            <a:r>
              <a:rPr lang="fi-FI" sz="2400" dirty="0" err="1" smtClean="0"/>
              <a:t>or</a:t>
            </a:r>
            <a:r>
              <a:rPr lang="fi-FI" sz="2400" dirty="0" smtClean="0"/>
              <a:t> an </a:t>
            </a:r>
            <a:r>
              <a:rPr lang="fi-FI" sz="2400" dirty="0" err="1" smtClean="0"/>
              <a:t>unknown</a:t>
            </a:r>
            <a:r>
              <a:rPr lang="fi-FI" sz="2400" dirty="0" smtClean="0"/>
              <a:t> </a:t>
            </a:r>
            <a:r>
              <a:rPr lang="fi-FI" sz="2400" dirty="0" err="1" smtClean="0"/>
              <a:t>unicast</a:t>
            </a:r>
            <a:r>
              <a:rPr lang="fi-FI" sz="2400" dirty="0" smtClean="0"/>
              <a:t> </a:t>
            </a:r>
            <a:r>
              <a:rPr lang="fi-FI" sz="2400" dirty="0" err="1" smtClean="0"/>
              <a:t>traffic</a:t>
            </a:r>
            <a:r>
              <a:rPr lang="fi-FI" sz="2400" dirty="0" smtClean="0"/>
              <a:t> is </a:t>
            </a:r>
            <a:r>
              <a:rPr lang="fi-FI" sz="2400" dirty="0" err="1" smtClean="0"/>
              <a:t>flooded</a:t>
            </a:r>
            <a:r>
              <a:rPr lang="fi-FI" sz="2400" dirty="0" smtClean="0"/>
              <a:t> out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ports</a:t>
            </a:r>
            <a:r>
              <a:rPr lang="fi-FI" sz="2400" dirty="0" smtClean="0"/>
              <a:t> </a:t>
            </a:r>
            <a:r>
              <a:rPr lang="fi-FI" sz="2400" dirty="0" err="1" smtClean="0"/>
              <a:t>associated</a:t>
            </a:r>
            <a:r>
              <a:rPr lang="fi-FI" sz="2400" dirty="0" smtClean="0"/>
              <a:t> the </a:t>
            </a:r>
            <a:r>
              <a:rPr lang="fi-FI" sz="2400" dirty="0" err="1" smtClean="0"/>
              <a:t>source</a:t>
            </a:r>
            <a:r>
              <a:rPr lang="fi-FI" sz="2400" dirty="0" smtClean="0"/>
              <a:t> VLAN, </a:t>
            </a:r>
            <a:r>
              <a:rPr lang="fi-FI" sz="2400" dirty="0" err="1" smtClean="0"/>
              <a:t>including</a:t>
            </a:r>
            <a:r>
              <a:rPr lang="fi-FI" sz="2400" dirty="0" smtClean="0"/>
              <a:t> </a:t>
            </a:r>
            <a:r>
              <a:rPr lang="fi-FI" sz="2400" dirty="0" err="1" smtClean="0"/>
              <a:t>trunks</a:t>
            </a:r>
            <a:endParaRPr lang="fi-FI" sz="2400" dirty="0" smtClean="0"/>
          </a:p>
          <a:p>
            <a:r>
              <a:rPr lang="fi-FI" sz="2400" dirty="0" err="1" smtClean="0"/>
              <a:t>Flooding</a:t>
            </a:r>
            <a:r>
              <a:rPr lang="fi-FI" sz="2400" dirty="0" smtClean="0"/>
              <a:t> </a:t>
            </a:r>
            <a:r>
              <a:rPr lang="fi-FI" sz="2400" dirty="0" err="1" smtClean="0"/>
              <a:t>takes</a:t>
            </a:r>
            <a:r>
              <a:rPr lang="fi-FI" sz="2400" dirty="0" smtClean="0"/>
              <a:t> </a:t>
            </a:r>
            <a:r>
              <a:rPr lang="fi-FI" sz="2400" dirty="0" err="1" smtClean="0"/>
              <a:t>place</a:t>
            </a:r>
            <a:r>
              <a:rPr lang="fi-FI" sz="2400" dirty="0" smtClean="0"/>
              <a:t> into </a:t>
            </a:r>
            <a:r>
              <a:rPr lang="fi-FI" sz="2400" dirty="0" err="1" smtClean="0"/>
              <a:t>other</a:t>
            </a:r>
            <a:r>
              <a:rPr lang="fi-FI" sz="2400" dirty="0" smtClean="0"/>
              <a:t> </a:t>
            </a:r>
            <a:r>
              <a:rPr lang="fi-FI" sz="2400" dirty="0" err="1" smtClean="0"/>
              <a:t>switches</a:t>
            </a:r>
            <a:r>
              <a:rPr lang="fi-FI" sz="2400" dirty="0" smtClean="0"/>
              <a:t>, </a:t>
            </a:r>
            <a:r>
              <a:rPr lang="fi-FI" sz="2400" dirty="0" err="1" smtClean="0"/>
              <a:t>even</a:t>
            </a:r>
            <a:r>
              <a:rPr lang="fi-FI" sz="2400" dirty="0" smtClean="0"/>
              <a:t> </a:t>
            </a:r>
            <a:r>
              <a:rPr lang="fi-FI" sz="2400" dirty="0" err="1" smtClean="0"/>
              <a:t>if</a:t>
            </a:r>
            <a:r>
              <a:rPr lang="fi-FI" sz="2400" dirty="0" smtClean="0"/>
              <a:t> </a:t>
            </a:r>
            <a:r>
              <a:rPr lang="fi-FI" sz="2400" dirty="0" err="1" smtClean="0"/>
              <a:t>there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no </a:t>
            </a:r>
            <a:r>
              <a:rPr lang="fi-FI" sz="2400" dirty="0" err="1" smtClean="0"/>
              <a:t>active</a:t>
            </a:r>
            <a:r>
              <a:rPr lang="fi-FI" sz="2400" dirty="0" smtClean="0"/>
              <a:t> </a:t>
            </a:r>
            <a:r>
              <a:rPr lang="fi-FI" sz="2400" dirty="0" err="1" smtClean="0"/>
              <a:t>ports</a:t>
            </a:r>
            <a:r>
              <a:rPr lang="fi-FI" sz="2400" dirty="0" smtClean="0"/>
              <a:t> in </a:t>
            </a:r>
            <a:r>
              <a:rPr lang="fi-FI" sz="2400" dirty="0" err="1" smtClean="0"/>
              <a:t>them</a:t>
            </a:r>
            <a:r>
              <a:rPr lang="fi-FI" sz="2400" dirty="0" smtClean="0"/>
              <a:t>, as long as the </a:t>
            </a:r>
            <a:r>
              <a:rPr lang="fi-FI" sz="2400" dirty="0" err="1" smtClean="0"/>
              <a:t>trunk</a:t>
            </a:r>
            <a:r>
              <a:rPr lang="fi-FI" sz="2400" dirty="0" smtClean="0"/>
              <a:t> </a:t>
            </a:r>
            <a:r>
              <a:rPr lang="fi-FI" sz="2400" dirty="0" err="1" smtClean="0"/>
              <a:t>port</a:t>
            </a:r>
            <a:r>
              <a:rPr lang="fi-FI" sz="2400" dirty="0" smtClean="0"/>
              <a:t> </a:t>
            </a:r>
            <a:r>
              <a:rPr lang="fi-FI" sz="2400" dirty="0" err="1" smtClean="0"/>
              <a:t>has</a:t>
            </a:r>
            <a:r>
              <a:rPr lang="fi-FI" sz="2400" dirty="0" smtClean="0"/>
              <a:t> a </a:t>
            </a:r>
            <a:r>
              <a:rPr lang="fi-FI" sz="2400" dirty="0" err="1" smtClean="0"/>
              <a:t>source</a:t>
            </a:r>
            <a:r>
              <a:rPr lang="fi-FI" sz="2400" dirty="0" smtClean="0"/>
              <a:t> VLAN </a:t>
            </a:r>
            <a:r>
              <a:rPr lang="fi-FI" sz="2400" dirty="0" err="1" smtClean="0"/>
              <a:t>associated</a:t>
            </a:r>
            <a:r>
              <a:rPr lang="fi-FI" sz="2400" dirty="0" smtClean="0"/>
              <a:t> to </a:t>
            </a:r>
            <a:r>
              <a:rPr lang="fi-FI" sz="2400" dirty="0" err="1" smtClean="0"/>
              <a:t>it</a:t>
            </a:r>
            <a:r>
              <a:rPr lang="fi-FI" sz="2400" dirty="0" smtClean="0"/>
              <a:t>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VLANs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associated</a:t>
            </a:r>
            <a:r>
              <a:rPr lang="fi-FI" sz="2400" dirty="0" smtClean="0"/>
              <a:t> to a </a:t>
            </a:r>
            <a:r>
              <a:rPr lang="fi-FI" sz="2400" dirty="0" err="1" smtClean="0"/>
              <a:t>trunk</a:t>
            </a:r>
            <a:endParaRPr lang="fi-FI" sz="2400" dirty="0" smtClean="0"/>
          </a:p>
          <a:p>
            <a:r>
              <a:rPr lang="fi-FI" sz="2400" dirty="0" err="1" smtClean="0"/>
              <a:t>Think</a:t>
            </a:r>
            <a:r>
              <a:rPr lang="fi-FI" sz="2400" dirty="0" smtClean="0"/>
              <a:t> of a video </a:t>
            </a:r>
            <a:r>
              <a:rPr lang="fi-FI" sz="2400" dirty="0" err="1" smtClean="0"/>
              <a:t>multicast</a:t>
            </a:r>
            <a:r>
              <a:rPr lang="fi-FI" sz="2400" dirty="0" smtClean="0"/>
              <a:t> </a:t>
            </a:r>
            <a:r>
              <a:rPr lang="fi-FI" sz="2400" dirty="0" err="1" smtClean="0"/>
              <a:t>stream</a:t>
            </a:r>
            <a:r>
              <a:rPr lang="fi-FI" sz="2400" dirty="0" smtClean="0"/>
              <a:t> of 5 </a:t>
            </a:r>
            <a:r>
              <a:rPr lang="fi-FI" sz="2400" dirty="0" err="1" smtClean="0"/>
              <a:t>Mbps</a:t>
            </a:r>
            <a:r>
              <a:rPr lang="fi-FI" sz="2400" dirty="0" smtClean="0"/>
              <a:t> </a:t>
            </a:r>
            <a:r>
              <a:rPr lang="fi-FI" sz="2400" dirty="0" err="1" smtClean="0"/>
              <a:t>flooding</a:t>
            </a:r>
            <a:r>
              <a:rPr lang="fi-FI" sz="2400" dirty="0" smtClean="0"/>
              <a:t> </a:t>
            </a:r>
            <a:r>
              <a:rPr lang="fi-FI" sz="2400" dirty="0" err="1" smtClean="0"/>
              <a:t>everywhere</a:t>
            </a:r>
            <a:endParaRPr lang="fi-FI" sz="2400" dirty="0" smtClean="0"/>
          </a:p>
          <a:p>
            <a:r>
              <a:rPr lang="fi-FI" sz="2400" dirty="0" err="1" smtClean="0"/>
              <a:t>Traffic</a:t>
            </a:r>
            <a:r>
              <a:rPr lang="fi-FI" sz="2400" dirty="0" smtClean="0"/>
              <a:t> </a:t>
            </a:r>
            <a:r>
              <a:rPr lang="fi-FI" sz="2400" dirty="0" err="1" smtClean="0"/>
              <a:t>rate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downscaled</a:t>
            </a:r>
            <a:r>
              <a:rPr lang="fi-FI" sz="2400" dirty="0" smtClean="0"/>
              <a:t> </a:t>
            </a:r>
            <a:r>
              <a:rPr lang="fi-FI" sz="2400" dirty="0" err="1" smtClean="0"/>
              <a:t>by</a:t>
            </a:r>
            <a:r>
              <a:rPr lang="fi-FI" sz="2400" dirty="0" smtClean="0"/>
              <a:t> </a:t>
            </a:r>
            <a:r>
              <a:rPr lang="fi-FI" sz="2400" dirty="0" err="1" smtClean="0"/>
              <a:t>allowing</a:t>
            </a:r>
            <a:r>
              <a:rPr lang="fi-FI" sz="2400" dirty="0" smtClean="0"/>
              <a:t> </a:t>
            </a:r>
            <a:r>
              <a:rPr lang="fi-FI" sz="2400" dirty="0" err="1" smtClean="0"/>
              <a:t>manually</a:t>
            </a:r>
            <a:r>
              <a:rPr lang="fi-FI" sz="2400" dirty="0" smtClean="0"/>
              <a:t> </a:t>
            </a:r>
            <a:r>
              <a:rPr lang="fi-FI" sz="2400" dirty="0" err="1" smtClean="0"/>
              <a:t>only</a:t>
            </a:r>
            <a:r>
              <a:rPr lang="fi-FI" sz="2400" dirty="0" smtClean="0"/>
              <a:t> </a:t>
            </a:r>
            <a:r>
              <a:rPr lang="fi-FI" sz="2400" dirty="0" err="1" smtClean="0"/>
              <a:t>active</a:t>
            </a:r>
            <a:r>
              <a:rPr lang="fi-FI" sz="2400" dirty="0" smtClean="0"/>
              <a:t> </a:t>
            </a:r>
            <a:r>
              <a:rPr lang="fi-FI" sz="2400" dirty="0" err="1" smtClean="0"/>
              <a:t>VLANs</a:t>
            </a:r>
            <a:r>
              <a:rPr lang="fi-FI" sz="2400" dirty="0" smtClean="0"/>
              <a:t> in </a:t>
            </a:r>
            <a:r>
              <a:rPr lang="fi-FI" sz="2400" dirty="0" err="1" smtClean="0"/>
              <a:t>trunks</a:t>
            </a:r>
            <a:r>
              <a:rPr lang="fi-FI" sz="2400" dirty="0" smtClean="0"/>
              <a:t> </a:t>
            </a:r>
            <a:r>
              <a:rPr lang="fi-FI" sz="2400" dirty="0" err="1" smtClean="0"/>
              <a:t>but</a:t>
            </a:r>
            <a:r>
              <a:rPr lang="fi-FI" sz="2400" dirty="0" smtClean="0"/>
              <a:t> </a:t>
            </a:r>
            <a:r>
              <a:rPr lang="fi-FI" sz="2400" dirty="0" err="1" smtClean="0"/>
              <a:t>this</a:t>
            </a:r>
            <a:r>
              <a:rPr lang="fi-FI" sz="2400" dirty="0" smtClean="0"/>
              <a:t> is </a:t>
            </a:r>
            <a:r>
              <a:rPr lang="fi-FI" sz="2400" dirty="0" err="1" smtClean="0"/>
              <a:t>tedious</a:t>
            </a:r>
            <a:r>
              <a:rPr lang="fi-FI" sz="2400" dirty="0" smtClean="0"/>
              <a:t>. </a:t>
            </a:r>
            <a:r>
              <a:rPr lang="fi-FI" sz="2400" dirty="0" err="1" smtClean="0"/>
              <a:t>This</a:t>
            </a:r>
            <a:r>
              <a:rPr lang="fi-FI" sz="2400" dirty="0" smtClean="0"/>
              <a:t> is </a:t>
            </a:r>
            <a:r>
              <a:rPr lang="fi-FI" sz="2400" dirty="0" err="1" smtClean="0"/>
              <a:t>called</a:t>
            </a:r>
            <a:r>
              <a:rPr lang="fi-FI" sz="2400" dirty="0" smtClean="0"/>
              <a:t> </a:t>
            </a:r>
            <a:r>
              <a:rPr lang="fi-FI" sz="2400" dirty="0" err="1" smtClean="0"/>
              <a:t>static</a:t>
            </a:r>
            <a:r>
              <a:rPr lang="fi-FI" sz="2400" dirty="0" smtClean="0"/>
              <a:t> VLAN </a:t>
            </a:r>
            <a:r>
              <a:rPr lang="fi-FI" sz="2400" dirty="0" err="1" smtClean="0"/>
              <a:t>pruning</a:t>
            </a:r>
            <a:r>
              <a:rPr lang="fi-FI" sz="2400" dirty="0" smtClean="0"/>
              <a:t>. A </a:t>
            </a:r>
            <a:r>
              <a:rPr lang="fi-FI" sz="2400" dirty="0" err="1" smtClean="0"/>
              <a:t>better</a:t>
            </a:r>
            <a:r>
              <a:rPr lang="fi-FI" sz="2400" dirty="0" smtClean="0"/>
              <a:t> option </a:t>
            </a:r>
            <a:r>
              <a:rPr lang="fi-FI" sz="2400" dirty="0" err="1" smtClean="0"/>
              <a:t>would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using</a:t>
            </a:r>
            <a:r>
              <a:rPr lang="fi-FI" sz="2400" dirty="0" smtClean="0"/>
              <a:t> VTP </a:t>
            </a:r>
            <a:r>
              <a:rPr lang="fi-FI" sz="2400" dirty="0" err="1" smtClean="0"/>
              <a:t>Pruning</a:t>
            </a:r>
            <a:r>
              <a:rPr lang="fi-FI" sz="2400" dirty="0" smtClean="0"/>
              <a:t> and </a:t>
            </a:r>
            <a:r>
              <a:rPr lang="fi-FI" sz="2400" dirty="0" err="1" smtClean="0"/>
              <a:t>allowing</a:t>
            </a:r>
            <a:r>
              <a:rPr lang="fi-FI" sz="2400" dirty="0" smtClean="0"/>
              <a:t>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VLANs</a:t>
            </a:r>
            <a:r>
              <a:rPr lang="fi-FI" sz="2400" dirty="0" smtClean="0"/>
              <a:t> in </a:t>
            </a:r>
            <a:r>
              <a:rPr lang="fi-FI" sz="2400" dirty="0" err="1" smtClean="0"/>
              <a:t>trunk</a:t>
            </a:r>
            <a:r>
              <a:rPr lang="fi-FI" sz="2400" dirty="0" smtClean="0"/>
              <a:t> </a:t>
            </a:r>
            <a:r>
              <a:rPr lang="fi-FI" sz="2400" dirty="0" err="1" smtClean="0"/>
              <a:t>ports</a:t>
            </a:r>
            <a:r>
              <a:rPr lang="fi-FI" sz="2400" dirty="0" smtClean="0"/>
              <a:t>. </a:t>
            </a:r>
            <a:r>
              <a:rPr lang="fi-FI" sz="2400" dirty="0" err="1" smtClean="0"/>
              <a:t>This</a:t>
            </a:r>
            <a:r>
              <a:rPr lang="fi-FI" sz="2400" dirty="0" smtClean="0"/>
              <a:t> is </a:t>
            </a:r>
            <a:r>
              <a:rPr lang="fi-FI" sz="2400" dirty="0" err="1" smtClean="0"/>
              <a:t>called</a:t>
            </a:r>
            <a:r>
              <a:rPr lang="fi-FI" sz="2400" dirty="0" smtClean="0"/>
              <a:t> </a:t>
            </a:r>
            <a:r>
              <a:rPr lang="fi-FI" sz="2400" dirty="0" err="1" smtClean="0"/>
              <a:t>dynamic</a:t>
            </a:r>
            <a:r>
              <a:rPr lang="fi-FI" sz="2400" dirty="0" smtClean="0"/>
              <a:t> VLAN </a:t>
            </a:r>
            <a:r>
              <a:rPr lang="fi-FI" sz="2400" dirty="0" err="1" smtClean="0"/>
              <a:t>pruning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VTP </a:t>
            </a:r>
            <a:r>
              <a:rPr lang="fi-FI" dirty="0" err="1" smtClean="0"/>
              <a:t>Pruning</a:t>
            </a:r>
            <a:r>
              <a:rPr lang="fi-FI" dirty="0" smtClean="0"/>
              <a:t>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In </a:t>
            </a:r>
            <a:r>
              <a:rPr lang="fi-FI" sz="2400" dirty="0" err="1" smtClean="0"/>
              <a:t>order</a:t>
            </a:r>
            <a:r>
              <a:rPr lang="fi-FI" sz="2400" dirty="0" smtClean="0"/>
              <a:t> </a:t>
            </a:r>
            <a:r>
              <a:rPr lang="fi-FI" sz="2400" dirty="0" err="1" smtClean="0"/>
              <a:t>it</a:t>
            </a:r>
            <a:r>
              <a:rPr lang="fi-FI" sz="2400" dirty="0" smtClean="0"/>
              <a:t> to </a:t>
            </a:r>
            <a:r>
              <a:rPr lang="fi-FI" sz="2400" dirty="0" err="1" smtClean="0"/>
              <a:t>work</a:t>
            </a:r>
            <a:r>
              <a:rPr lang="fi-FI" sz="2400" dirty="0" smtClean="0"/>
              <a:t>, VTP </a:t>
            </a:r>
            <a:r>
              <a:rPr lang="fi-FI" sz="2400" dirty="0" err="1" smtClean="0"/>
              <a:t>pruning</a:t>
            </a:r>
            <a:r>
              <a:rPr lang="fi-FI" sz="2400" dirty="0" smtClean="0"/>
              <a:t> </a:t>
            </a:r>
            <a:r>
              <a:rPr lang="fi-FI" sz="2400" dirty="0" err="1" smtClean="0"/>
              <a:t>needs</a:t>
            </a:r>
            <a:r>
              <a:rPr lang="fi-FI" sz="2400" dirty="0" smtClean="0"/>
              <a:t> to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enabled</a:t>
            </a:r>
            <a:r>
              <a:rPr lang="fi-FI" sz="2400" dirty="0" smtClean="0"/>
              <a:t> </a:t>
            </a:r>
            <a:r>
              <a:rPr lang="fi-FI" sz="2400" dirty="0" err="1" smtClean="0"/>
              <a:t>only</a:t>
            </a:r>
            <a:r>
              <a:rPr lang="fi-FI" sz="2400" dirty="0" smtClean="0"/>
              <a:t> on </a:t>
            </a:r>
            <a:r>
              <a:rPr lang="fi-FI" sz="2400" dirty="0" err="1" smtClean="0"/>
              <a:t>one</a:t>
            </a:r>
            <a:r>
              <a:rPr lang="fi-FI" sz="2400" dirty="0" smtClean="0"/>
              <a:t> VTP </a:t>
            </a:r>
            <a:r>
              <a:rPr lang="fi-FI" sz="2400" dirty="0" err="1" smtClean="0"/>
              <a:t>server</a:t>
            </a:r>
            <a:r>
              <a:rPr lang="fi-FI" sz="2400" dirty="0" smtClean="0"/>
              <a:t> </a:t>
            </a:r>
            <a:r>
              <a:rPr lang="fi-FI" sz="2400" dirty="0" err="1" smtClean="0"/>
              <a:t>switch</a:t>
            </a:r>
            <a:r>
              <a:rPr lang="fi-FI" sz="2400" dirty="0" smtClean="0"/>
              <a:t> per VTP </a:t>
            </a:r>
            <a:r>
              <a:rPr lang="fi-FI" sz="2400" dirty="0" err="1" smtClean="0"/>
              <a:t>domain</a:t>
            </a:r>
            <a:r>
              <a:rPr lang="fi-FI" sz="2400" dirty="0" smtClean="0"/>
              <a:t>. </a:t>
            </a:r>
            <a:r>
              <a:rPr lang="fi-FI" sz="2400" dirty="0" err="1" smtClean="0"/>
              <a:t>All</a:t>
            </a:r>
            <a:r>
              <a:rPr lang="fi-FI" sz="2400" dirty="0" smtClean="0"/>
              <a:t> the </a:t>
            </a:r>
            <a:r>
              <a:rPr lang="fi-FI" sz="2400" dirty="0" err="1" smtClean="0"/>
              <a:t>switches</a:t>
            </a:r>
            <a:r>
              <a:rPr lang="fi-FI" sz="2400" dirty="0" smtClean="0"/>
              <a:t> </a:t>
            </a:r>
            <a:r>
              <a:rPr lang="fi-FI" sz="2400" dirty="0" err="1" smtClean="0"/>
              <a:t>involved</a:t>
            </a:r>
            <a:r>
              <a:rPr lang="fi-FI" sz="2400" dirty="0" smtClean="0"/>
              <a:t> in </a:t>
            </a:r>
            <a:r>
              <a:rPr lang="fi-FI" sz="2400" dirty="0" err="1" smtClean="0"/>
              <a:t>pruning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either</a:t>
            </a:r>
            <a:r>
              <a:rPr lang="fi-FI" sz="2400" dirty="0" smtClean="0"/>
              <a:t> VTP </a:t>
            </a:r>
            <a:r>
              <a:rPr lang="fi-FI" sz="2400" dirty="0" err="1" smtClean="0"/>
              <a:t>clients</a:t>
            </a:r>
            <a:r>
              <a:rPr lang="fi-FI" sz="2400" dirty="0" smtClean="0"/>
              <a:t> </a:t>
            </a:r>
            <a:r>
              <a:rPr lang="fi-FI" sz="2400" dirty="0" err="1" smtClean="0"/>
              <a:t>or</a:t>
            </a:r>
            <a:r>
              <a:rPr lang="fi-FI" sz="2400" dirty="0" smtClean="0"/>
              <a:t> VTP </a:t>
            </a:r>
            <a:r>
              <a:rPr lang="fi-FI" sz="2400" dirty="0" err="1" smtClean="0"/>
              <a:t>servers</a:t>
            </a:r>
            <a:endParaRPr lang="fi-FI" sz="2400" dirty="0" smtClean="0"/>
          </a:p>
          <a:p>
            <a:r>
              <a:rPr lang="fi-FI" sz="2400" dirty="0" err="1" smtClean="0"/>
              <a:t>Transparent</a:t>
            </a:r>
            <a:r>
              <a:rPr lang="fi-FI" sz="2400" dirty="0" smtClean="0"/>
              <a:t> VTP </a:t>
            </a:r>
            <a:r>
              <a:rPr lang="fi-FI" sz="2400" dirty="0" err="1" smtClean="0"/>
              <a:t>switches</a:t>
            </a:r>
            <a:r>
              <a:rPr lang="fi-FI" sz="2400" dirty="0" smtClean="0"/>
              <a:t> </a:t>
            </a:r>
            <a:r>
              <a:rPr lang="fi-FI" sz="2400" dirty="0" err="1" smtClean="0"/>
              <a:t>must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pruned</a:t>
            </a:r>
            <a:r>
              <a:rPr lang="fi-FI" sz="2400" dirty="0" smtClean="0"/>
              <a:t> </a:t>
            </a:r>
            <a:r>
              <a:rPr lang="fi-FI" sz="2400" dirty="0" err="1" smtClean="0"/>
              <a:t>manually</a:t>
            </a:r>
            <a:endParaRPr lang="fi-FI" sz="2400" dirty="0" smtClean="0"/>
          </a:p>
          <a:p>
            <a:r>
              <a:rPr lang="fi-FI" sz="2400" dirty="0" smtClean="0"/>
              <a:t>VTP </a:t>
            </a:r>
            <a:r>
              <a:rPr lang="fi-FI" sz="2400" dirty="0" err="1" smtClean="0"/>
              <a:t>pruning</a:t>
            </a:r>
            <a:r>
              <a:rPr lang="fi-FI" sz="2400" dirty="0" smtClean="0"/>
              <a:t> </a:t>
            </a:r>
            <a:r>
              <a:rPr lang="fi-FI" sz="2400" dirty="0" err="1" smtClean="0"/>
              <a:t>increases</a:t>
            </a:r>
            <a:r>
              <a:rPr lang="fi-FI" sz="2400" dirty="0" smtClean="0"/>
              <a:t> </a:t>
            </a:r>
            <a:r>
              <a:rPr lang="fi-FI" sz="2400" dirty="0" err="1" smtClean="0"/>
              <a:t>your</a:t>
            </a:r>
            <a:r>
              <a:rPr lang="fi-FI" sz="2400" dirty="0" smtClean="0"/>
              <a:t> </a:t>
            </a:r>
            <a:r>
              <a:rPr lang="fi-FI" sz="2400" dirty="0" err="1" smtClean="0"/>
              <a:t>network’s</a:t>
            </a:r>
            <a:r>
              <a:rPr lang="fi-FI" sz="2400" dirty="0" smtClean="0"/>
              <a:t> </a:t>
            </a:r>
            <a:r>
              <a:rPr lang="fi-FI" sz="2400" dirty="0" err="1" smtClean="0"/>
              <a:t>efficiency</a:t>
            </a:r>
            <a:r>
              <a:rPr lang="fi-FI" sz="2400" dirty="0" smtClean="0"/>
              <a:t>, </a:t>
            </a:r>
            <a:r>
              <a:rPr lang="fi-FI" sz="2400" dirty="0" err="1" smtClean="0"/>
              <a:t>especially</a:t>
            </a:r>
            <a:r>
              <a:rPr lang="fi-FI" sz="2400" dirty="0" smtClean="0"/>
              <a:t> in </a:t>
            </a:r>
            <a:r>
              <a:rPr lang="fi-FI" sz="2400" dirty="0" err="1" smtClean="0"/>
              <a:t>larger</a:t>
            </a:r>
            <a:r>
              <a:rPr lang="fi-FI" sz="2400" dirty="0" smtClean="0"/>
              <a:t> </a:t>
            </a:r>
            <a:r>
              <a:rPr lang="fi-FI" sz="2400" dirty="0" err="1" smtClean="0"/>
              <a:t>networks</a:t>
            </a:r>
            <a:r>
              <a:rPr lang="fi-FI" sz="2400" dirty="0" smtClean="0"/>
              <a:t>, </a:t>
            </a:r>
            <a:r>
              <a:rPr lang="fi-FI" sz="2400" dirty="0" err="1" smtClean="0"/>
              <a:t>so</a:t>
            </a:r>
            <a:r>
              <a:rPr lang="fi-FI" sz="2400" dirty="0" smtClean="0"/>
              <a:t> </a:t>
            </a:r>
            <a:r>
              <a:rPr lang="fi-FI" sz="2400" dirty="0" err="1" smtClean="0"/>
              <a:t>you</a:t>
            </a:r>
            <a:r>
              <a:rPr lang="fi-FI" sz="2400" dirty="0" smtClean="0"/>
              <a:t> </a:t>
            </a:r>
            <a:r>
              <a:rPr lang="fi-FI" sz="2400" dirty="0" err="1" smtClean="0"/>
              <a:t>want</a:t>
            </a:r>
            <a:r>
              <a:rPr lang="fi-FI" sz="2400" dirty="0" smtClean="0"/>
              <a:t> to </a:t>
            </a:r>
            <a:r>
              <a:rPr lang="fi-FI" sz="2400" dirty="0" err="1" smtClean="0"/>
              <a:t>definitely</a:t>
            </a:r>
            <a:r>
              <a:rPr lang="fi-FI" sz="2400" dirty="0" smtClean="0"/>
              <a:t> </a:t>
            </a:r>
            <a:r>
              <a:rPr lang="fi-FI" sz="2400" dirty="0" err="1" smtClean="0"/>
              <a:t>enable</a:t>
            </a:r>
            <a:r>
              <a:rPr lang="fi-FI" sz="2400" dirty="0" smtClean="0"/>
              <a:t> </a:t>
            </a:r>
            <a:r>
              <a:rPr lang="fi-FI" sz="2400" dirty="0" err="1" smtClean="0"/>
              <a:t>it</a:t>
            </a:r>
            <a:endParaRPr lang="fi-FI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VTP </a:t>
            </a:r>
            <a:r>
              <a:rPr lang="fi-FI" dirty="0" err="1" smtClean="0"/>
              <a:t>Pruning</a:t>
            </a:r>
            <a:r>
              <a:rPr lang="fi-FI" dirty="0" smtClean="0"/>
              <a:t> (3/4)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000625" cy="361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VTP </a:t>
            </a:r>
            <a:r>
              <a:rPr lang="fi-FI" dirty="0" err="1" smtClean="0"/>
              <a:t>Pruning</a:t>
            </a:r>
            <a:r>
              <a:rPr lang="fi-FI" dirty="0" smtClean="0"/>
              <a:t> (4/4)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24687" cy="38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VTP </a:t>
            </a:r>
            <a:r>
              <a:rPr lang="fi-FI" dirty="0" err="1" smtClean="0"/>
              <a:t>configuration</a:t>
            </a:r>
            <a:r>
              <a:rPr lang="fi-FI" dirty="0" smtClean="0"/>
              <a:t> (1/2)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29000" y="1752600"/>
          <a:ext cx="1828800" cy="1143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VTP 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Domain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Password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Pruning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Disabled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3124200"/>
            <a:ext cx="19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VTP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values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VTP </a:t>
            </a:r>
            <a:r>
              <a:rPr lang="fi-FI" dirty="0" err="1" smtClean="0"/>
              <a:t>configuration</a:t>
            </a:r>
            <a:r>
              <a:rPr lang="fi-FI" dirty="0" smtClean="0"/>
              <a:t> (2/2)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smtClean="0"/>
              <a:t>2960(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vtp</a:t>
            </a:r>
            <a:r>
              <a:rPr lang="fi-FI" b="1" dirty="0" smtClean="0"/>
              <a:t> </a:t>
            </a:r>
            <a:r>
              <a:rPr lang="fi-FI" b="1" dirty="0" err="1" smtClean="0"/>
              <a:t>domain</a:t>
            </a:r>
            <a:r>
              <a:rPr lang="fi-FI" b="1" dirty="0" smtClean="0"/>
              <a:t> </a:t>
            </a:r>
            <a:r>
              <a:rPr lang="fi-FI" b="1" dirty="0" err="1" smtClean="0"/>
              <a:t>MyDomain</a:t>
            </a:r>
            <a:endParaRPr lang="fi-FI" b="1" dirty="0" smtClean="0"/>
          </a:p>
          <a:p>
            <a:r>
              <a:rPr lang="fi-FI" dirty="0" smtClean="0"/>
              <a:t>2960(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vtp</a:t>
            </a:r>
            <a:r>
              <a:rPr lang="fi-FI" b="1" dirty="0" smtClean="0"/>
              <a:t> </a:t>
            </a:r>
            <a:r>
              <a:rPr lang="fi-FI" b="1" dirty="0" err="1" smtClean="0"/>
              <a:t>mode</a:t>
            </a:r>
            <a:r>
              <a:rPr lang="fi-FI" b="1" dirty="0" smtClean="0"/>
              <a:t> </a:t>
            </a:r>
            <a:r>
              <a:rPr lang="fi-FI" b="1" dirty="0" err="1" smtClean="0"/>
              <a:t>server|client|transparent</a:t>
            </a:r>
            <a:endParaRPr lang="fi-FI" b="1" dirty="0" smtClean="0"/>
          </a:p>
          <a:p>
            <a:r>
              <a:rPr lang="fi-FI" dirty="0" smtClean="0"/>
              <a:t>2960(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vtp</a:t>
            </a:r>
            <a:r>
              <a:rPr lang="fi-FI" b="1" dirty="0" smtClean="0"/>
              <a:t> </a:t>
            </a:r>
            <a:r>
              <a:rPr lang="fi-FI" b="1" dirty="0" err="1" smtClean="0"/>
              <a:t>password</a:t>
            </a:r>
            <a:r>
              <a:rPr lang="fi-FI" b="1" dirty="0" smtClean="0"/>
              <a:t> </a:t>
            </a:r>
            <a:r>
              <a:rPr lang="fi-FI" b="1" dirty="0" err="1" smtClean="0"/>
              <a:t>cisco</a:t>
            </a:r>
            <a:endParaRPr lang="fi-FI" b="1" dirty="0" smtClean="0"/>
          </a:p>
          <a:p>
            <a:r>
              <a:rPr lang="fi-FI" dirty="0" smtClean="0"/>
              <a:t>2960(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vtp</a:t>
            </a:r>
            <a:r>
              <a:rPr lang="fi-FI" b="1" dirty="0" smtClean="0"/>
              <a:t> </a:t>
            </a:r>
            <a:r>
              <a:rPr lang="fi-FI" b="1" dirty="0" err="1" smtClean="0"/>
              <a:t>pruning</a:t>
            </a:r>
            <a:endParaRPr lang="fi-FI" b="1" dirty="0" smtClean="0"/>
          </a:p>
          <a:p>
            <a:r>
              <a:rPr lang="fi-FI" dirty="0" smtClean="0"/>
              <a:t>2960#</a:t>
            </a:r>
            <a:r>
              <a:rPr lang="fi-FI" b="1" dirty="0" smtClean="0"/>
              <a:t>show </a:t>
            </a:r>
            <a:r>
              <a:rPr lang="fi-FI" b="1" dirty="0" err="1" smtClean="0"/>
              <a:t>vtp</a:t>
            </a:r>
            <a:r>
              <a:rPr lang="fi-FI" b="1" dirty="0" smtClean="0"/>
              <a:t> status</a:t>
            </a:r>
          </a:p>
          <a:p>
            <a:r>
              <a:rPr lang="fi-FI" dirty="0" smtClean="0"/>
              <a:t>VTP Version                     : 2</a:t>
            </a:r>
          </a:p>
          <a:p>
            <a:r>
              <a:rPr lang="fi-FI" dirty="0" err="1" smtClean="0"/>
              <a:t>Configuration</a:t>
            </a:r>
            <a:r>
              <a:rPr lang="fi-FI" dirty="0" smtClean="0"/>
              <a:t> Revision          : 1</a:t>
            </a:r>
          </a:p>
          <a:p>
            <a:r>
              <a:rPr lang="fi-FI" dirty="0" err="1" smtClean="0"/>
              <a:t>Maximum</a:t>
            </a:r>
            <a:r>
              <a:rPr lang="fi-FI" dirty="0" smtClean="0"/>
              <a:t> </a:t>
            </a:r>
            <a:r>
              <a:rPr lang="fi-FI" dirty="0" err="1" smtClean="0"/>
              <a:t>VLANs</a:t>
            </a:r>
            <a:r>
              <a:rPr lang="fi-FI" dirty="0" smtClean="0"/>
              <a:t> </a:t>
            </a:r>
            <a:r>
              <a:rPr lang="fi-FI" dirty="0" err="1" smtClean="0"/>
              <a:t>supported</a:t>
            </a:r>
            <a:r>
              <a:rPr lang="fi-FI" dirty="0" smtClean="0"/>
              <a:t> </a:t>
            </a:r>
            <a:r>
              <a:rPr lang="fi-FI" dirty="0" err="1" smtClean="0"/>
              <a:t>locally</a:t>
            </a:r>
            <a:r>
              <a:rPr lang="fi-FI" dirty="0" smtClean="0"/>
              <a:t> : 64</a:t>
            </a:r>
          </a:p>
          <a:p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existing</a:t>
            </a:r>
            <a:r>
              <a:rPr lang="fi-FI" dirty="0" smtClean="0"/>
              <a:t> </a:t>
            </a:r>
            <a:r>
              <a:rPr lang="fi-FI" dirty="0" err="1" smtClean="0"/>
              <a:t>VLANs</a:t>
            </a:r>
            <a:r>
              <a:rPr lang="fi-FI" dirty="0" smtClean="0"/>
              <a:t>        : 5</a:t>
            </a:r>
          </a:p>
          <a:p>
            <a:r>
              <a:rPr lang="fi-FI" dirty="0" smtClean="0"/>
              <a:t>VTP </a:t>
            </a:r>
            <a:r>
              <a:rPr lang="fi-FI" dirty="0" err="1" smtClean="0"/>
              <a:t>Operating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              : Server</a:t>
            </a:r>
          </a:p>
          <a:p>
            <a:r>
              <a:rPr lang="fi-FI" dirty="0" smtClean="0"/>
              <a:t>VTP </a:t>
            </a:r>
            <a:r>
              <a:rPr lang="fi-FI" dirty="0" err="1" smtClean="0"/>
              <a:t>Domain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                : </a:t>
            </a:r>
          </a:p>
          <a:p>
            <a:r>
              <a:rPr lang="fi-FI" dirty="0" smtClean="0"/>
              <a:t>VTP </a:t>
            </a:r>
            <a:r>
              <a:rPr lang="fi-FI" dirty="0" err="1" smtClean="0"/>
              <a:t>Pruning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                : </a:t>
            </a:r>
            <a:r>
              <a:rPr lang="fi-FI" dirty="0" err="1" smtClean="0"/>
              <a:t>Disabled</a:t>
            </a:r>
            <a:endParaRPr lang="fi-FI" dirty="0" smtClean="0"/>
          </a:p>
          <a:p>
            <a:r>
              <a:rPr lang="fi-FI" dirty="0" smtClean="0"/>
              <a:t>VTP V2 </a:t>
            </a:r>
            <a:r>
              <a:rPr lang="fi-FI" dirty="0" err="1" smtClean="0"/>
              <a:t>Mode</a:t>
            </a:r>
            <a:r>
              <a:rPr lang="fi-FI" dirty="0" smtClean="0"/>
              <a:t>                     : </a:t>
            </a:r>
            <a:r>
              <a:rPr lang="fi-FI" dirty="0" err="1" smtClean="0"/>
              <a:t>Disabled</a:t>
            </a:r>
            <a:endParaRPr lang="fi-FI" dirty="0" smtClean="0"/>
          </a:p>
          <a:p>
            <a:r>
              <a:rPr lang="fi-FI" dirty="0" smtClean="0"/>
              <a:t>VTP </a:t>
            </a:r>
            <a:r>
              <a:rPr lang="fi-FI" dirty="0" err="1" smtClean="0"/>
              <a:t>Traps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           : </a:t>
            </a:r>
            <a:r>
              <a:rPr lang="fi-FI" dirty="0" err="1" smtClean="0"/>
              <a:t>Disabled</a:t>
            </a:r>
            <a:endParaRPr lang="fi-FI" dirty="0" smtClean="0"/>
          </a:p>
          <a:p>
            <a:r>
              <a:rPr lang="fi-FI" dirty="0" smtClean="0"/>
              <a:t>MD5 </a:t>
            </a:r>
            <a:r>
              <a:rPr lang="fi-FI" dirty="0" err="1" smtClean="0"/>
              <a:t>digest</a:t>
            </a:r>
            <a:r>
              <a:rPr lang="fi-FI" dirty="0" smtClean="0"/>
              <a:t>                      : 0x70 0x01 0xF2 0x72 0x97 0xA1 0x35 0xEB</a:t>
            </a:r>
          </a:p>
          <a:p>
            <a:r>
              <a:rPr lang="fi-FI" dirty="0" err="1" smtClean="0"/>
              <a:t>Configuration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modified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: 0.0.0.0 at 11-29-93 20:39:24</a:t>
            </a:r>
          </a:p>
          <a:p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updater</a:t>
            </a:r>
            <a:r>
              <a:rPr lang="fi-FI" dirty="0" smtClean="0"/>
              <a:t> ID is 0.0.0.0 on </a:t>
            </a:r>
            <a:r>
              <a:rPr lang="fi-FI" dirty="0" err="1" smtClean="0"/>
              <a:t>interface</a:t>
            </a:r>
            <a:r>
              <a:rPr lang="fi-FI" dirty="0" smtClean="0"/>
              <a:t> Vl1 (</a:t>
            </a:r>
            <a:r>
              <a:rPr lang="fi-FI" dirty="0" err="1" smtClean="0"/>
              <a:t>lowest</a:t>
            </a:r>
            <a:r>
              <a:rPr lang="fi-FI" dirty="0" smtClean="0"/>
              <a:t> </a:t>
            </a:r>
            <a:r>
              <a:rPr lang="fi-FI" dirty="0" err="1" smtClean="0"/>
              <a:t>numbered</a:t>
            </a:r>
            <a:r>
              <a:rPr lang="fi-FI" dirty="0" smtClean="0"/>
              <a:t> VLAN </a:t>
            </a:r>
            <a:r>
              <a:rPr lang="fi-FI" dirty="0" err="1" smtClean="0"/>
              <a:t>interface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found</a:t>
            </a:r>
            <a:r>
              <a:rPr lang="fi-FI" dirty="0" smtClean="0"/>
              <a:t>)</a:t>
            </a:r>
          </a:p>
          <a:p>
            <a:r>
              <a:rPr lang="fi-FI" dirty="0" smtClean="0"/>
              <a:t>2960#</a:t>
            </a:r>
          </a:p>
          <a:p>
            <a:endParaRPr lang="fi-FI" dirty="0" smtClean="0"/>
          </a:p>
          <a:p>
            <a:r>
              <a:rPr lang="fi-FI" sz="3400" dirty="0" err="1" smtClean="0"/>
              <a:t>Obs</a:t>
            </a:r>
            <a:r>
              <a:rPr lang="fi-FI" sz="3400" dirty="0" smtClean="0"/>
              <a:t>! </a:t>
            </a:r>
            <a:r>
              <a:rPr lang="fi-FI" sz="3400" dirty="0" err="1" smtClean="0"/>
              <a:t>These</a:t>
            </a:r>
            <a:r>
              <a:rPr lang="fi-FI" sz="3400" dirty="0" smtClean="0"/>
              <a:t> </a:t>
            </a:r>
            <a:r>
              <a:rPr lang="fi-FI" sz="3400" dirty="0" err="1" smtClean="0"/>
              <a:t>commands</a:t>
            </a:r>
            <a:r>
              <a:rPr lang="fi-FI" sz="3400" dirty="0" smtClean="0"/>
              <a:t> </a:t>
            </a:r>
            <a:r>
              <a:rPr lang="fi-FI" sz="3400" dirty="0" err="1" smtClean="0"/>
              <a:t>do</a:t>
            </a:r>
            <a:r>
              <a:rPr lang="fi-FI" sz="3400" dirty="0" smtClean="0"/>
              <a:t> </a:t>
            </a:r>
            <a:r>
              <a:rPr lang="fi-FI" sz="3400" dirty="0" err="1" smtClean="0"/>
              <a:t>not</a:t>
            </a:r>
            <a:r>
              <a:rPr lang="fi-FI" sz="3400" dirty="0" smtClean="0"/>
              <a:t> </a:t>
            </a:r>
            <a:r>
              <a:rPr lang="fi-FI" sz="3400" dirty="0" err="1" smtClean="0"/>
              <a:t>work</a:t>
            </a:r>
            <a:r>
              <a:rPr lang="fi-FI" sz="3400" dirty="0" smtClean="0"/>
              <a:t> </a:t>
            </a:r>
            <a:r>
              <a:rPr lang="fi-FI" sz="3400" dirty="0" err="1" smtClean="0"/>
              <a:t>properly</a:t>
            </a:r>
            <a:r>
              <a:rPr lang="fi-FI" sz="3400" dirty="0" smtClean="0"/>
              <a:t> </a:t>
            </a:r>
            <a:r>
              <a:rPr lang="fi-FI" sz="3400" dirty="0" err="1" smtClean="0"/>
              <a:t>with</a:t>
            </a:r>
            <a:r>
              <a:rPr lang="fi-FI" sz="3400" dirty="0" smtClean="0"/>
              <a:t> the </a:t>
            </a:r>
            <a:r>
              <a:rPr lang="fi-FI" sz="3400" dirty="0" err="1" smtClean="0"/>
              <a:t>simulator</a:t>
            </a:r>
            <a:r>
              <a:rPr lang="fi-FI" sz="3400" dirty="0" smtClean="0"/>
              <a:t>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Dynamic</a:t>
            </a:r>
            <a:r>
              <a:rPr lang="fi-FI" dirty="0" smtClean="0"/>
              <a:t>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 – DTP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Proprietary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,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dynamically</a:t>
            </a:r>
            <a:r>
              <a:rPr lang="fi-FI" dirty="0" smtClean="0"/>
              <a:t> </a:t>
            </a:r>
            <a:r>
              <a:rPr lang="fi-FI" dirty="0" err="1" smtClean="0"/>
              <a:t>forms</a:t>
            </a:r>
            <a:r>
              <a:rPr lang="fi-FI" dirty="0" smtClean="0"/>
              <a:t> and </a:t>
            </a:r>
            <a:r>
              <a:rPr lang="fi-FI" dirty="0" err="1" smtClean="0"/>
              <a:t>verifies</a:t>
            </a:r>
            <a:r>
              <a:rPr lang="fi-FI" dirty="0" smtClean="0"/>
              <a:t>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connections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switches</a:t>
            </a:r>
            <a:endParaRPr lang="fi-FI" dirty="0" smtClean="0"/>
          </a:p>
          <a:p>
            <a:r>
              <a:rPr lang="fi-FI" dirty="0" smtClean="0"/>
              <a:t>Works </a:t>
            </a:r>
            <a:r>
              <a:rPr lang="fi-FI" dirty="0" err="1" smtClean="0"/>
              <a:t>only</a:t>
            </a:r>
            <a:r>
              <a:rPr lang="fi-FI" dirty="0" smtClean="0"/>
              <a:t> in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endParaRPr lang="fi-FI" dirty="0" smtClean="0"/>
          </a:p>
          <a:p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cope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”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mode</a:t>
            </a:r>
            <a:r>
              <a:rPr lang="fi-FI" b="1" dirty="0" smtClean="0"/>
              <a:t> </a:t>
            </a:r>
            <a:r>
              <a:rPr lang="fi-FI" b="1" dirty="0" err="1" smtClean="0"/>
              <a:t>trunk</a:t>
            </a:r>
            <a:r>
              <a:rPr lang="fi-FI" dirty="0" smtClean="0"/>
              <a:t>” </a:t>
            </a:r>
            <a:r>
              <a:rPr lang="fi-FI" dirty="0" err="1" smtClean="0"/>
              <a:t>command</a:t>
            </a:r>
            <a:r>
              <a:rPr lang="fi-FI" dirty="0" smtClean="0"/>
              <a:t> – </a:t>
            </a:r>
            <a:r>
              <a:rPr lang="fi-FI" dirty="0" err="1" smtClean="0"/>
              <a:t>that</a:t>
            </a:r>
            <a:r>
              <a:rPr lang="fi-FI" dirty="0" smtClean="0"/>
              <a:t> is, </a:t>
            </a:r>
            <a:r>
              <a:rPr lang="fi-FI" dirty="0" err="1" smtClean="0"/>
              <a:t>statically</a:t>
            </a:r>
            <a:r>
              <a:rPr lang="fi-FI" dirty="0" smtClean="0"/>
              <a:t> </a:t>
            </a:r>
            <a:r>
              <a:rPr lang="fi-FI" dirty="0" err="1" smtClean="0"/>
              <a:t>define</a:t>
            </a:r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ports</a:t>
            </a:r>
            <a:r>
              <a:rPr lang="fi-FI" dirty="0" smtClean="0"/>
              <a:t> to </a:t>
            </a:r>
            <a:r>
              <a:rPr lang="fi-FI" dirty="0" err="1" smtClean="0"/>
              <a:t>trunk</a:t>
            </a:r>
            <a:r>
              <a:rPr lang="fi-FI" dirty="0" smtClean="0"/>
              <a:t>, </a:t>
            </a:r>
            <a:r>
              <a:rPr lang="fi-FI" dirty="0" err="1" smtClean="0"/>
              <a:t>stick</a:t>
            </a:r>
            <a:r>
              <a:rPr lang="fi-FI" dirty="0" smtClean="0"/>
              <a:t> to </a:t>
            </a:r>
            <a:r>
              <a:rPr lang="fi-FI" dirty="0" err="1" smtClean="0"/>
              <a:t>it</a:t>
            </a:r>
            <a:r>
              <a:rPr lang="fi-FI" dirty="0" smtClean="0"/>
              <a:t>, </a:t>
            </a:r>
            <a:r>
              <a:rPr lang="fi-FI" dirty="0" err="1" smtClean="0"/>
              <a:t>because</a:t>
            </a:r>
            <a:r>
              <a:rPr lang="fi-FI" dirty="0" smtClean="0"/>
              <a:t> of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simplicity</a:t>
            </a:r>
            <a:endParaRPr lang="fi-FI" dirty="0" smtClean="0"/>
          </a:p>
          <a:p>
            <a:r>
              <a:rPr lang="fi-FI" dirty="0" smtClean="0"/>
              <a:t>DTP </a:t>
            </a:r>
            <a:r>
              <a:rPr lang="fi-FI" dirty="0" err="1" smtClean="0"/>
              <a:t>has</a:t>
            </a:r>
            <a:r>
              <a:rPr lang="fi-FI" dirty="0" smtClean="0"/>
              <a:t> 5 </a:t>
            </a:r>
            <a:r>
              <a:rPr lang="fi-FI" dirty="0" err="1" smtClean="0"/>
              <a:t>modes</a:t>
            </a:r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DTP (2/3)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371600"/>
          <a:ext cx="5245100" cy="1143000"/>
        </p:xfrm>
        <a:graphic>
          <a:graphicData uri="http://schemas.openxmlformats.org/drawingml/2006/table">
            <a:tbl>
              <a:tblPr/>
              <a:tblGrid>
                <a:gridCol w="703745"/>
                <a:gridCol w="703745"/>
                <a:gridCol w="703745"/>
                <a:gridCol w="703745"/>
                <a:gridCol w="703745"/>
                <a:gridCol w="703745"/>
                <a:gridCol w="102263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DTP Mode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Generate DTP Messages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Default Frame Tagging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 or trunk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Desirable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No-negotiate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2667000"/>
            <a:ext cx="5682453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On </a:t>
            </a:r>
            <a:r>
              <a:rPr lang="fi-FI" sz="1400" dirty="0" err="1" smtClean="0"/>
              <a:t>or</a:t>
            </a:r>
            <a:r>
              <a:rPr lang="fi-FI" sz="1400" dirty="0" smtClean="0"/>
              <a:t> </a:t>
            </a:r>
            <a:r>
              <a:rPr lang="fi-FI" sz="1400" dirty="0" err="1" smtClean="0"/>
              <a:t>Trunk</a:t>
            </a:r>
            <a:r>
              <a:rPr lang="fi-FI" sz="1400" dirty="0" smtClean="0"/>
              <a:t> – The </a:t>
            </a:r>
            <a:r>
              <a:rPr lang="fi-FI" sz="1400" dirty="0" err="1" smtClean="0"/>
              <a:t>connection</a:t>
            </a:r>
            <a:r>
              <a:rPr lang="fi-FI" sz="1400" dirty="0" smtClean="0"/>
              <a:t> is </a:t>
            </a:r>
            <a:r>
              <a:rPr lang="fi-FI" sz="1400" dirty="0" err="1" smtClean="0"/>
              <a:t>always</a:t>
            </a:r>
            <a:r>
              <a:rPr lang="fi-FI" sz="1400" dirty="0" smtClean="0"/>
              <a:t> </a:t>
            </a:r>
            <a:r>
              <a:rPr lang="fi-FI" sz="1400" dirty="0" err="1" smtClean="0"/>
              <a:t>assumed</a:t>
            </a:r>
            <a:r>
              <a:rPr lang="fi-FI" sz="1400" dirty="0" smtClean="0"/>
              <a:t> to </a:t>
            </a:r>
            <a:r>
              <a:rPr lang="fi-FI" sz="1400" dirty="0" err="1" smtClean="0"/>
              <a:t>be</a:t>
            </a:r>
            <a:r>
              <a:rPr lang="fi-FI" sz="1400" dirty="0" smtClean="0"/>
              <a:t> </a:t>
            </a:r>
            <a:r>
              <a:rPr lang="fi-FI" sz="1400" dirty="0" err="1" smtClean="0"/>
              <a:t>trunk</a:t>
            </a:r>
            <a:r>
              <a:rPr lang="fi-FI" sz="1400" dirty="0" smtClean="0"/>
              <a:t>. </a:t>
            </a:r>
          </a:p>
          <a:p>
            <a:r>
              <a:rPr lang="fi-FI" sz="1400" dirty="0" smtClean="0"/>
              <a:t>The </a:t>
            </a:r>
            <a:r>
              <a:rPr lang="fi-FI" sz="1400" dirty="0" err="1" smtClean="0"/>
              <a:t>same</a:t>
            </a:r>
            <a:r>
              <a:rPr lang="fi-FI" sz="1400" dirty="0" smtClean="0"/>
              <a:t> </a:t>
            </a:r>
            <a:r>
              <a:rPr lang="fi-FI" sz="1400" dirty="0" err="1" smtClean="0"/>
              <a:t>behavior</a:t>
            </a:r>
            <a:r>
              <a:rPr lang="fi-FI" sz="1400" dirty="0" smtClean="0"/>
              <a:t> as: SWITCH(</a:t>
            </a:r>
            <a:r>
              <a:rPr lang="fi-FI" sz="1400" dirty="0" err="1" smtClean="0"/>
              <a:t>config-if</a:t>
            </a:r>
            <a:r>
              <a:rPr lang="fi-FI" sz="1400" dirty="0" smtClean="0"/>
              <a:t>)#</a:t>
            </a:r>
            <a:r>
              <a:rPr lang="fi-FI" sz="1400" b="1" dirty="0" err="1" smtClean="0"/>
              <a:t>switchport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mode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trunk</a:t>
            </a:r>
            <a:endParaRPr lang="fi-FI" sz="1400" b="1" dirty="0" smtClean="0"/>
          </a:p>
          <a:p>
            <a:endParaRPr lang="fi-FI" sz="1400" dirty="0" smtClean="0"/>
          </a:p>
          <a:p>
            <a:r>
              <a:rPr lang="fi-FI" sz="1400" dirty="0" err="1" smtClean="0"/>
              <a:t>Desirable</a:t>
            </a:r>
            <a:r>
              <a:rPr lang="fi-FI" sz="1400" dirty="0" smtClean="0"/>
              <a:t> – The </a:t>
            </a:r>
            <a:r>
              <a:rPr lang="fi-FI" sz="1400" dirty="0" err="1" smtClean="0"/>
              <a:t>connection</a:t>
            </a:r>
            <a:r>
              <a:rPr lang="fi-FI" sz="1400" dirty="0" smtClean="0"/>
              <a:t> </a:t>
            </a:r>
            <a:r>
              <a:rPr lang="fi-FI" sz="1400" dirty="0" err="1" smtClean="0"/>
              <a:t>starts</a:t>
            </a:r>
            <a:r>
              <a:rPr lang="fi-FI" sz="1400" dirty="0" smtClean="0"/>
              <a:t> as an </a:t>
            </a:r>
            <a:r>
              <a:rPr lang="fi-FI" sz="1400" dirty="0" err="1" smtClean="0"/>
              <a:t>access</a:t>
            </a:r>
            <a:r>
              <a:rPr lang="fi-FI" sz="1400" dirty="0" smtClean="0"/>
              <a:t> </a:t>
            </a:r>
            <a:r>
              <a:rPr lang="fi-FI" sz="1400" dirty="0" err="1" smtClean="0"/>
              <a:t>link</a:t>
            </a:r>
            <a:r>
              <a:rPr lang="fi-FI" sz="1400" dirty="0" smtClean="0"/>
              <a:t>. </a:t>
            </a:r>
            <a:r>
              <a:rPr lang="fi-FI" sz="1400" dirty="0" err="1" smtClean="0"/>
              <a:t>If</a:t>
            </a:r>
            <a:r>
              <a:rPr lang="fi-FI" sz="1400" dirty="0" smtClean="0"/>
              <a:t> the </a:t>
            </a:r>
            <a:r>
              <a:rPr lang="fi-FI" sz="1400" dirty="0" err="1" smtClean="0"/>
              <a:t>remote</a:t>
            </a:r>
            <a:r>
              <a:rPr lang="fi-FI" sz="1400" dirty="0" smtClean="0"/>
              <a:t> </a:t>
            </a:r>
            <a:r>
              <a:rPr lang="fi-FI" sz="1400" dirty="0" err="1" smtClean="0"/>
              <a:t>end</a:t>
            </a:r>
            <a:endParaRPr lang="fi-FI" sz="1400" dirty="0" smtClean="0"/>
          </a:p>
          <a:p>
            <a:r>
              <a:rPr lang="fi-FI" sz="1400" dirty="0" err="1" smtClean="0"/>
              <a:t>sends</a:t>
            </a:r>
            <a:r>
              <a:rPr lang="fi-FI" sz="1400" dirty="0" smtClean="0"/>
              <a:t> a DTP </a:t>
            </a:r>
            <a:r>
              <a:rPr lang="fi-FI" sz="1400" dirty="0" err="1" smtClean="0"/>
              <a:t>message</a:t>
            </a:r>
            <a:r>
              <a:rPr lang="fi-FI" sz="1400" dirty="0" smtClean="0"/>
              <a:t> and </a:t>
            </a:r>
            <a:r>
              <a:rPr lang="fi-FI" sz="1400" dirty="0" err="1" smtClean="0"/>
              <a:t>this</a:t>
            </a:r>
            <a:r>
              <a:rPr lang="fi-FI" sz="1400" dirty="0" smtClean="0"/>
              <a:t> is </a:t>
            </a:r>
            <a:r>
              <a:rPr lang="fi-FI" sz="1400" dirty="0" err="1" smtClean="0"/>
              <a:t>compatible</a:t>
            </a:r>
            <a:r>
              <a:rPr lang="fi-FI" sz="1400" dirty="0" smtClean="0"/>
              <a:t>, the </a:t>
            </a:r>
            <a:r>
              <a:rPr lang="fi-FI" sz="1400" dirty="0" err="1" smtClean="0"/>
              <a:t>trunk</a:t>
            </a:r>
            <a:r>
              <a:rPr lang="fi-FI" sz="1400" dirty="0" smtClean="0"/>
              <a:t> </a:t>
            </a:r>
            <a:r>
              <a:rPr lang="fi-FI" sz="1400" dirty="0" err="1" smtClean="0"/>
              <a:t>connection</a:t>
            </a:r>
            <a:r>
              <a:rPr lang="fi-FI" sz="1400" dirty="0" smtClean="0"/>
              <a:t> is</a:t>
            </a:r>
          </a:p>
          <a:p>
            <a:r>
              <a:rPr lang="fi-FI" sz="1400" dirty="0" err="1" smtClean="0"/>
              <a:t>formed</a:t>
            </a:r>
            <a:endParaRPr lang="fi-FI" sz="1400" dirty="0" smtClean="0"/>
          </a:p>
          <a:p>
            <a:endParaRPr lang="fi-FI" sz="1400" dirty="0" smtClean="0"/>
          </a:p>
          <a:p>
            <a:r>
              <a:rPr lang="fi-FI" sz="1400" dirty="0" smtClean="0"/>
              <a:t>Auto – The </a:t>
            </a:r>
            <a:r>
              <a:rPr lang="fi-FI" sz="1400" dirty="0" err="1" smtClean="0"/>
              <a:t>same</a:t>
            </a:r>
            <a:r>
              <a:rPr lang="fi-FI" sz="1400" dirty="0" smtClean="0"/>
              <a:t> as </a:t>
            </a:r>
            <a:r>
              <a:rPr lang="fi-FI" sz="1400" dirty="0" err="1" smtClean="0"/>
              <a:t>Desirable</a:t>
            </a:r>
            <a:r>
              <a:rPr lang="fi-FI" sz="1400" dirty="0" smtClean="0"/>
              <a:t>, </a:t>
            </a:r>
            <a:r>
              <a:rPr lang="fi-FI" sz="1400" dirty="0" err="1" smtClean="0"/>
              <a:t>but</a:t>
            </a:r>
            <a:r>
              <a:rPr lang="fi-FI" sz="1400" dirty="0" smtClean="0"/>
              <a:t> </a:t>
            </a:r>
            <a:r>
              <a:rPr lang="fi-FI" sz="1400" dirty="0" err="1" smtClean="0"/>
              <a:t>does</a:t>
            </a:r>
            <a:r>
              <a:rPr lang="fi-FI" sz="1400" dirty="0" smtClean="0"/>
              <a:t> </a:t>
            </a:r>
            <a:r>
              <a:rPr lang="fi-FI" sz="1400" dirty="0" err="1" smtClean="0"/>
              <a:t>not</a:t>
            </a:r>
            <a:r>
              <a:rPr lang="fi-FI" sz="1400" dirty="0" smtClean="0"/>
              <a:t> </a:t>
            </a:r>
            <a:r>
              <a:rPr lang="fi-FI" sz="1400" dirty="0" err="1" smtClean="0"/>
              <a:t>send</a:t>
            </a:r>
            <a:r>
              <a:rPr lang="fi-FI" sz="1400" dirty="0" smtClean="0"/>
              <a:t> DTP </a:t>
            </a:r>
            <a:r>
              <a:rPr lang="fi-FI" sz="1400" dirty="0" err="1" smtClean="0"/>
              <a:t>messages</a:t>
            </a:r>
            <a:r>
              <a:rPr lang="fi-FI" sz="1400" dirty="0" smtClean="0"/>
              <a:t>. The</a:t>
            </a:r>
          </a:p>
          <a:p>
            <a:r>
              <a:rPr lang="fi-FI" sz="1400" dirty="0" err="1" smtClean="0"/>
              <a:t>connection</a:t>
            </a:r>
            <a:r>
              <a:rPr lang="fi-FI" sz="1400" dirty="0" smtClean="0"/>
              <a:t> </a:t>
            </a:r>
            <a:r>
              <a:rPr lang="fi-FI" sz="1400" dirty="0" err="1" smtClean="0"/>
              <a:t>starts</a:t>
            </a:r>
            <a:r>
              <a:rPr lang="fi-FI" sz="1400" dirty="0" smtClean="0"/>
              <a:t> as an </a:t>
            </a:r>
            <a:r>
              <a:rPr lang="fi-FI" sz="1400" dirty="0" err="1" smtClean="0"/>
              <a:t>access</a:t>
            </a:r>
            <a:r>
              <a:rPr lang="fi-FI" sz="1400" dirty="0" smtClean="0"/>
              <a:t> </a:t>
            </a:r>
            <a:r>
              <a:rPr lang="fi-FI" sz="1400" dirty="0" err="1" smtClean="0"/>
              <a:t>link</a:t>
            </a:r>
            <a:r>
              <a:rPr lang="fi-FI" sz="1400" dirty="0" smtClean="0"/>
              <a:t>. </a:t>
            </a:r>
            <a:r>
              <a:rPr lang="fi-FI" sz="1400" dirty="0" err="1" smtClean="0"/>
              <a:t>If</a:t>
            </a:r>
            <a:r>
              <a:rPr lang="fi-FI" sz="1400" dirty="0" smtClean="0"/>
              <a:t> the </a:t>
            </a:r>
            <a:r>
              <a:rPr lang="fi-FI" sz="1400" dirty="0" err="1" smtClean="0"/>
              <a:t>remote</a:t>
            </a:r>
            <a:r>
              <a:rPr lang="fi-FI" sz="1400" dirty="0" smtClean="0"/>
              <a:t> </a:t>
            </a:r>
            <a:r>
              <a:rPr lang="fi-FI" sz="1400" dirty="0" err="1" smtClean="0"/>
              <a:t>end</a:t>
            </a:r>
            <a:r>
              <a:rPr lang="fi-FI" sz="1400" dirty="0" smtClean="0"/>
              <a:t> </a:t>
            </a:r>
            <a:r>
              <a:rPr lang="fi-FI" sz="1400" dirty="0" err="1" smtClean="0"/>
              <a:t>sends</a:t>
            </a:r>
            <a:r>
              <a:rPr lang="fi-FI" sz="1400" dirty="0" smtClean="0"/>
              <a:t> a DTP </a:t>
            </a:r>
            <a:r>
              <a:rPr lang="fi-FI" sz="1400" dirty="0" err="1" smtClean="0"/>
              <a:t>message</a:t>
            </a:r>
            <a:endParaRPr lang="fi-FI" sz="1400" dirty="0" smtClean="0"/>
          </a:p>
          <a:p>
            <a:r>
              <a:rPr lang="fi-FI" sz="1400" dirty="0" smtClean="0"/>
              <a:t>and </a:t>
            </a:r>
            <a:r>
              <a:rPr lang="fi-FI" sz="1400" dirty="0" err="1" smtClean="0"/>
              <a:t>this</a:t>
            </a:r>
            <a:r>
              <a:rPr lang="fi-FI" sz="1400" dirty="0" smtClean="0"/>
              <a:t> is </a:t>
            </a:r>
            <a:r>
              <a:rPr lang="fi-FI" sz="1400" dirty="0" err="1" smtClean="0"/>
              <a:t>compatible</a:t>
            </a:r>
            <a:r>
              <a:rPr lang="fi-FI" sz="1400" dirty="0" smtClean="0"/>
              <a:t>, the </a:t>
            </a:r>
            <a:r>
              <a:rPr lang="fi-FI" sz="1400" dirty="0" err="1" smtClean="0"/>
              <a:t>trunk</a:t>
            </a:r>
            <a:r>
              <a:rPr lang="fi-FI" sz="1400" dirty="0" smtClean="0"/>
              <a:t> </a:t>
            </a:r>
            <a:r>
              <a:rPr lang="fi-FI" sz="1400" dirty="0" err="1" smtClean="0"/>
              <a:t>connection</a:t>
            </a:r>
            <a:r>
              <a:rPr lang="fi-FI" sz="1400" dirty="0" smtClean="0"/>
              <a:t> is </a:t>
            </a:r>
            <a:r>
              <a:rPr lang="fi-FI" sz="1400" dirty="0" err="1" smtClean="0"/>
              <a:t>formed</a:t>
            </a:r>
            <a:endParaRPr lang="fi-FI" sz="1400" dirty="0" smtClean="0"/>
          </a:p>
          <a:p>
            <a:endParaRPr lang="fi-FI" sz="1400" dirty="0" smtClean="0"/>
          </a:p>
          <a:p>
            <a:r>
              <a:rPr lang="fi-FI" sz="1400" dirty="0" err="1" smtClean="0"/>
              <a:t>No-negotiate</a:t>
            </a:r>
            <a:r>
              <a:rPr lang="fi-FI" sz="1400" dirty="0" smtClean="0"/>
              <a:t> – The </a:t>
            </a:r>
            <a:r>
              <a:rPr lang="fi-FI" sz="1400" dirty="0" err="1" smtClean="0"/>
              <a:t>interface</a:t>
            </a:r>
            <a:r>
              <a:rPr lang="fi-FI" sz="1400" dirty="0" smtClean="0"/>
              <a:t> is </a:t>
            </a:r>
            <a:r>
              <a:rPr lang="fi-FI" sz="1400" dirty="0" err="1" smtClean="0"/>
              <a:t>configured</a:t>
            </a:r>
            <a:r>
              <a:rPr lang="fi-FI" sz="1400" dirty="0" smtClean="0"/>
              <a:t> as a </a:t>
            </a:r>
            <a:r>
              <a:rPr lang="fi-FI" sz="1400" dirty="0" err="1" smtClean="0"/>
              <a:t>trunk</a:t>
            </a:r>
            <a:r>
              <a:rPr lang="fi-FI" sz="1400" dirty="0" smtClean="0"/>
              <a:t> </a:t>
            </a:r>
            <a:r>
              <a:rPr lang="fi-FI" sz="1400" dirty="0" err="1" smtClean="0"/>
              <a:t>connection</a:t>
            </a:r>
            <a:r>
              <a:rPr lang="fi-FI" sz="1400" dirty="0" smtClean="0"/>
              <a:t>, </a:t>
            </a:r>
            <a:r>
              <a:rPr lang="fi-FI" sz="1400" dirty="0" err="1" smtClean="0"/>
              <a:t>but</a:t>
            </a:r>
            <a:r>
              <a:rPr lang="fi-FI" sz="1400" dirty="0" smtClean="0"/>
              <a:t> DTP</a:t>
            </a:r>
          </a:p>
          <a:p>
            <a:r>
              <a:rPr lang="fi-FI" sz="1400" dirty="0" err="1" smtClean="0"/>
              <a:t>messages</a:t>
            </a:r>
            <a:r>
              <a:rPr lang="fi-FI" sz="1400" dirty="0" smtClean="0"/>
              <a:t> </a:t>
            </a:r>
            <a:r>
              <a:rPr lang="fi-FI" sz="1400" dirty="0" err="1" smtClean="0"/>
              <a:t>are</a:t>
            </a:r>
            <a:r>
              <a:rPr lang="fi-FI" sz="1400" dirty="0" smtClean="0"/>
              <a:t> </a:t>
            </a:r>
            <a:r>
              <a:rPr lang="fi-FI" sz="1400" dirty="0" err="1" smtClean="0"/>
              <a:t>not</a:t>
            </a:r>
            <a:r>
              <a:rPr lang="fi-FI" sz="1400" dirty="0" smtClean="0"/>
              <a:t> </a:t>
            </a:r>
            <a:r>
              <a:rPr lang="fi-FI" sz="1400" dirty="0" err="1" smtClean="0"/>
              <a:t>generated</a:t>
            </a:r>
            <a:r>
              <a:rPr lang="fi-FI" sz="1400" dirty="0" smtClean="0"/>
              <a:t>. </a:t>
            </a:r>
            <a:r>
              <a:rPr lang="fi-FI" sz="1400" dirty="0" err="1" smtClean="0"/>
              <a:t>This</a:t>
            </a:r>
            <a:r>
              <a:rPr lang="fi-FI" sz="1400" dirty="0" smtClean="0"/>
              <a:t> is </a:t>
            </a:r>
            <a:r>
              <a:rPr lang="fi-FI" sz="1400" dirty="0" err="1" smtClean="0"/>
              <a:t>used</a:t>
            </a:r>
            <a:r>
              <a:rPr lang="fi-FI" sz="1400" dirty="0" smtClean="0"/>
              <a:t> to </a:t>
            </a:r>
            <a:r>
              <a:rPr lang="fi-FI" sz="1400" dirty="0" err="1" smtClean="0"/>
              <a:t>connect</a:t>
            </a:r>
            <a:r>
              <a:rPr lang="fi-FI" sz="1400" dirty="0" smtClean="0"/>
              <a:t> </a:t>
            </a:r>
            <a:r>
              <a:rPr lang="fi-FI" sz="1400" dirty="0" err="1" smtClean="0"/>
              <a:t>with</a:t>
            </a:r>
            <a:r>
              <a:rPr lang="fi-FI" sz="1400" dirty="0" smtClean="0"/>
              <a:t> </a:t>
            </a:r>
            <a:r>
              <a:rPr lang="fi-FI" sz="1400" dirty="0" err="1" smtClean="0"/>
              <a:t>non-Cisco</a:t>
            </a:r>
            <a:r>
              <a:rPr lang="fi-FI" sz="1400" dirty="0" smtClean="0"/>
              <a:t> </a:t>
            </a:r>
            <a:r>
              <a:rPr lang="fi-FI" sz="1400" dirty="0" err="1" smtClean="0"/>
              <a:t>devices</a:t>
            </a:r>
            <a:endParaRPr lang="fi-FI" sz="1400" dirty="0" smtClean="0"/>
          </a:p>
          <a:p>
            <a:endParaRPr lang="fi-FI" sz="1400" dirty="0" smtClean="0"/>
          </a:p>
          <a:p>
            <a:r>
              <a:rPr lang="fi-FI" sz="1400" dirty="0" smtClean="0"/>
              <a:t>No – The </a:t>
            </a:r>
            <a:r>
              <a:rPr lang="fi-FI" sz="1400" dirty="0" err="1" smtClean="0"/>
              <a:t>interface</a:t>
            </a:r>
            <a:r>
              <a:rPr lang="fi-FI" sz="1400" dirty="0" smtClean="0"/>
              <a:t> is </a:t>
            </a:r>
            <a:r>
              <a:rPr lang="fi-FI" sz="1400" dirty="0" err="1" smtClean="0"/>
              <a:t>configured</a:t>
            </a:r>
            <a:r>
              <a:rPr lang="fi-FI" sz="1400" dirty="0" smtClean="0"/>
              <a:t> as an </a:t>
            </a:r>
            <a:r>
              <a:rPr lang="fi-FI" sz="1400" dirty="0" err="1" smtClean="0"/>
              <a:t>access-link</a:t>
            </a:r>
            <a:endParaRPr lang="fi-FI" sz="1400" dirty="0" smtClean="0"/>
          </a:p>
          <a:p>
            <a:endParaRPr lang="fi-FI" sz="1400" dirty="0" smtClean="0"/>
          </a:p>
          <a:p>
            <a:r>
              <a:rPr lang="fi-FI" sz="1400" dirty="0" err="1" smtClean="0"/>
              <a:t>Switch#</a:t>
            </a:r>
            <a:r>
              <a:rPr lang="fi-FI" sz="1400" b="1" dirty="0" err="1" smtClean="0"/>
              <a:t>sh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interfaces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trunk</a:t>
            </a:r>
            <a:endParaRPr lang="fi-FI" sz="1400" b="1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DTP (3/3)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52800" y="1828800"/>
          <a:ext cx="2438400" cy="952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12192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Your switch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Remote Switch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On, desirable, auto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Desirable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On, desirable, auto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On, desirable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No-negotiate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No-negotiate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3048000"/>
            <a:ext cx="66354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The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configurations</a:t>
            </a:r>
            <a:r>
              <a:rPr lang="fi-FI" dirty="0" smtClean="0"/>
              <a:t> in </a:t>
            </a:r>
            <a:r>
              <a:rPr lang="fi-FI" dirty="0" err="1" smtClean="0"/>
              <a:t>order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connection</a:t>
            </a:r>
            <a:r>
              <a:rPr lang="fi-FI" dirty="0" smtClean="0"/>
              <a:t> is </a:t>
            </a:r>
            <a:r>
              <a:rPr lang="fi-FI" dirty="0" err="1" smtClean="0"/>
              <a:t>formed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mode</a:t>
            </a:r>
            <a:r>
              <a:rPr lang="fi-FI" b="1" dirty="0" smtClean="0"/>
              <a:t> </a:t>
            </a:r>
            <a:r>
              <a:rPr lang="fi-FI" b="1" dirty="0" err="1" smtClean="0"/>
              <a:t>trunk</a:t>
            </a:r>
            <a:endParaRPr lang="fi-FI" b="1" dirty="0" smtClean="0"/>
          </a:p>
          <a:p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mode</a:t>
            </a:r>
            <a:r>
              <a:rPr lang="fi-FI" b="1" dirty="0" smtClean="0"/>
              <a:t> </a:t>
            </a:r>
            <a:r>
              <a:rPr lang="fi-FI" b="1" dirty="0" err="1" smtClean="0"/>
              <a:t>dynamic</a:t>
            </a:r>
            <a:r>
              <a:rPr lang="fi-FI" b="1" dirty="0" smtClean="0"/>
              <a:t> auto</a:t>
            </a:r>
          </a:p>
          <a:p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mode</a:t>
            </a:r>
            <a:r>
              <a:rPr lang="fi-FI" b="1" dirty="0" smtClean="0"/>
              <a:t> </a:t>
            </a:r>
            <a:r>
              <a:rPr lang="fi-FI" b="1" dirty="0" err="1" smtClean="0"/>
              <a:t>dynamic</a:t>
            </a:r>
            <a:r>
              <a:rPr lang="fi-FI" b="1" dirty="0" smtClean="0"/>
              <a:t> </a:t>
            </a:r>
            <a:r>
              <a:rPr lang="fi-FI" b="1" dirty="0" err="1" smtClean="0"/>
              <a:t>desirable</a:t>
            </a:r>
            <a:endParaRPr lang="fi-FI" b="1" dirty="0" smtClean="0"/>
          </a:p>
          <a:p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nonegotiate</a:t>
            </a:r>
            <a:endParaRPr lang="fi-FI" b="1" dirty="0" smtClean="0"/>
          </a:p>
          <a:p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smtClean="0"/>
              <a:t>no 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mode</a:t>
            </a:r>
            <a:r>
              <a:rPr lang="fi-FI" b="1" dirty="0" smtClean="0"/>
              <a:t> </a:t>
            </a:r>
            <a:r>
              <a:rPr lang="fi-FI" b="1" dirty="0" err="1" smtClean="0"/>
              <a:t>trunk</a:t>
            </a:r>
            <a:endParaRPr lang="fi-FI" b="1" dirty="0" smtClean="0"/>
          </a:p>
          <a:p>
            <a:endParaRPr lang="fi-FI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VLAN </a:t>
            </a:r>
            <a:r>
              <a:rPr lang="fi-FI" dirty="0" err="1" smtClean="0"/>
              <a:t>creation</a:t>
            </a:r>
            <a:r>
              <a:rPr lang="fi-FI" dirty="0" smtClean="0"/>
              <a:t> (1/2)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# of </a:t>
            </a:r>
            <a:r>
              <a:rPr lang="fi-FI" dirty="0" err="1" smtClean="0"/>
              <a:t>VLANs</a:t>
            </a:r>
            <a:r>
              <a:rPr lang="fi-FI" dirty="0" smtClean="0"/>
              <a:t> </a:t>
            </a:r>
            <a:r>
              <a:rPr lang="fi-FI" dirty="0" err="1" smtClean="0"/>
              <a:t>depend</a:t>
            </a:r>
            <a:r>
              <a:rPr lang="fi-FI" dirty="0" smtClean="0"/>
              <a:t> on the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type</a:t>
            </a:r>
            <a:endParaRPr lang="fi-FI" dirty="0" smtClean="0"/>
          </a:p>
          <a:p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VLANs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pre-configured</a:t>
            </a:r>
            <a:r>
              <a:rPr lang="fi-FI" dirty="0" smtClean="0"/>
              <a:t> in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switch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VLAN 1 (</a:t>
            </a:r>
            <a:r>
              <a:rPr lang="fi-FI" dirty="0" err="1" smtClean="0"/>
              <a:t>native</a:t>
            </a:r>
            <a:r>
              <a:rPr lang="fi-FI" dirty="0" smtClean="0"/>
              <a:t> VLAN)</a:t>
            </a:r>
          </a:p>
          <a:p>
            <a:pPr lvl="1"/>
            <a:r>
              <a:rPr lang="fi-FI" dirty="0" smtClean="0"/>
              <a:t>VLAN 1002-1005 – </a:t>
            </a:r>
            <a:r>
              <a:rPr lang="fi-FI" dirty="0" err="1" smtClean="0"/>
              <a:t>Token</a:t>
            </a:r>
            <a:r>
              <a:rPr lang="fi-FI" dirty="0" smtClean="0"/>
              <a:t> Ring and FDDI </a:t>
            </a:r>
            <a:r>
              <a:rPr lang="fi-FI" dirty="0" err="1" smtClean="0"/>
              <a:t>networks</a:t>
            </a:r>
            <a:endParaRPr lang="fi-FI" dirty="0" smtClean="0"/>
          </a:p>
          <a:p>
            <a:pPr lvl="1"/>
            <a:r>
              <a:rPr lang="fi-FI" dirty="0" smtClean="0"/>
              <a:t>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delete</a:t>
            </a:r>
            <a:r>
              <a:rPr lang="fi-FI" dirty="0" smtClean="0"/>
              <a:t> </a:t>
            </a:r>
            <a:r>
              <a:rPr lang="fi-FI" dirty="0" err="1" smtClean="0"/>
              <a:t>VLANs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in a </a:t>
            </a:r>
            <a:r>
              <a:rPr lang="fi-FI" dirty="0" err="1" smtClean="0"/>
              <a:t>server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 (</a:t>
            </a:r>
            <a:r>
              <a:rPr lang="fi-FI" dirty="0" err="1" smtClean="0"/>
              <a:t>or</a:t>
            </a:r>
            <a:r>
              <a:rPr lang="fi-FI" dirty="0" smtClean="0"/>
              <a:t> in a </a:t>
            </a:r>
            <a:r>
              <a:rPr lang="fi-FI" dirty="0" err="1" smtClean="0"/>
              <a:t>transparent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ports</a:t>
            </a:r>
            <a:r>
              <a:rPr lang="fi-FI" dirty="0" smtClean="0"/>
              <a:t> </a:t>
            </a:r>
            <a:r>
              <a:rPr lang="fi-FI" dirty="0" err="1" smtClean="0"/>
              <a:t>belong</a:t>
            </a:r>
            <a:r>
              <a:rPr lang="fi-FI" dirty="0" smtClean="0"/>
              <a:t> to VLAN 1 and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ports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default</a:t>
            </a:r>
            <a:r>
              <a:rPr lang="fi-FI" dirty="0" smtClean="0"/>
              <a:t>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VLAN </a:t>
            </a:r>
            <a:r>
              <a:rPr lang="fi-FI" dirty="0" err="1" smtClean="0"/>
              <a:t>scheme</a:t>
            </a:r>
            <a:endParaRPr lang="fi-FI" dirty="0" smtClean="0"/>
          </a:p>
          <a:p>
            <a:pPr lvl="1"/>
            <a:r>
              <a:rPr lang="fi-FI" dirty="0" smtClean="0"/>
              <a:t>CDP, DTP and VTP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sent</a:t>
            </a:r>
            <a:r>
              <a:rPr lang="fi-FI" dirty="0" smtClean="0"/>
              <a:t> in VLAN 1</a:t>
            </a:r>
          </a:p>
          <a:p>
            <a:pPr lvl="1"/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deleting</a:t>
            </a:r>
            <a:r>
              <a:rPr lang="fi-FI" dirty="0" smtClean="0"/>
              <a:t> a VLAN, </a:t>
            </a:r>
            <a:r>
              <a:rPr lang="fi-FI" dirty="0" err="1" smtClean="0"/>
              <a:t>reassign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ports</a:t>
            </a:r>
            <a:r>
              <a:rPr lang="fi-FI" dirty="0" smtClean="0"/>
              <a:t> </a:t>
            </a:r>
            <a:r>
              <a:rPr lang="fi-FI" dirty="0" err="1" smtClean="0"/>
              <a:t>associated</a:t>
            </a:r>
            <a:r>
              <a:rPr lang="fi-FI" dirty="0" smtClean="0"/>
              <a:t> to a </a:t>
            </a:r>
            <a:r>
              <a:rPr lang="fi-FI" dirty="0" err="1" smtClean="0"/>
              <a:t>different</a:t>
            </a:r>
            <a:r>
              <a:rPr lang="fi-FI" dirty="0" smtClean="0"/>
              <a:t> VLAN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cabling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467600" cy="49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VLAN </a:t>
            </a:r>
            <a:r>
              <a:rPr lang="fi-FI" dirty="0" err="1" smtClean="0"/>
              <a:t>creation</a:t>
            </a:r>
            <a:r>
              <a:rPr lang="fi-FI" dirty="0" smtClean="0"/>
              <a:t>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smtClean="0"/>
              <a:t>Access </a:t>
            </a:r>
            <a:r>
              <a:rPr lang="fi-FI" dirty="0" err="1" smtClean="0"/>
              <a:t>ports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int</a:t>
            </a:r>
            <a:r>
              <a:rPr lang="fi-FI" b="1" dirty="0" smtClean="0"/>
              <a:t> </a:t>
            </a:r>
            <a:r>
              <a:rPr lang="fi-FI" b="1" dirty="0" err="1" smtClean="0"/>
              <a:t>fast</a:t>
            </a:r>
            <a:r>
              <a:rPr lang="fi-FI" b="1" dirty="0" smtClean="0"/>
              <a:t> 0/1</a:t>
            </a:r>
          </a:p>
          <a:p>
            <a:pPr lvl="1"/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config-id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mode</a:t>
            </a:r>
            <a:r>
              <a:rPr lang="fi-FI" b="1" dirty="0" smtClean="0"/>
              <a:t> </a:t>
            </a:r>
            <a:r>
              <a:rPr lang="fi-FI" b="1" dirty="0" err="1" smtClean="0"/>
              <a:t>access</a:t>
            </a:r>
            <a:endParaRPr lang="fi-FI" b="1" dirty="0" smtClean="0"/>
          </a:p>
          <a:p>
            <a:pPr lvl="1"/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config-id</a:t>
            </a:r>
            <a:r>
              <a:rPr lang="fi-FI" dirty="0" smtClean="0"/>
              <a:t>)#</a:t>
            </a:r>
            <a:r>
              <a:rPr lang="fi-FI" b="1" dirty="0" err="1" smtClean="0"/>
              <a:t>switchport</a:t>
            </a:r>
            <a:r>
              <a:rPr lang="fi-FI" b="1" dirty="0" smtClean="0"/>
              <a:t> </a:t>
            </a:r>
            <a:r>
              <a:rPr lang="fi-FI" b="1" dirty="0" err="1" smtClean="0"/>
              <a:t>access</a:t>
            </a:r>
            <a:r>
              <a:rPr lang="fi-FI" b="1" dirty="0" smtClean="0"/>
              <a:t> </a:t>
            </a:r>
            <a:r>
              <a:rPr lang="fi-FI" b="1" dirty="0" err="1" smtClean="0"/>
              <a:t>vlan</a:t>
            </a:r>
            <a:r>
              <a:rPr lang="fi-FI" b="1" dirty="0" smtClean="0"/>
              <a:t> VLAN#</a:t>
            </a:r>
          </a:p>
          <a:p>
            <a:pPr lvl="1"/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config-id</a:t>
            </a:r>
            <a:r>
              <a:rPr lang="fi-FI" dirty="0" smtClean="0"/>
              <a:t>)#</a:t>
            </a:r>
            <a:r>
              <a:rPr lang="fi-FI" b="1" dirty="0" err="1" smtClean="0"/>
              <a:t>exit</a:t>
            </a:r>
            <a:endParaRPr lang="fi-FI" b="1" dirty="0" smtClean="0"/>
          </a:p>
          <a:p>
            <a:r>
              <a:rPr lang="fi-FI" dirty="0" smtClean="0"/>
              <a:t>VLAN </a:t>
            </a:r>
            <a:r>
              <a:rPr lang="fi-FI" dirty="0" err="1" smtClean="0"/>
              <a:t>creation</a:t>
            </a:r>
            <a:r>
              <a:rPr lang="fi-FI" dirty="0" smtClean="0"/>
              <a:t> (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in a </a:t>
            </a:r>
            <a:r>
              <a:rPr lang="fi-FI" dirty="0" err="1" smtClean="0"/>
              <a:t>server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 (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transparent</a:t>
            </a:r>
            <a:r>
              <a:rPr lang="fi-FI" dirty="0" smtClean="0"/>
              <a:t>)):</a:t>
            </a:r>
          </a:p>
          <a:p>
            <a:pPr lvl="1"/>
            <a:r>
              <a:rPr lang="fi-FI" dirty="0" err="1" smtClean="0"/>
              <a:t>Switch#</a:t>
            </a:r>
            <a:r>
              <a:rPr lang="fi-FI" b="1" dirty="0" err="1" smtClean="0"/>
              <a:t>vlan</a:t>
            </a:r>
            <a:r>
              <a:rPr lang="fi-FI" dirty="0" smtClean="0"/>
              <a:t> </a:t>
            </a:r>
            <a:r>
              <a:rPr lang="fi-FI" b="1" dirty="0" smtClean="0"/>
              <a:t>VLAN#</a:t>
            </a:r>
          </a:p>
          <a:p>
            <a:pPr lvl="1"/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vlan</a:t>
            </a:r>
            <a:r>
              <a:rPr lang="fi-FI" dirty="0" smtClean="0"/>
              <a:t>)#</a:t>
            </a:r>
            <a:r>
              <a:rPr lang="fi-FI" b="1" dirty="0" err="1" smtClean="0"/>
              <a:t>name</a:t>
            </a:r>
            <a:r>
              <a:rPr lang="fi-FI" b="1" dirty="0" smtClean="0"/>
              <a:t> </a:t>
            </a:r>
            <a:r>
              <a:rPr lang="fi-FI" b="1" dirty="0" err="1" smtClean="0"/>
              <a:t>Production</a:t>
            </a:r>
            <a:endParaRPr lang="fi-FI" b="1" dirty="0" smtClean="0"/>
          </a:p>
          <a:p>
            <a:pPr lvl="1"/>
            <a:r>
              <a:rPr lang="fi-FI" dirty="0" err="1" smtClean="0"/>
              <a:t>Switch</a:t>
            </a:r>
            <a:r>
              <a:rPr lang="fi-FI" dirty="0" smtClean="0"/>
              <a:t>(</a:t>
            </a:r>
            <a:r>
              <a:rPr lang="fi-FI" dirty="0" err="1" smtClean="0"/>
              <a:t>vlan</a:t>
            </a:r>
            <a:r>
              <a:rPr lang="fi-FI" dirty="0" smtClean="0"/>
              <a:t>)#</a:t>
            </a:r>
            <a:r>
              <a:rPr lang="fi-FI" b="1" dirty="0" err="1" smtClean="0"/>
              <a:t>exit</a:t>
            </a:r>
            <a:endParaRPr lang="fi-FI" b="1" dirty="0" smtClean="0"/>
          </a:p>
          <a:p>
            <a:r>
              <a:rPr lang="fi-FI" dirty="0" smtClean="0"/>
              <a:t>To </a:t>
            </a:r>
            <a:r>
              <a:rPr lang="fi-FI" dirty="0" err="1" smtClean="0"/>
              <a:t>verify</a:t>
            </a:r>
            <a:r>
              <a:rPr lang="fi-FI" dirty="0" smtClean="0"/>
              <a:t> the </a:t>
            </a:r>
            <a:r>
              <a:rPr lang="fi-FI" dirty="0" err="1" smtClean="0"/>
              <a:t>VLANs</a:t>
            </a:r>
            <a:r>
              <a:rPr lang="fi-FI" dirty="0" smtClean="0"/>
              <a:t>, </a:t>
            </a:r>
            <a:r>
              <a:rPr lang="fi-FI" dirty="0" err="1" smtClean="0"/>
              <a:t>type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Switch#</a:t>
            </a:r>
            <a:r>
              <a:rPr lang="fi-FI" b="1" dirty="0" err="1" smtClean="0"/>
              <a:t>sh</a:t>
            </a:r>
            <a:r>
              <a:rPr lang="fi-FI" b="1" dirty="0" smtClean="0"/>
              <a:t> </a:t>
            </a:r>
            <a:r>
              <a:rPr lang="fi-FI" b="1" dirty="0" err="1" smtClean="0"/>
              <a:t>vlan</a:t>
            </a:r>
            <a:endParaRPr lang="fi-FI" b="1" dirty="0" smtClean="0"/>
          </a:p>
          <a:p>
            <a:pPr lvl="1"/>
            <a:r>
              <a:rPr lang="fi-FI" dirty="0" err="1" smtClean="0"/>
              <a:t>Switch#</a:t>
            </a:r>
            <a:r>
              <a:rPr lang="fi-FI" b="1" dirty="0" err="1" smtClean="0"/>
              <a:t>sh</a:t>
            </a:r>
            <a:r>
              <a:rPr lang="fi-FI" b="1" dirty="0" smtClean="0"/>
              <a:t> </a:t>
            </a:r>
            <a:r>
              <a:rPr lang="fi-FI" b="1" dirty="0" err="1" smtClean="0"/>
              <a:t>int</a:t>
            </a:r>
            <a:r>
              <a:rPr lang="fi-FI" b="1" dirty="0" smtClean="0"/>
              <a:t> </a:t>
            </a:r>
            <a:r>
              <a:rPr lang="fi-FI" b="1" dirty="0" err="1" smtClean="0"/>
              <a:t>fast</a:t>
            </a:r>
            <a:r>
              <a:rPr lang="fi-FI" b="1" dirty="0" smtClean="0"/>
              <a:t> 0/1 </a:t>
            </a:r>
            <a:r>
              <a:rPr lang="fi-FI" b="1" dirty="0" err="1" smtClean="0"/>
              <a:t>switchport</a:t>
            </a:r>
            <a:endParaRPr lang="fi-FI" b="1" dirty="0" smtClean="0"/>
          </a:p>
          <a:p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see</a:t>
            </a:r>
            <a:r>
              <a:rPr lang="fi-FI" dirty="0" smtClean="0"/>
              <a:t> a </a:t>
            </a:r>
            <a:r>
              <a:rPr lang="fi-FI" dirty="0" err="1" smtClean="0"/>
              <a:t>line</a:t>
            </a:r>
            <a:r>
              <a:rPr lang="fi-FI" dirty="0" smtClean="0"/>
              <a:t> Access </a:t>
            </a:r>
            <a:r>
              <a:rPr lang="fi-FI" dirty="0" err="1" smtClean="0"/>
              <a:t>Mode</a:t>
            </a:r>
            <a:r>
              <a:rPr lang="fi-FI" dirty="0" smtClean="0"/>
              <a:t> VLAN: n (</a:t>
            </a:r>
            <a:r>
              <a:rPr lang="fi-FI" dirty="0" err="1" smtClean="0"/>
              <a:t>inactive</a:t>
            </a:r>
            <a:r>
              <a:rPr lang="fi-FI" dirty="0" smtClean="0"/>
              <a:t>),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probably</a:t>
            </a:r>
            <a:r>
              <a:rPr lang="fi-FI" dirty="0" smtClean="0"/>
              <a:t> </a:t>
            </a:r>
            <a:r>
              <a:rPr lang="fi-FI" dirty="0" err="1" smtClean="0"/>
              <a:t>deleted</a:t>
            </a:r>
            <a:r>
              <a:rPr lang="fi-FI" dirty="0" smtClean="0"/>
              <a:t> a VLAN n</a:t>
            </a:r>
          </a:p>
          <a:p>
            <a:r>
              <a:rPr lang="fi-FI" dirty="0" err="1" smtClean="0"/>
              <a:t>Switch#</a:t>
            </a:r>
            <a:r>
              <a:rPr lang="fi-FI" b="1" dirty="0" err="1" smtClean="0"/>
              <a:t>sh</a:t>
            </a:r>
            <a:r>
              <a:rPr lang="fi-FI" dirty="0" smtClean="0"/>
              <a:t> </a:t>
            </a:r>
            <a:r>
              <a:rPr lang="fi-FI" b="1" dirty="0" err="1" smtClean="0"/>
              <a:t>int</a:t>
            </a:r>
            <a:r>
              <a:rPr lang="fi-FI" dirty="0" smtClean="0"/>
              <a:t> </a:t>
            </a:r>
            <a:r>
              <a:rPr lang="fi-FI" b="1" dirty="0" err="1" smtClean="0"/>
              <a:t>trunk</a:t>
            </a:r>
            <a:endParaRPr lang="fi-FI" b="1" dirty="0" smtClean="0"/>
          </a:p>
          <a:p>
            <a:r>
              <a:rPr lang="fi-FI" dirty="0" err="1" smtClean="0"/>
              <a:t>Switch#</a:t>
            </a:r>
            <a:r>
              <a:rPr lang="fi-FI" b="1" dirty="0" err="1" smtClean="0"/>
              <a:t>sh</a:t>
            </a:r>
            <a:r>
              <a:rPr lang="fi-FI" dirty="0" smtClean="0"/>
              <a:t> </a:t>
            </a:r>
            <a:r>
              <a:rPr lang="fi-FI" b="1" dirty="0" err="1" smtClean="0"/>
              <a:t>vtp</a:t>
            </a:r>
            <a:endParaRPr lang="fi-FI" b="1" dirty="0" smtClean="0"/>
          </a:p>
          <a:p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Router-on-a-stick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 smtClean="0"/>
              <a:t>Router-on-a-stick</a:t>
            </a:r>
            <a:r>
              <a:rPr lang="fi-FI" dirty="0" smtClean="0"/>
              <a:t> is an L2/L3 </a:t>
            </a:r>
            <a:r>
              <a:rPr lang="fi-FI" dirty="0" err="1" smtClean="0"/>
              <a:t>configuration</a:t>
            </a:r>
            <a:r>
              <a:rPr lang="fi-FI" dirty="0" smtClean="0"/>
              <a:t>,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is </a:t>
            </a:r>
            <a:r>
              <a:rPr lang="fi-FI" dirty="0" err="1" smtClean="0"/>
              <a:t>needed</a:t>
            </a:r>
            <a:r>
              <a:rPr lang="fi-FI" dirty="0" smtClean="0"/>
              <a:t> for </a:t>
            </a:r>
            <a:r>
              <a:rPr lang="fi-FI" dirty="0" err="1" smtClean="0"/>
              <a:t>inter-VLAN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endParaRPr lang="fi-FI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of a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is </a:t>
            </a:r>
            <a:r>
              <a:rPr lang="fi-FI" dirty="0" err="1" smtClean="0"/>
              <a:t>connected</a:t>
            </a:r>
            <a:r>
              <a:rPr lang="fi-FI" dirty="0" smtClean="0"/>
              <a:t> to a </a:t>
            </a:r>
            <a:r>
              <a:rPr lang="fi-FI" dirty="0" err="1" smtClean="0"/>
              <a:t>switch</a:t>
            </a:r>
            <a:r>
              <a:rPr lang="fi-FI" dirty="0" smtClean="0"/>
              <a:t>, is </a:t>
            </a:r>
            <a:r>
              <a:rPr lang="fi-FI" dirty="0" err="1" smtClean="0"/>
              <a:t>configured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no IP </a:t>
            </a:r>
            <a:r>
              <a:rPr lang="fi-FI" dirty="0" err="1" smtClean="0"/>
              <a:t>address</a:t>
            </a:r>
            <a:r>
              <a:rPr lang="fi-FI" dirty="0" smtClean="0"/>
              <a:t> (i.e. f0/0). In </a:t>
            </a:r>
            <a:r>
              <a:rPr lang="fi-FI" dirty="0" err="1" smtClean="0"/>
              <a:t>addition</a:t>
            </a:r>
            <a:r>
              <a:rPr lang="fi-FI" dirty="0" smtClean="0"/>
              <a:t>, the </a:t>
            </a:r>
            <a:r>
              <a:rPr lang="fi-FI" dirty="0" err="1" smtClean="0"/>
              <a:t>router’s</a:t>
            </a:r>
            <a:r>
              <a:rPr lang="fi-FI" dirty="0" smtClean="0"/>
              <a:t>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turned</a:t>
            </a:r>
            <a:r>
              <a:rPr lang="fi-FI" dirty="0" smtClean="0"/>
              <a:t> on </a:t>
            </a:r>
            <a:r>
              <a:rPr lang="fi-FI" dirty="0" err="1" smtClean="0"/>
              <a:t>with</a:t>
            </a:r>
            <a:r>
              <a:rPr lang="fi-FI" dirty="0" smtClean="0"/>
              <a:t> ”no </a:t>
            </a:r>
            <a:r>
              <a:rPr lang="fi-FI" dirty="0" err="1" smtClean="0"/>
              <a:t>shut</a:t>
            </a:r>
            <a:r>
              <a:rPr lang="fi-FI" dirty="0" smtClean="0"/>
              <a:t>”</a:t>
            </a:r>
          </a:p>
          <a:p>
            <a:pPr lvl="1"/>
            <a:r>
              <a:rPr lang="fi-FI" dirty="0" err="1" smtClean="0"/>
              <a:t>Duplexing</a:t>
            </a:r>
            <a:r>
              <a:rPr lang="fi-FI" dirty="0" smtClean="0"/>
              <a:t> and </a:t>
            </a:r>
            <a:r>
              <a:rPr lang="fi-FI" dirty="0" err="1" smtClean="0"/>
              <a:t>speed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on the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,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configs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for a </a:t>
            </a:r>
            <a:r>
              <a:rPr lang="fi-FI" dirty="0" err="1" smtClean="0"/>
              <a:t>logical</a:t>
            </a:r>
            <a:r>
              <a:rPr lang="fi-FI" dirty="0" smtClean="0"/>
              <a:t> (</a:t>
            </a:r>
            <a:r>
              <a:rPr lang="fi-FI" dirty="0" err="1" smtClean="0"/>
              <a:t>subinterface</a:t>
            </a:r>
            <a:r>
              <a:rPr lang="fi-FI" dirty="0" smtClean="0"/>
              <a:t>) </a:t>
            </a:r>
            <a:r>
              <a:rPr lang="fi-FI" dirty="0" err="1" smtClean="0"/>
              <a:t>interface</a:t>
            </a:r>
            <a:endParaRPr lang="fi-FI" dirty="0" smtClean="0"/>
          </a:p>
          <a:p>
            <a:pPr lvl="1"/>
            <a:r>
              <a:rPr lang="fi-FI" dirty="0" err="1" smtClean="0"/>
              <a:t>Subinterfaces</a:t>
            </a:r>
            <a:r>
              <a:rPr lang="fi-FI" dirty="0" smtClean="0"/>
              <a:t> of a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to </a:t>
            </a:r>
            <a:r>
              <a:rPr lang="fi-FI" dirty="0" err="1" smtClean="0"/>
              <a:t>configure</a:t>
            </a:r>
            <a:r>
              <a:rPr lang="fi-FI" dirty="0" smtClean="0"/>
              <a:t> the </a:t>
            </a:r>
            <a:r>
              <a:rPr lang="fi-FI" dirty="0" err="1" smtClean="0"/>
              <a:t>settings</a:t>
            </a:r>
            <a:r>
              <a:rPr lang="fi-FI" dirty="0" smtClean="0"/>
              <a:t> for </a:t>
            </a:r>
            <a:r>
              <a:rPr lang="fi-FI" dirty="0" err="1" smtClean="0"/>
              <a:t>each</a:t>
            </a:r>
            <a:r>
              <a:rPr lang="fi-FI" dirty="0" smtClean="0"/>
              <a:t> VLAN, </a:t>
            </a:r>
            <a:r>
              <a:rPr lang="fi-FI" dirty="0" err="1" smtClean="0"/>
              <a:t>that</a:t>
            </a:r>
            <a:r>
              <a:rPr lang="fi-FI" dirty="0" smtClean="0"/>
              <a:t> is, the </a:t>
            </a:r>
            <a:r>
              <a:rPr lang="fi-FI" dirty="0" err="1" smtClean="0"/>
              <a:t>encapsulation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 (ISL </a:t>
            </a:r>
            <a:r>
              <a:rPr lang="fi-FI" dirty="0" err="1" smtClean="0"/>
              <a:t>or</a:t>
            </a:r>
            <a:r>
              <a:rPr lang="fi-FI" dirty="0" smtClean="0"/>
              <a:t> dot1q) and the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a </a:t>
            </a:r>
            <a:r>
              <a:rPr lang="fi-FI" dirty="0" err="1" smtClean="0"/>
              <a:t>mask</a:t>
            </a:r>
            <a:endParaRPr lang="fi-FI" dirty="0" smtClean="0"/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mask</a:t>
            </a:r>
            <a:r>
              <a:rPr lang="fi-FI" dirty="0" smtClean="0"/>
              <a:t> of an IP </a:t>
            </a:r>
            <a:r>
              <a:rPr lang="fi-FI" dirty="0" err="1" smtClean="0"/>
              <a:t>address</a:t>
            </a:r>
            <a:r>
              <a:rPr lang="fi-FI" dirty="0" smtClean="0"/>
              <a:t> is </a:t>
            </a:r>
            <a:r>
              <a:rPr lang="fi-FI" dirty="0" err="1" smtClean="0"/>
              <a:t>typed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dotted</a:t>
            </a:r>
            <a:r>
              <a:rPr lang="fi-FI" dirty="0" smtClean="0"/>
              <a:t> </a:t>
            </a:r>
            <a:r>
              <a:rPr lang="fi-FI" dirty="0" err="1" smtClean="0"/>
              <a:t>decimal</a:t>
            </a:r>
            <a:r>
              <a:rPr lang="fi-FI" dirty="0" smtClean="0"/>
              <a:t> </a:t>
            </a:r>
            <a:r>
              <a:rPr lang="fi-FI" dirty="0" err="1" smtClean="0"/>
              <a:t>notation</a:t>
            </a:r>
            <a:r>
              <a:rPr lang="fi-FI" dirty="0" smtClean="0"/>
              <a:t> i.e. 255.255.255.128. No CIDR </a:t>
            </a:r>
            <a:r>
              <a:rPr lang="fi-FI" dirty="0" err="1" smtClean="0"/>
              <a:t>notation</a:t>
            </a:r>
            <a:r>
              <a:rPr lang="fi-FI" dirty="0" smtClean="0"/>
              <a:t> is </a:t>
            </a:r>
            <a:r>
              <a:rPr lang="fi-FI" dirty="0" err="1" smtClean="0"/>
              <a:t>available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 IOS (i.e. 192.168.1.1/24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allowed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Use</a:t>
            </a:r>
            <a:r>
              <a:rPr lang="fi-FI" dirty="0" smtClean="0"/>
              <a:t> the </a:t>
            </a:r>
            <a:r>
              <a:rPr lang="fi-FI" dirty="0" err="1" smtClean="0"/>
              <a:t>subinterface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consistently</a:t>
            </a:r>
            <a:r>
              <a:rPr lang="fi-FI" dirty="0" smtClean="0"/>
              <a:t>:</a:t>
            </a:r>
          </a:p>
          <a:p>
            <a:pPr lvl="2"/>
            <a:r>
              <a:rPr lang="fi-FI" dirty="0" smtClean="0"/>
              <a:t>VLAN 1 in the </a:t>
            </a:r>
            <a:r>
              <a:rPr lang="fi-FI" dirty="0" err="1" smtClean="0"/>
              <a:t>subinterface</a:t>
            </a:r>
            <a:r>
              <a:rPr lang="fi-FI" dirty="0" smtClean="0"/>
              <a:t> f0/0.1</a:t>
            </a:r>
          </a:p>
          <a:p>
            <a:pPr lvl="2"/>
            <a:r>
              <a:rPr lang="fi-FI" dirty="0" smtClean="0"/>
              <a:t>VLAN 20 in the </a:t>
            </a:r>
            <a:r>
              <a:rPr lang="fi-FI" dirty="0" err="1" smtClean="0"/>
              <a:t>subinterface</a:t>
            </a:r>
            <a:r>
              <a:rPr lang="fi-FI" dirty="0" smtClean="0"/>
              <a:t> f0/0.20 etc.</a:t>
            </a:r>
          </a:p>
          <a:p>
            <a:r>
              <a:rPr lang="fi-FI" dirty="0" err="1" smtClean="0"/>
              <a:t>Switch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VLANs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added</a:t>
            </a:r>
            <a:r>
              <a:rPr lang="fi-FI" dirty="0" smtClean="0"/>
              <a:t>. VLAN 1 </a:t>
            </a:r>
            <a:r>
              <a:rPr lang="fi-FI" dirty="0" err="1" smtClean="0"/>
              <a:t>needs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added</a:t>
            </a:r>
            <a:r>
              <a:rPr lang="fi-FI" dirty="0" smtClean="0"/>
              <a:t>, </a:t>
            </a:r>
            <a:r>
              <a:rPr lang="fi-FI" dirty="0" err="1" smtClean="0"/>
              <a:t>because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exists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default</a:t>
            </a:r>
            <a:endParaRPr lang="fi-FI" dirty="0" smtClean="0"/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to </a:t>
            </a:r>
            <a:r>
              <a:rPr lang="fi-FI" dirty="0" err="1" smtClean="0"/>
              <a:t>connect</a:t>
            </a:r>
            <a:r>
              <a:rPr lang="fi-FI" dirty="0" smtClean="0"/>
              <a:t> to the </a:t>
            </a:r>
            <a:r>
              <a:rPr lang="fi-FI" dirty="0" err="1" smtClean="0"/>
              <a:t>router</a:t>
            </a:r>
            <a:r>
              <a:rPr lang="fi-FI" dirty="0" smtClean="0"/>
              <a:t> is </a:t>
            </a:r>
            <a:r>
              <a:rPr lang="fi-FI" dirty="0" err="1" smtClean="0"/>
              <a:t>configured</a:t>
            </a:r>
            <a:r>
              <a:rPr lang="fi-FI" dirty="0" smtClean="0"/>
              <a:t> as a </a:t>
            </a:r>
            <a:r>
              <a:rPr lang="fi-FI" dirty="0" err="1" smtClean="0"/>
              <a:t>trunk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endParaRPr lang="fi-FI" dirty="0" smtClean="0"/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ports</a:t>
            </a:r>
            <a:r>
              <a:rPr lang="fi-FI" dirty="0" smtClean="0"/>
              <a:t> to </a:t>
            </a:r>
            <a:r>
              <a:rPr lang="fi-FI" dirty="0" err="1" smtClean="0"/>
              <a:t>connect</a:t>
            </a:r>
            <a:r>
              <a:rPr lang="fi-FI" dirty="0" smtClean="0"/>
              <a:t> to </a:t>
            </a:r>
            <a:r>
              <a:rPr lang="fi-FI" dirty="0" err="1" smtClean="0"/>
              <a:t>hosts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configured</a:t>
            </a:r>
            <a:r>
              <a:rPr lang="fi-FI" dirty="0" smtClean="0"/>
              <a:t> to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ports</a:t>
            </a:r>
            <a:endParaRPr lang="fi-FI" dirty="0" smtClean="0"/>
          </a:p>
          <a:p>
            <a:pPr lvl="1"/>
            <a:r>
              <a:rPr lang="fi-FI" dirty="0" smtClean="0"/>
              <a:t>The management VLAN of the </a:t>
            </a:r>
            <a:r>
              <a:rPr lang="fi-FI" dirty="0" err="1" smtClean="0"/>
              <a:t>switch</a:t>
            </a:r>
            <a:r>
              <a:rPr lang="fi-FI" dirty="0" smtClean="0"/>
              <a:t> is </a:t>
            </a:r>
            <a:r>
              <a:rPr lang="fi-FI" dirty="0" err="1" smtClean="0"/>
              <a:t>configured</a:t>
            </a:r>
            <a:r>
              <a:rPr lang="fi-FI" dirty="0" smtClean="0"/>
              <a:t> and </a:t>
            </a:r>
            <a:r>
              <a:rPr lang="fi-FI" dirty="0" err="1" smtClean="0"/>
              <a:t>turned</a:t>
            </a:r>
            <a:r>
              <a:rPr lang="fi-FI" dirty="0" smtClean="0"/>
              <a:t> on </a:t>
            </a:r>
            <a:r>
              <a:rPr lang="fi-FI" dirty="0" err="1" smtClean="0"/>
              <a:t>with</a:t>
            </a:r>
            <a:r>
              <a:rPr lang="fi-FI" dirty="0" smtClean="0"/>
              <a:t> ”</a:t>
            </a:r>
            <a:r>
              <a:rPr lang="fi-FI" b="1" dirty="0" smtClean="0"/>
              <a:t>no </a:t>
            </a:r>
            <a:r>
              <a:rPr lang="fi-FI" b="1" dirty="0" err="1" smtClean="0"/>
              <a:t>shut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hosts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ping</a:t>
            </a:r>
            <a:r>
              <a:rPr lang="fi-FI" dirty="0" smtClean="0"/>
              <a:t> </a:t>
            </a:r>
            <a:r>
              <a:rPr lang="fi-FI" dirty="0" err="1" smtClean="0"/>
              <a:t>hosts</a:t>
            </a:r>
            <a:r>
              <a:rPr lang="fi-FI" dirty="0" smtClean="0"/>
              <a:t> in </a:t>
            </a:r>
            <a:r>
              <a:rPr lang="fi-FI" dirty="0" err="1" smtClean="0"/>
              <a:t>another</a:t>
            </a:r>
            <a:r>
              <a:rPr lang="fi-FI" dirty="0" smtClean="0"/>
              <a:t> </a:t>
            </a:r>
            <a:r>
              <a:rPr lang="fi-FI" dirty="0" err="1" smtClean="0"/>
              <a:t>VLANs</a:t>
            </a:r>
            <a:r>
              <a:rPr lang="fi-FI" dirty="0" smtClean="0"/>
              <a:t>. The </a:t>
            </a:r>
            <a:r>
              <a:rPr lang="fi-FI" dirty="0" err="1" smtClean="0"/>
              <a:t>traffic</a:t>
            </a:r>
            <a:r>
              <a:rPr lang="fi-FI" dirty="0" smtClean="0"/>
              <a:t> is </a:t>
            </a:r>
            <a:r>
              <a:rPr lang="fi-FI" dirty="0" err="1" smtClean="0"/>
              <a:t>routed</a:t>
            </a:r>
            <a:r>
              <a:rPr lang="fi-FI" dirty="0" smtClean="0"/>
              <a:t> </a:t>
            </a:r>
            <a:r>
              <a:rPr lang="fi-FI" dirty="0" err="1" smtClean="0"/>
              <a:t>through</a:t>
            </a:r>
            <a:r>
              <a:rPr lang="fi-FI" dirty="0" smtClean="0"/>
              <a:t> the </a:t>
            </a:r>
            <a:r>
              <a:rPr lang="fi-FI" dirty="0" err="1" smtClean="0"/>
              <a:t>router</a:t>
            </a:r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6626604" cy="424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Router-on-a-stick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Native</a:t>
            </a:r>
            <a:r>
              <a:rPr lang="fi-FI" dirty="0" smtClean="0"/>
              <a:t> </a:t>
            </a:r>
            <a:r>
              <a:rPr lang="fi-FI" dirty="0" err="1" smtClean="0"/>
              <a:t>command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in a </a:t>
            </a:r>
            <a:r>
              <a:rPr lang="fi-FI" dirty="0" err="1" smtClean="0"/>
              <a:t>simulator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590800" y="22098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1524000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This</a:t>
            </a:r>
            <a:r>
              <a:rPr lang="fi-FI" dirty="0" smtClean="0"/>
              <a:t> is the VLAN id </a:t>
            </a:r>
            <a:r>
              <a:rPr lang="fi-FI" dirty="0" err="1" smtClean="0"/>
              <a:t>number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857500" y="2171700"/>
            <a:ext cx="1752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667000" y="24384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124200" y="19050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1981200"/>
            <a:ext cx="4494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For </a:t>
            </a:r>
            <a:r>
              <a:rPr lang="fi-FI" dirty="0" err="1" smtClean="0"/>
              <a:t>consistency</a:t>
            </a:r>
            <a:r>
              <a:rPr lang="fi-FI" dirty="0" smtClean="0"/>
              <a:t> and </a:t>
            </a:r>
            <a:r>
              <a:rPr lang="fi-FI" dirty="0" err="1" smtClean="0"/>
              <a:t>ease</a:t>
            </a:r>
            <a:r>
              <a:rPr lang="fi-FI" dirty="0" smtClean="0"/>
              <a:t> of </a:t>
            </a:r>
            <a:r>
              <a:rPr lang="fi-FI" dirty="0" err="1" smtClean="0"/>
              <a:t>debugging</a:t>
            </a:r>
            <a:r>
              <a:rPr lang="fi-FI" dirty="0" smtClean="0"/>
              <a:t>, </a:t>
            </a:r>
          </a:p>
          <a:p>
            <a:r>
              <a:rPr lang="fi-FI" dirty="0" err="1" smtClean="0"/>
              <a:t>use</a:t>
            </a:r>
            <a:r>
              <a:rPr lang="fi-FI" dirty="0" smtClean="0"/>
              <a:t>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subinterface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as VLAN id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 flipV="1">
            <a:off x="2362200" y="2304365"/>
            <a:ext cx="2286000" cy="1048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276600" y="2438400"/>
            <a:ext cx="1371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L2 </a:t>
            </a:r>
            <a:r>
              <a:rPr lang="fi-FI" dirty="0" err="1" smtClean="0"/>
              <a:t>redundancy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Redundancy</a:t>
            </a:r>
            <a:r>
              <a:rPr lang="fi-FI" dirty="0" smtClean="0"/>
              <a:t> is </a:t>
            </a:r>
            <a:r>
              <a:rPr lang="fi-FI" dirty="0" err="1" smtClean="0"/>
              <a:t>implemented</a:t>
            </a:r>
            <a:r>
              <a:rPr lang="fi-FI" dirty="0" smtClean="0"/>
              <a:t> in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r>
              <a:rPr lang="fi-FI" dirty="0" smtClean="0"/>
              <a:t> in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endParaRPr lang="fi-FI" dirty="0" smtClean="0"/>
          </a:p>
          <a:p>
            <a:pPr lvl="1"/>
            <a:r>
              <a:rPr lang="fi-FI" dirty="0" err="1" smtClean="0"/>
              <a:t>Several</a:t>
            </a:r>
            <a:r>
              <a:rPr lang="fi-FI" dirty="0" smtClean="0"/>
              <a:t> WAN </a:t>
            </a:r>
            <a:r>
              <a:rPr lang="fi-FI" dirty="0" err="1" smtClean="0"/>
              <a:t>links</a:t>
            </a:r>
            <a:endParaRPr lang="fi-FI" dirty="0" smtClean="0"/>
          </a:p>
          <a:p>
            <a:pPr lvl="1"/>
            <a:r>
              <a:rPr lang="fi-FI" dirty="0" smtClean="0"/>
              <a:t>L3 </a:t>
            </a:r>
            <a:r>
              <a:rPr lang="fi-FI" dirty="0" err="1" smtClean="0"/>
              <a:t>multipath</a:t>
            </a:r>
            <a:r>
              <a:rPr lang="fi-FI" dirty="0" smtClean="0"/>
              <a:t> and </a:t>
            </a:r>
            <a:r>
              <a:rPr lang="fi-FI" dirty="0" err="1" smtClean="0"/>
              <a:t>load-balance</a:t>
            </a:r>
            <a:endParaRPr lang="fi-FI" dirty="0" smtClean="0"/>
          </a:p>
          <a:p>
            <a:pPr lvl="1"/>
            <a:r>
              <a:rPr lang="fi-FI" dirty="0" smtClean="0"/>
              <a:t>L2 </a:t>
            </a:r>
            <a:r>
              <a:rPr lang="fi-FI" dirty="0" err="1" smtClean="0"/>
              <a:t>redundancy</a:t>
            </a:r>
            <a:r>
              <a:rPr lang="fi-FI" dirty="0" smtClean="0"/>
              <a:t> (</a:t>
            </a:r>
            <a:r>
              <a:rPr lang="fi-FI" dirty="0" err="1" smtClean="0"/>
              <a:t>Spanning</a:t>
            </a:r>
            <a:r>
              <a:rPr lang="fi-FI" dirty="0" smtClean="0"/>
              <a:t> </a:t>
            </a:r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 – STP, </a:t>
            </a:r>
            <a:r>
              <a:rPr lang="fi-FI" dirty="0" err="1" smtClean="0"/>
              <a:t>EtherChannels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Because</a:t>
            </a:r>
            <a:r>
              <a:rPr lang="fi-FI" dirty="0" smtClean="0"/>
              <a:t> of </a:t>
            </a:r>
            <a:r>
              <a:rPr lang="fi-FI" dirty="0" err="1" smtClean="0"/>
              <a:t>redundancy</a:t>
            </a:r>
            <a:r>
              <a:rPr lang="fi-FI" dirty="0" smtClean="0"/>
              <a:t> in L2, </a:t>
            </a:r>
            <a:r>
              <a:rPr lang="fi-FI" dirty="0" err="1" smtClean="0"/>
              <a:t>loops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created</a:t>
            </a:r>
            <a:r>
              <a:rPr lang="fi-FI" dirty="0" smtClean="0"/>
              <a:t>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cause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fi-FI" dirty="0" err="1" smtClean="0"/>
              <a:t>frame</a:t>
            </a:r>
            <a:r>
              <a:rPr lang="fi-FI" dirty="0" smtClean="0"/>
              <a:t> </a:t>
            </a:r>
            <a:r>
              <a:rPr lang="fi-FI" dirty="0" err="1" smtClean="0"/>
              <a:t>copies</a:t>
            </a:r>
            <a:endParaRPr lang="fi-FI" dirty="0" smtClean="0"/>
          </a:p>
          <a:p>
            <a:pPr lvl="1"/>
            <a:r>
              <a:rPr lang="fi-FI" dirty="0" err="1" smtClean="0"/>
              <a:t>Broadcast</a:t>
            </a:r>
            <a:r>
              <a:rPr lang="fi-FI" dirty="0" smtClean="0"/>
              <a:t> </a:t>
            </a:r>
            <a:r>
              <a:rPr lang="fi-FI" dirty="0" err="1" smtClean="0"/>
              <a:t>storms</a:t>
            </a:r>
            <a:r>
              <a:rPr lang="fi-FI" dirty="0" smtClean="0"/>
              <a:t> – </a:t>
            </a:r>
            <a:r>
              <a:rPr lang="fi-FI" dirty="0" err="1" smtClean="0"/>
              <a:t>remember</a:t>
            </a:r>
            <a:r>
              <a:rPr lang="fi-FI" dirty="0" smtClean="0"/>
              <a:t>, ARP </a:t>
            </a:r>
            <a:r>
              <a:rPr lang="fi-FI" dirty="0" err="1" smtClean="0"/>
              <a:t>uses</a:t>
            </a:r>
            <a:r>
              <a:rPr lang="fi-FI" dirty="0" smtClean="0"/>
              <a:t>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broadcast</a:t>
            </a:r>
            <a:endParaRPr lang="fi-FI" dirty="0" smtClean="0"/>
          </a:p>
          <a:p>
            <a:pPr lvl="1"/>
            <a:r>
              <a:rPr lang="fi-FI" dirty="0" err="1" smtClean="0"/>
              <a:t>Mislearning</a:t>
            </a:r>
            <a:r>
              <a:rPr lang="fi-FI" dirty="0" smtClean="0"/>
              <a:t> MAC </a:t>
            </a:r>
            <a:r>
              <a:rPr lang="fi-FI" dirty="0" err="1" smtClean="0"/>
              <a:t>addresses</a:t>
            </a:r>
            <a:endParaRPr lang="fi-FI" dirty="0" smtClean="0"/>
          </a:p>
          <a:p>
            <a:r>
              <a:rPr lang="fi-FI" dirty="0" smtClean="0"/>
              <a:t>An </a:t>
            </a:r>
            <a:r>
              <a:rPr lang="fi-FI" dirty="0" err="1" smtClean="0"/>
              <a:t>efficient</a:t>
            </a:r>
            <a:r>
              <a:rPr lang="fi-FI" dirty="0" smtClean="0"/>
              <a:t> </a:t>
            </a:r>
            <a:r>
              <a:rPr lang="fi-FI" dirty="0" err="1" smtClean="0"/>
              <a:t>algorithm</a:t>
            </a:r>
            <a:r>
              <a:rPr lang="fi-FI" dirty="0" smtClean="0"/>
              <a:t> to </a:t>
            </a:r>
            <a:r>
              <a:rPr lang="fi-FI" dirty="0" err="1" smtClean="0"/>
              <a:t>prevent</a:t>
            </a:r>
            <a:r>
              <a:rPr lang="fi-FI" dirty="0" smtClean="0"/>
              <a:t> the </a:t>
            </a:r>
            <a:r>
              <a:rPr lang="fi-FI" dirty="0" err="1" smtClean="0"/>
              <a:t>loops</a:t>
            </a:r>
            <a:r>
              <a:rPr lang="fi-FI" dirty="0" smtClean="0"/>
              <a:t> is </a:t>
            </a:r>
            <a:r>
              <a:rPr lang="fi-FI" dirty="0" err="1" smtClean="0"/>
              <a:t>required</a:t>
            </a:r>
            <a:endParaRPr lang="fi-FI" dirty="0" smtClean="0"/>
          </a:p>
          <a:p>
            <a:pPr lvl="1"/>
            <a:r>
              <a:rPr lang="fi-FI" dirty="0" smtClean="0"/>
              <a:t>STP – </a:t>
            </a:r>
            <a:r>
              <a:rPr lang="fi-FI" dirty="0" err="1" smtClean="0"/>
              <a:t>Spanning</a:t>
            </a:r>
            <a:r>
              <a:rPr lang="fi-FI" dirty="0" smtClean="0"/>
              <a:t> </a:t>
            </a:r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endParaRPr lang="fi-FI" dirty="0" smtClean="0"/>
          </a:p>
          <a:p>
            <a:pPr lvl="1"/>
            <a:r>
              <a:rPr lang="fi-FI" dirty="0" err="1" smtClean="0"/>
              <a:t>Specifics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included</a:t>
            </a:r>
            <a:r>
              <a:rPr lang="fi-FI" dirty="0" smtClean="0"/>
              <a:t> in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lab</a:t>
            </a:r>
            <a:r>
              <a:rPr lang="fi-FI" dirty="0" smtClean="0"/>
              <a:t> </a:t>
            </a:r>
            <a:r>
              <a:rPr lang="fi-FI" dirty="0" err="1" smtClean="0"/>
              <a:t>course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interested</a:t>
            </a:r>
            <a:r>
              <a:rPr lang="fi-FI" dirty="0" smtClean="0"/>
              <a:t>, </a:t>
            </a:r>
            <a:r>
              <a:rPr lang="fi-FI" dirty="0" err="1" smtClean="0"/>
              <a:t>check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>
                <a:hlinkClick r:id="rId2"/>
              </a:rPr>
              <a:t>http://en.wikipedia.org/wiki/Spanning_Tree_Protocol</a:t>
            </a:r>
            <a:endParaRPr lang="fi-FI" dirty="0" smtClean="0"/>
          </a:p>
          <a:p>
            <a:pPr lvl="1"/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better</a:t>
            </a:r>
            <a:r>
              <a:rPr lang="fi-FI" dirty="0" smtClean="0"/>
              <a:t> </a:t>
            </a:r>
            <a:r>
              <a:rPr lang="fi-FI" dirty="0" err="1" smtClean="0"/>
              <a:t>yet</a:t>
            </a:r>
            <a:r>
              <a:rPr lang="fi-FI" dirty="0" smtClean="0"/>
              <a:t>, </a:t>
            </a:r>
            <a:r>
              <a:rPr lang="fi-FI" dirty="0" err="1" smtClean="0"/>
              <a:t>check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of the </a:t>
            </a:r>
            <a:r>
              <a:rPr lang="fi-FI" dirty="0" err="1" smtClean="0"/>
              <a:t>course</a:t>
            </a:r>
            <a:r>
              <a:rPr lang="fi-FI" dirty="0" smtClean="0"/>
              <a:t> </a:t>
            </a:r>
            <a:r>
              <a:rPr lang="fi-FI" dirty="0" err="1" smtClean="0"/>
              <a:t>books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Private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spaces</a:t>
            </a:r>
            <a:r>
              <a:rPr lang="fi-FI" dirty="0" smtClean="0"/>
              <a:t> (inside NAT)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Class</a:t>
            </a:r>
            <a:r>
              <a:rPr lang="fi-FI" dirty="0" smtClean="0"/>
              <a:t> A: 10.0.0.0 – 10.255.255.255</a:t>
            </a:r>
          </a:p>
          <a:p>
            <a:r>
              <a:rPr lang="fi-FI" dirty="0" err="1" smtClean="0"/>
              <a:t>Class</a:t>
            </a:r>
            <a:r>
              <a:rPr lang="fi-FI" dirty="0" smtClean="0"/>
              <a:t> B: 172.16.0.0 – 172.31.255.255</a:t>
            </a:r>
          </a:p>
          <a:p>
            <a:r>
              <a:rPr lang="fi-FI" dirty="0" err="1" smtClean="0"/>
              <a:t>Class</a:t>
            </a:r>
            <a:r>
              <a:rPr lang="fi-FI" dirty="0" smtClean="0"/>
              <a:t> C: 192.168.0.0 – 192.168.255.255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easiest</a:t>
            </a:r>
            <a:r>
              <a:rPr lang="fi-FI" dirty="0" smtClean="0"/>
              <a:t> to </a:t>
            </a:r>
            <a:r>
              <a:rPr lang="fi-FI" dirty="0" err="1" smtClean="0"/>
              <a:t>manage</a:t>
            </a:r>
            <a:r>
              <a:rPr lang="fi-FI" dirty="0" smtClean="0"/>
              <a:t> and </a:t>
            </a:r>
            <a:r>
              <a:rPr lang="fi-FI" dirty="0" err="1" smtClean="0"/>
              <a:t>remember</a:t>
            </a:r>
            <a:r>
              <a:rPr lang="fi-FI" dirty="0" smtClean="0"/>
              <a:t> is the 10.*.*.*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space</a:t>
            </a:r>
            <a:r>
              <a:rPr lang="fi-FI" dirty="0" smtClean="0"/>
              <a:t>, </a:t>
            </a:r>
            <a:r>
              <a:rPr lang="fi-FI" dirty="0" err="1" smtClean="0"/>
              <a:t>since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is the </a:t>
            </a:r>
            <a:r>
              <a:rPr lang="fi-FI" dirty="0" err="1" smtClean="0"/>
              <a:t>largest</a:t>
            </a:r>
            <a:r>
              <a:rPr lang="fi-FI" dirty="0" smtClean="0"/>
              <a:t> and </a:t>
            </a:r>
            <a:r>
              <a:rPr lang="fi-FI" dirty="0" err="1" smtClean="0"/>
              <a:t>simplest</a:t>
            </a:r>
            <a:r>
              <a:rPr lang="fi-FI" dirty="0" smtClean="0"/>
              <a:t>. </a:t>
            </a:r>
            <a:r>
              <a:rPr lang="fi-FI" dirty="0" err="1" smtClean="0"/>
              <a:t>That</a:t>
            </a:r>
            <a:r>
              <a:rPr lang="fi-FI" dirty="0" smtClean="0"/>
              <a:t> is </a:t>
            </a:r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organizations</a:t>
            </a:r>
            <a:r>
              <a:rPr lang="fi-FI" dirty="0" smtClean="0"/>
              <a:t> </a:t>
            </a:r>
            <a:r>
              <a:rPr lang="fi-FI" dirty="0" err="1" smtClean="0"/>
              <a:t>rely</a:t>
            </a:r>
            <a:r>
              <a:rPr lang="fi-FI" dirty="0" smtClean="0"/>
              <a:t> on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space</a:t>
            </a:r>
            <a:endParaRPr lang="fi-FI" dirty="0" smtClean="0"/>
          </a:p>
          <a:p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IPv6 the </a:t>
            </a:r>
            <a:r>
              <a:rPr lang="fi-FI" dirty="0" err="1" smtClean="0"/>
              <a:t>private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stick</a:t>
            </a:r>
            <a:r>
              <a:rPr lang="fi-FI" dirty="0" smtClean="0"/>
              <a:t> </a:t>
            </a:r>
            <a:r>
              <a:rPr lang="fi-FI" dirty="0" err="1" smtClean="0"/>
              <a:t>around</a:t>
            </a:r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basics</a:t>
            </a:r>
            <a:r>
              <a:rPr lang="fi-FI" dirty="0" smtClean="0"/>
              <a:t>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A </a:t>
            </a:r>
            <a:r>
              <a:rPr lang="fi-FI" sz="1600" dirty="0" err="1" smtClean="0"/>
              <a:t>router</a:t>
            </a:r>
            <a:r>
              <a:rPr lang="fi-FI" sz="1600" dirty="0" smtClean="0"/>
              <a:t> </a:t>
            </a:r>
            <a:r>
              <a:rPr lang="fi-FI" sz="1600" dirty="0" err="1" smtClean="0"/>
              <a:t>learns</a:t>
            </a:r>
            <a:r>
              <a:rPr lang="fi-FI" sz="1600" dirty="0" smtClean="0"/>
              <a:t> new </a:t>
            </a:r>
            <a:r>
              <a:rPr lang="fi-FI" sz="1600" dirty="0" err="1" smtClean="0"/>
              <a:t>routes</a:t>
            </a:r>
            <a:r>
              <a:rPr lang="fi-FI" sz="1600" dirty="0" smtClean="0"/>
              <a:t> </a:t>
            </a:r>
            <a:r>
              <a:rPr lang="fi-FI" sz="1600" dirty="0" err="1" smtClean="0"/>
              <a:t>either</a:t>
            </a:r>
            <a:r>
              <a:rPr lang="fi-FI" sz="1600" dirty="0" smtClean="0"/>
              <a:t> </a:t>
            </a:r>
            <a:r>
              <a:rPr lang="fi-FI" sz="1600" dirty="0" err="1" smtClean="0"/>
              <a:t>statically</a:t>
            </a:r>
            <a:r>
              <a:rPr lang="fi-FI" sz="1600" dirty="0" smtClean="0"/>
              <a:t> </a:t>
            </a:r>
            <a:r>
              <a:rPr lang="fi-FI" sz="1600" dirty="0" err="1" smtClean="0"/>
              <a:t>or</a:t>
            </a:r>
            <a:r>
              <a:rPr lang="fi-FI" sz="1600" dirty="0" smtClean="0"/>
              <a:t> </a:t>
            </a:r>
            <a:r>
              <a:rPr lang="fi-FI" sz="1600" dirty="0" err="1" smtClean="0"/>
              <a:t>dynamically</a:t>
            </a:r>
            <a:endParaRPr lang="fi-FI" sz="1600" dirty="0" smtClean="0"/>
          </a:p>
          <a:p>
            <a:r>
              <a:rPr lang="fi-FI" sz="1600" dirty="0" err="1" smtClean="0"/>
              <a:t>Static</a:t>
            </a:r>
            <a:r>
              <a:rPr lang="fi-FI" sz="1600" dirty="0" smtClean="0"/>
              <a:t> </a:t>
            </a:r>
            <a:r>
              <a:rPr lang="fi-FI" sz="1600" dirty="0" err="1" smtClean="0"/>
              <a:t>route</a:t>
            </a:r>
            <a:r>
              <a:rPr lang="fi-FI" sz="1600" dirty="0" smtClean="0"/>
              <a:t> is </a:t>
            </a:r>
            <a:r>
              <a:rPr lang="fi-FI" sz="1600" dirty="0" err="1" smtClean="0"/>
              <a:t>learnt</a:t>
            </a:r>
            <a:r>
              <a:rPr lang="fi-FI" sz="1600" dirty="0" smtClean="0"/>
              <a:t>:</a:t>
            </a:r>
          </a:p>
          <a:p>
            <a:pPr lvl="1"/>
            <a:r>
              <a:rPr lang="fi-FI" sz="1400" dirty="0" err="1" smtClean="0"/>
              <a:t>From</a:t>
            </a:r>
            <a:r>
              <a:rPr lang="fi-FI" sz="1400" dirty="0" smtClean="0"/>
              <a:t> </a:t>
            </a:r>
            <a:r>
              <a:rPr lang="fi-FI" sz="1400" dirty="0" err="1" smtClean="0"/>
              <a:t>directly</a:t>
            </a:r>
            <a:r>
              <a:rPr lang="fi-FI" sz="1400" dirty="0" smtClean="0"/>
              <a:t> </a:t>
            </a:r>
            <a:r>
              <a:rPr lang="fi-FI" sz="1400" dirty="0" err="1" smtClean="0"/>
              <a:t>connected</a:t>
            </a:r>
            <a:r>
              <a:rPr lang="fi-FI" sz="1400" dirty="0" smtClean="0"/>
              <a:t> </a:t>
            </a:r>
            <a:r>
              <a:rPr lang="fi-FI" sz="1400" dirty="0" err="1" smtClean="0"/>
              <a:t>interfaces</a:t>
            </a:r>
            <a:endParaRPr lang="fi-FI" sz="1400" dirty="0" smtClean="0"/>
          </a:p>
          <a:p>
            <a:pPr lvl="1"/>
            <a:r>
              <a:rPr lang="fi-FI" sz="1400" dirty="0" err="1" smtClean="0"/>
              <a:t>Manually</a:t>
            </a:r>
            <a:r>
              <a:rPr lang="fi-FI" sz="1400" dirty="0" smtClean="0"/>
              <a:t> </a:t>
            </a:r>
            <a:r>
              <a:rPr lang="fi-FI" sz="1400" dirty="0" err="1" smtClean="0"/>
              <a:t>configured</a:t>
            </a:r>
            <a:r>
              <a:rPr lang="fi-FI" sz="1400" dirty="0" smtClean="0"/>
              <a:t> (</a:t>
            </a:r>
            <a:r>
              <a:rPr lang="fi-FI" sz="1400" dirty="0" err="1" smtClean="0"/>
              <a:t>static</a:t>
            </a:r>
            <a:r>
              <a:rPr lang="fi-FI" sz="1400" dirty="0" smtClean="0"/>
              <a:t>) </a:t>
            </a:r>
            <a:r>
              <a:rPr lang="fi-FI" sz="1400" dirty="0" err="1" smtClean="0"/>
              <a:t>routes</a:t>
            </a:r>
            <a:endParaRPr lang="fi-FI" sz="1400" dirty="0" smtClean="0"/>
          </a:p>
          <a:p>
            <a:pPr lvl="1"/>
            <a:r>
              <a:rPr lang="fi-FI" sz="1400" dirty="0" smtClean="0"/>
              <a:t>A </a:t>
            </a:r>
            <a:r>
              <a:rPr lang="fi-FI" sz="1400" dirty="0" err="1" smtClean="0"/>
              <a:t>default</a:t>
            </a:r>
            <a:r>
              <a:rPr lang="fi-FI" sz="1400" dirty="0" smtClean="0"/>
              <a:t> </a:t>
            </a:r>
            <a:r>
              <a:rPr lang="fi-FI" sz="1400" dirty="0" err="1" smtClean="0"/>
              <a:t>route</a:t>
            </a:r>
            <a:r>
              <a:rPr lang="fi-FI" sz="1400" dirty="0" smtClean="0"/>
              <a:t> is </a:t>
            </a:r>
            <a:r>
              <a:rPr lang="fi-FI" sz="1400" dirty="0" err="1" smtClean="0"/>
              <a:t>used</a:t>
            </a:r>
            <a:r>
              <a:rPr lang="fi-FI" sz="1400" dirty="0" smtClean="0"/>
              <a:t> as a </a:t>
            </a:r>
            <a:r>
              <a:rPr lang="fi-FI" sz="1400" dirty="0" err="1" smtClean="0"/>
              <a:t>last</a:t>
            </a:r>
            <a:r>
              <a:rPr lang="fi-FI" sz="1400" dirty="0" smtClean="0"/>
              <a:t> </a:t>
            </a:r>
            <a:r>
              <a:rPr lang="fi-FI" sz="1400" dirty="0" err="1" smtClean="0"/>
              <a:t>resort</a:t>
            </a:r>
            <a:endParaRPr lang="fi-FI" sz="1400" dirty="0" smtClean="0"/>
          </a:p>
          <a:p>
            <a:pPr lvl="2"/>
            <a:r>
              <a:rPr lang="fi-FI" sz="1200" dirty="0" smtClean="0"/>
              <a:t>Common </a:t>
            </a:r>
            <a:r>
              <a:rPr lang="fi-FI" sz="1200" dirty="0" err="1" smtClean="0"/>
              <a:t>configuration</a:t>
            </a:r>
            <a:r>
              <a:rPr lang="fi-FI" sz="1200" dirty="0" smtClean="0"/>
              <a:t> in </a:t>
            </a:r>
            <a:r>
              <a:rPr lang="fi-FI" sz="1200" dirty="0" err="1" smtClean="0"/>
              <a:t>stub</a:t>
            </a:r>
            <a:r>
              <a:rPr lang="fi-FI" sz="1200" dirty="0" smtClean="0"/>
              <a:t> </a:t>
            </a:r>
            <a:r>
              <a:rPr lang="fi-FI" sz="1200" dirty="0" err="1" smtClean="0"/>
              <a:t>networks</a:t>
            </a:r>
            <a:r>
              <a:rPr lang="fi-FI" sz="1200" dirty="0" smtClean="0"/>
              <a:t> </a:t>
            </a:r>
            <a:r>
              <a:rPr lang="fi-FI" sz="1200" dirty="0" err="1" smtClean="0"/>
              <a:t>pointing</a:t>
            </a:r>
            <a:r>
              <a:rPr lang="fi-FI" sz="1200" dirty="0" smtClean="0"/>
              <a:t> to ISP </a:t>
            </a:r>
            <a:r>
              <a:rPr lang="fi-FI" sz="1200" dirty="0" err="1" smtClean="0"/>
              <a:t>router</a:t>
            </a:r>
            <a:endParaRPr lang="fi-FI" sz="1200" dirty="0" smtClean="0"/>
          </a:p>
          <a:p>
            <a:pPr lvl="2"/>
            <a:r>
              <a:rPr lang="fi-FI" sz="1200" dirty="0" smtClean="0"/>
              <a:t>IP </a:t>
            </a:r>
            <a:r>
              <a:rPr lang="fi-FI" sz="1200" dirty="0" err="1" smtClean="0"/>
              <a:t>address</a:t>
            </a:r>
            <a:r>
              <a:rPr lang="fi-FI" sz="1200" dirty="0" smtClean="0"/>
              <a:t>: 0.0.0.0 </a:t>
            </a:r>
          </a:p>
          <a:p>
            <a:pPr lvl="2"/>
            <a:r>
              <a:rPr lang="fi-FI" sz="1200" dirty="0" err="1" smtClean="0"/>
              <a:t>Subnet</a:t>
            </a:r>
            <a:r>
              <a:rPr lang="fi-FI" sz="1200" dirty="0" smtClean="0"/>
              <a:t> </a:t>
            </a:r>
            <a:r>
              <a:rPr lang="fi-FI" sz="1200" dirty="0" err="1" smtClean="0"/>
              <a:t>mask</a:t>
            </a:r>
            <a:r>
              <a:rPr lang="fi-FI" sz="1200" dirty="0" smtClean="0"/>
              <a:t>: 0.0.0.0</a:t>
            </a:r>
          </a:p>
          <a:p>
            <a:r>
              <a:rPr lang="fi-FI" sz="1600" dirty="0" err="1" smtClean="0"/>
              <a:t>Dynamic</a:t>
            </a:r>
            <a:r>
              <a:rPr lang="fi-FI" sz="1600" dirty="0" smtClean="0"/>
              <a:t> </a:t>
            </a:r>
            <a:r>
              <a:rPr lang="fi-FI" sz="1600" dirty="0" err="1" smtClean="0"/>
              <a:t>route</a:t>
            </a:r>
            <a:r>
              <a:rPr lang="fi-FI" sz="1600" dirty="0" smtClean="0"/>
              <a:t> is </a:t>
            </a:r>
            <a:r>
              <a:rPr lang="fi-FI" sz="1600" dirty="0" err="1" smtClean="0"/>
              <a:t>learnt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using</a:t>
            </a:r>
            <a:r>
              <a:rPr lang="fi-FI" sz="1600" dirty="0" smtClean="0"/>
              <a:t> a </a:t>
            </a:r>
            <a:r>
              <a:rPr lang="fi-FI" sz="1600" dirty="0" err="1" smtClean="0"/>
              <a:t>routing</a:t>
            </a:r>
            <a:r>
              <a:rPr lang="fi-FI" sz="1600" dirty="0" smtClean="0"/>
              <a:t> </a:t>
            </a:r>
            <a:r>
              <a:rPr lang="fi-FI" sz="1600" dirty="0" err="1" smtClean="0"/>
              <a:t>protocol</a:t>
            </a:r>
            <a:r>
              <a:rPr lang="fi-FI" sz="1600" dirty="0" smtClean="0"/>
              <a:t>:</a:t>
            </a:r>
          </a:p>
          <a:p>
            <a:pPr lvl="1"/>
            <a:r>
              <a:rPr lang="fi-FI" sz="1400" dirty="0" smtClean="0"/>
              <a:t>RIPv1, RIPv2, IGRP+EIGRP (</a:t>
            </a:r>
            <a:r>
              <a:rPr lang="fi-FI" sz="1400" dirty="0" err="1" smtClean="0"/>
              <a:t>Cisco</a:t>
            </a:r>
            <a:r>
              <a:rPr lang="fi-FI" sz="1400" dirty="0" smtClean="0"/>
              <a:t> </a:t>
            </a:r>
            <a:r>
              <a:rPr lang="fi-FI" sz="1400" dirty="0" err="1" smtClean="0"/>
              <a:t>proprietary</a:t>
            </a:r>
            <a:r>
              <a:rPr lang="fi-FI" sz="1400" dirty="0" smtClean="0"/>
              <a:t>), OSPF, BGP, IS-IS</a:t>
            </a:r>
          </a:p>
          <a:p>
            <a:r>
              <a:rPr lang="fi-FI" sz="1600" dirty="0" err="1" smtClean="0"/>
              <a:t>Typically</a:t>
            </a:r>
            <a:r>
              <a:rPr lang="fi-FI" sz="1600" dirty="0" smtClean="0"/>
              <a:t>, a </a:t>
            </a:r>
            <a:r>
              <a:rPr lang="fi-FI" sz="1600" dirty="0" err="1" smtClean="0"/>
              <a:t>static</a:t>
            </a:r>
            <a:r>
              <a:rPr lang="fi-FI" sz="1600" dirty="0" smtClean="0"/>
              <a:t> </a:t>
            </a:r>
            <a:r>
              <a:rPr lang="fi-FI" sz="1600" dirty="0" err="1" smtClean="0"/>
              <a:t>routing</a:t>
            </a:r>
            <a:r>
              <a:rPr lang="fi-FI" sz="1600" dirty="0" smtClean="0"/>
              <a:t> </a:t>
            </a:r>
            <a:r>
              <a:rPr lang="fi-FI" sz="1600" dirty="0" err="1" smtClean="0"/>
              <a:t>or</a:t>
            </a:r>
            <a:r>
              <a:rPr lang="fi-FI" sz="1600" dirty="0" smtClean="0"/>
              <a:t> RIPv2 is </a:t>
            </a:r>
            <a:r>
              <a:rPr lang="fi-FI" sz="1600" dirty="0" err="1" smtClean="0"/>
              <a:t>used</a:t>
            </a:r>
            <a:r>
              <a:rPr lang="fi-FI" sz="1600" dirty="0" smtClean="0"/>
              <a:t> in </a:t>
            </a:r>
            <a:r>
              <a:rPr lang="fi-FI" sz="1600" dirty="0" err="1" smtClean="0"/>
              <a:t>simple</a:t>
            </a:r>
            <a:r>
              <a:rPr lang="fi-FI" sz="1600" dirty="0" smtClean="0"/>
              <a:t> and </a:t>
            </a:r>
            <a:r>
              <a:rPr lang="fi-FI" sz="1600" dirty="0" err="1" smtClean="0"/>
              <a:t>small</a:t>
            </a:r>
            <a:r>
              <a:rPr lang="fi-FI" sz="1600" dirty="0" smtClean="0"/>
              <a:t> </a:t>
            </a:r>
            <a:r>
              <a:rPr lang="fi-FI" sz="1600" dirty="0" err="1" smtClean="0"/>
              <a:t>networks</a:t>
            </a:r>
            <a:r>
              <a:rPr lang="fi-FI" sz="1600" dirty="0" smtClean="0"/>
              <a:t>. </a:t>
            </a:r>
            <a:r>
              <a:rPr lang="fi-FI" sz="1600" dirty="0" err="1" smtClean="0"/>
              <a:t>If</a:t>
            </a:r>
            <a:r>
              <a:rPr lang="fi-FI" sz="1600" dirty="0" smtClean="0"/>
              <a:t> </a:t>
            </a:r>
            <a:r>
              <a:rPr lang="fi-FI" sz="1600" dirty="0" err="1" smtClean="0"/>
              <a:t>your</a:t>
            </a:r>
            <a:r>
              <a:rPr lang="fi-FI" sz="1600" dirty="0" smtClean="0"/>
              <a:t> </a:t>
            </a:r>
            <a:r>
              <a:rPr lang="fi-FI" sz="1600" dirty="0" err="1" smtClean="0"/>
              <a:t>company</a:t>
            </a:r>
            <a:r>
              <a:rPr lang="fi-FI" sz="1600" dirty="0" smtClean="0"/>
              <a:t> </a:t>
            </a:r>
            <a:r>
              <a:rPr lang="fi-FI" sz="1600" dirty="0" err="1" smtClean="0"/>
              <a:t>policy</a:t>
            </a:r>
            <a:r>
              <a:rPr lang="fi-FI" sz="1600" dirty="0" smtClean="0"/>
              <a:t> is 100% </a:t>
            </a:r>
            <a:r>
              <a:rPr lang="fi-FI" sz="1600" dirty="0" err="1" smtClean="0"/>
              <a:t>Cisco</a:t>
            </a:r>
            <a:r>
              <a:rPr lang="fi-FI" sz="1600" dirty="0" smtClean="0"/>
              <a:t>, </a:t>
            </a:r>
            <a:r>
              <a:rPr lang="fi-FI" sz="1600" dirty="0" err="1" smtClean="0"/>
              <a:t>your</a:t>
            </a:r>
            <a:r>
              <a:rPr lang="fi-FI" sz="1600" dirty="0" smtClean="0"/>
              <a:t> </a:t>
            </a:r>
            <a:r>
              <a:rPr lang="fi-FI" sz="1600" dirty="0" err="1" smtClean="0"/>
              <a:t>choice</a:t>
            </a:r>
            <a:r>
              <a:rPr lang="fi-FI" sz="1600" dirty="0" smtClean="0"/>
              <a:t> of </a:t>
            </a:r>
            <a:r>
              <a:rPr lang="fi-FI" sz="1600" dirty="0" err="1" smtClean="0"/>
              <a:t>routing</a:t>
            </a:r>
            <a:r>
              <a:rPr lang="fi-FI" sz="1600" dirty="0" smtClean="0"/>
              <a:t> </a:t>
            </a:r>
            <a:r>
              <a:rPr lang="fi-FI" sz="1600" dirty="0" err="1" smtClean="0"/>
              <a:t>protocol</a:t>
            </a:r>
            <a:r>
              <a:rPr lang="fi-FI" sz="1600" dirty="0" smtClean="0"/>
              <a:t> </a:t>
            </a:r>
            <a:r>
              <a:rPr lang="fi-FI" sz="1600" dirty="0" err="1" smtClean="0"/>
              <a:t>could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EIGRP. </a:t>
            </a:r>
            <a:r>
              <a:rPr lang="fi-FI" sz="1600" dirty="0" err="1" smtClean="0"/>
              <a:t>If</a:t>
            </a:r>
            <a:r>
              <a:rPr lang="fi-FI" sz="1600" dirty="0" smtClean="0"/>
              <a:t> </a:t>
            </a: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running</a:t>
            </a:r>
            <a:r>
              <a:rPr lang="fi-FI" sz="1600" dirty="0" smtClean="0"/>
              <a:t> a </a:t>
            </a:r>
            <a:r>
              <a:rPr lang="fi-FI" sz="1600" dirty="0" err="1" smtClean="0"/>
              <a:t>multivendor</a:t>
            </a:r>
            <a:r>
              <a:rPr lang="fi-FI" sz="1600" dirty="0" smtClean="0"/>
              <a:t> </a:t>
            </a:r>
            <a:r>
              <a:rPr lang="fi-FI" sz="1600" dirty="0" err="1" smtClean="0"/>
              <a:t>system</a:t>
            </a:r>
            <a:r>
              <a:rPr lang="fi-FI" sz="1600" dirty="0" smtClean="0"/>
              <a:t>, </a:t>
            </a:r>
            <a:r>
              <a:rPr lang="fi-FI" sz="1600" dirty="0" err="1" smtClean="0"/>
              <a:t>use</a:t>
            </a:r>
            <a:r>
              <a:rPr lang="fi-FI" sz="1600" dirty="0" smtClean="0"/>
              <a:t> OSPF </a:t>
            </a:r>
            <a:r>
              <a:rPr lang="fi-FI" sz="1600" dirty="0" err="1" smtClean="0"/>
              <a:t>or</a:t>
            </a:r>
            <a:r>
              <a:rPr lang="fi-FI" sz="1600" dirty="0" smtClean="0"/>
              <a:t> IS-IS</a:t>
            </a:r>
          </a:p>
          <a:p>
            <a:r>
              <a:rPr lang="fi-FI" sz="1600" dirty="0" err="1" smtClean="0"/>
              <a:t>Autonomous</a:t>
            </a:r>
            <a:r>
              <a:rPr lang="fi-FI" sz="1600" dirty="0" smtClean="0"/>
              <a:t> </a:t>
            </a:r>
            <a:r>
              <a:rPr lang="fi-FI" sz="1600" dirty="0" err="1" smtClean="0"/>
              <a:t>System</a:t>
            </a:r>
            <a:r>
              <a:rPr lang="fi-FI" sz="1600" dirty="0" smtClean="0"/>
              <a:t> is a </a:t>
            </a:r>
            <a:r>
              <a:rPr lang="fi-FI" sz="1600" dirty="0" err="1" smtClean="0"/>
              <a:t>group</a:t>
            </a:r>
            <a:r>
              <a:rPr lang="fi-FI" sz="1600" dirty="0" smtClean="0"/>
              <a:t> of </a:t>
            </a:r>
            <a:r>
              <a:rPr lang="fi-FI" sz="1600" dirty="0" err="1" smtClean="0"/>
              <a:t>routers</a:t>
            </a:r>
            <a:r>
              <a:rPr lang="fi-FI" sz="1600" dirty="0" smtClean="0"/>
              <a:t> </a:t>
            </a:r>
            <a:r>
              <a:rPr lang="fi-FI" sz="1600" dirty="0" err="1" smtClean="0"/>
              <a:t>under</a:t>
            </a:r>
            <a:r>
              <a:rPr lang="fi-FI" sz="1600" dirty="0" smtClean="0"/>
              <a:t> the </a:t>
            </a:r>
            <a:r>
              <a:rPr lang="fi-FI" sz="1600" dirty="0" err="1" smtClean="0"/>
              <a:t>same</a:t>
            </a:r>
            <a:r>
              <a:rPr lang="fi-FI" sz="1600" dirty="0" smtClean="0"/>
              <a:t> </a:t>
            </a:r>
            <a:r>
              <a:rPr lang="fi-FI" sz="1600" dirty="0" err="1" smtClean="0"/>
              <a:t>administration</a:t>
            </a:r>
            <a:r>
              <a:rPr lang="fi-FI" sz="1600" dirty="0" smtClean="0"/>
              <a:t>. </a:t>
            </a:r>
            <a:r>
              <a:rPr lang="fi-FI" sz="1600" dirty="0" err="1" smtClean="0"/>
              <a:t>AS’s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numbered</a:t>
            </a:r>
            <a:endParaRPr lang="fi-FI" sz="1600" dirty="0" smtClean="0"/>
          </a:p>
          <a:p>
            <a:r>
              <a:rPr lang="fi-FI" sz="1600" dirty="0" smtClean="0"/>
              <a:t>The </a:t>
            </a:r>
            <a:r>
              <a:rPr lang="fi-FI" sz="1600" dirty="0" err="1" smtClean="0"/>
              <a:t>routing</a:t>
            </a:r>
            <a:r>
              <a:rPr lang="fi-FI" sz="1600" dirty="0" smtClean="0"/>
              <a:t> </a:t>
            </a:r>
            <a:r>
              <a:rPr lang="fi-FI" sz="1600" dirty="0" err="1" smtClean="0"/>
              <a:t>protocols</a:t>
            </a:r>
            <a:r>
              <a:rPr lang="fi-FI" sz="1600" dirty="0" smtClean="0"/>
              <a:t> </a:t>
            </a:r>
            <a:r>
              <a:rPr lang="fi-FI" sz="1600" dirty="0" err="1" smtClean="0"/>
              <a:t>that</a:t>
            </a:r>
            <a:r>
              <a:rPr lang="fi-FI" sz="1600" dirty="0" smtClean="0"/>
              <a:t> </a:t>
            </a:r>
            <a:r>
              <a:rPr lang="fi-FI" sz="1600" dirty="0" err="1" smtClean="0"/>
              <a:t>understand</a:t>
            </a:r>
            <a:r>
              <a:rPr lang="fi-FI" sz="1600" dirty="0" smtClean="0"/>
              <a:t> AS </a:t>
            </a:r>
            <a:r>
              <a:rPr lang="fi-FI" sz="1600" dirty="0" err="1" smtClean="0"/>
              <a:t>are</a:t>
            </a:r>
            <a:r>
              <a:rPr lang="fi-FI" sz="1600" dirty="0" smtClean="0"/>
              <a:t>: EIGRP, OSPF, IS-IS and BGP. RIP </a:t>
            </a:r>
            <a:r>
              <a:rPr lang="fi-FI" sz="1600" dirty="0" err="1" smtClean="0"/>
              <a:t>does</a:t>
            </a:r>
            <a:r>
              <a:rPr lang="fi-FI" sz="1600" dirty="0" smtClean="0"/>
              <a:t> </a:t>
            </a:r>
            <a:r>
              <a:rPr lang="fi-FI" sz="1600" dirty="0" err="1" smtClean="0"/>
              <a:t>not</a:t>
            </a:r>
            <a:endParaRPr lang="fi-FI" sz="1600" dirty="0" smtClean="0"/>
          </a:p>
          <a:p>
            <a:r>
              <a:rPr lang="fi-FI" sz="1600" dirty="0" smtClean="0"/>
              <a:t>A </a:t>
            </a:r>
            <a:r>
              <a:rPr lang="fi-FI" sz="1600" dirty="0" err="1" smtClean="0"/>
              <a:t>routing</a:t>
            </a:r>
            <a:r>
              <a:rPr lang="fi-FI" sz="1600" dirty="0" smtClean="0"/>
              <a:t> </a:t>
            </a:r>
            <a:r>
              <a:rPr lang="fi-FI" sz="1600" dirty="0" err="1" smtClean="0"/>
              <a:t>protocol</a:t>
            </a:r>
            <a:r>
              <a:rPr lang="fi-FI" sz="1600" dirty="0" smtClean="0"/>
              <a:t> </a:t>
            </a:r>
            <a:r>
              <a:rPr lang="fi-FI" sz="1600" dirty="0" err="1" smtClean="0"/>
              <a:t>within</a:t>
            </a:r>
            <a:r>
              <a:rPr lang="fi-FI" sz="1600" dirty="0" smtClean="0"/>
              <a:t> the AS is </a:t>
            </a:r>
            <a:r>
              <a:rPr lang="fi-FI" sz="1600" dirty="0" err="1" smtClean="0"/>
              <a:t>called</a:t>
            </a:r>
            <a:r>
              <a:rPr lang="fi-FI" sz="1600" dirty="0" smtClean="0"/>
              <a:t> IGP (</a:t>
            </a:r>
            <a:r>
              <a:rPr lang="fi-FI" sz="1600" dirty="0" err="1" smtClean="0"/>
              <a:t>Interior</a:t>
            </a:r>
            <a:r>
              <a:rPr lang="fi-FI" sz="1600" dirty="0" smtClean="0"/>
              <a:t> </a:t>
            </a:r>
            <a:r>
              <a:rPr lang="fi-FI" sz="1600" dirty="0" err="1" smtClean="0"/>
              <a:t>Gateway</a:t>
            </a:r>
            <a:r>
              <a:rPr lang="fi-FI" sz="1600" dirty="0" smtClean="0"/>
              <a:t> </a:t>
            </a:r>
            <a:r>
              <a:rPr lang="fi-FI" sz="1600" dirty="0" err="1" smtClean="0"/>
              <a:t>Protocol</a:t>
            </a:r>
            <a:r>
              <a:rPr lang="fi-FI" sz="1600" dirty="0" smtClean="0"/>
              <a:t>). EGP (</a:t>
            </a:r>
            <a:r>
              <a:rPr lang="fi-FI" sz="1600" dirty="0" err="1" smtClean="0"/>
              <a:t>Exterior</a:t>
            </a:r>
            <a:r>
              <a:rPr lang="fi-FI" sz="1600" dirty="0" smtClean="0"/>
              <a:t> </a:t>
            </a:r>
            <a:r>
              <a:rPr lang="fi-FI" sz="1600" dirty="0" err="1" smtClean="0"/>
              <a:t>Gateway</a:t>
            </a:r>
            <a:r>
              <a:rPr lang="fi-FI" sz="1600" dirty="0" smtClean="0"/>
              <a:t> </a:t>
            </a:r>
            <a:r>
              <a:rPr lang="fi-FI" sz="1600" dirty="0" err="1" smtClean="0"/>
              <a:t>Protocol</a:t>
            </a:r>
            <a:r>
              <a:rPr lang="fi-FI" sz="1600" dirty="0" smtClean="0"/>
              <a:t>) </a:t>
            </a:r>
            <a:r>
              <a:rPr lang="fi-FI" sz="1600" dirty="0" err="1" smtClean="0"/>
              <a:t>routes</a:t>
            </a:r>
            <a:r>
              <a:rPr lang="fi-FI" sz="1600" dirty="0" smtClean="0"/>
              <a:t> </a:t>
            </a:r>
            <a:r>
              <a:rPr lang="fi-FI" sz="1600" dirty="0" err="1" smtClean="0"/>
              <a:t>inter-AS</a:t>
            </a:r>
            <a:r>
              <a:rPr lang="fi-FI" sz="1600" dirty="0" smtClean="0"/>
              <a:t> </a:t>
            </a:r>
            <a:r>
              <a:rPr lang="fi-FI" sz="1600" dirty="0" err="1" smtClean="0"/>
              <a:t>traffic</a:t>
            </a:r>
            <a:r>
              <a:rPr lang="fi-FI" sz="1600" dirty="0" smtClean="0"/>
              <a:t> (BGP)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basics</a:t>
            </a:r>
            <a:r>
              <a:rPr lang="fi-FI" dirty="0" smtClean="0"/>
              <a:t>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routers</a:t>
            </a:r>
            <a:r>
              <a:rPr lang="fi-FI" dirty="0" smtClean="0"/>
              <a:t> </a:t>
            </a:r>
            <a:r>
              <a:rPr lang="fi-FI" dirty="0" err="1" smtClean="0"/>
              <a:t>looks</a:t>
            </a:r>
            <a:r>
              <a:rPr lang="fi-FI" dirty="0" smtClean="0"/>
              <a:t> at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choosing</a:t>
            </a:r>
            <a:r>
              <a:rPr lang="fi-FI" dirty="0" smtClean="0"/>
              <a:t> the </a:t>
            </a:r>
            <a:r>
              <a:rPr lang="fi-FI" dirty="0" err="1" smtClean="0"/>
              <a:t>best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:  </a:t>
            </a:r>
            <a:r>
              <a:rPr lang="fi-FI" dirty="0" err="1" smtClean="0"/>
              <a:t>Administrative</a:t>
            </a:r>
            <a:r>
              <a:rPr lang="fi-FI" dirty="0" smtClean="0"/>
              <a:t> </a:t>
            </a:r>
            <a:r>
              <a:rPr lang="fi-FI" dirty="0" err="1" smtClean="0"/>
              <a:t>Distance</a:t>
            </a:r>
            <a:r>
              <a:rPr lang="fi-FI" dirty="0" smtClean="0"/>
              <a:t> (AD) and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metrics</a:t>
            </a:r>
            <a:endParaRPr lang="fi-FI" dirty="0" smtClean="0"/>
          </a:p>
          <a:p>
            <a:r>
              <a:rPr lang="fi-FI" dirty="0" smtClean="0"/>
              <a:t>AD is a </a:t>
            </a:r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proprietary</a:t>
            </a:r>
            <a:r>
              <a:rPr lang="fi-FI" dirty="0" smtClean="0"/>
              <a:t> </a:t>
            </a:r>
            <a:r>
              <a:rPr lang="fi-FI" dirty="0" err="1" smtClean="0"/>
              <a:t>concept</a:t>
            </a:r>
            <a:r>
              <a:rPr lang="fi-FI" dirty="0" smtClean="0"/>
              <a:t>. A </a:t>
            </a:r>
            <a:r>
              <a:rPr lang="fi-FI" dirty="0" err="1" smtClean="0"/>
              <a:t>smaller</a:t>
            </a:r>
            <a:r>
              <a:rPr lang="fi-FI" dirty="0" smtClean="0"/>
              <a:t> AD </a:t>
            </a:r>
            <a:r>
              <a:rPr lang="fi-FI" dirty="0" err="1" smtClean="0"/>
              <a:t>number</a:t>
            </a:r>
            <a:r>
              <a:rPr lang="fi-FI" dirty="0" smtClean="0"/>
              <a:t> is </a:t>
            </a:r>
            <a:r>
              <a:rPr lang="fi-FI" dirty="0" err="1" smtClean="0"/>
              <a:t>preferable</a:t>
            </a:r>
            <a:r>
              <a:rPr lang="fi-FI" dirty="0" smtClean="0"/>
              <a:t> </a:t>
            </a:r>
            <a:r>
              <a:rPr lang="fi-FI" dirty="0" err="1" smtClean="0"/>
              <a:t>among</a:t>
            </a:r>
            <a:r>
              <a:rPr lang="fi-FI" dirty="0" smtClean="0"/>
              <a:t> </a:t>
            </a:r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informations</a:t>
            </a:r>
            <a:r>
              <a:rPr lang="fi-FI" dirty="0" smtClean="0"/>
              <a:t>. </a:t>
            </a:r>
            <a:r>
              <a:rPr lang="fi-FI" dirty="0" err="1" smtClean="0"/>
              <a:t>Obs</a:t>
            </a:r>
            <a:r>
              <a:rPr lang="fi-FI" dirty="0" smtClean="0"/>
              <a:t>!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simultaneously</a:t>
            </a:r>
            <a:r>
              <a:rPr lang="fi-FI" dirty="0" smtClean="0"/>
              <a:t> </a:t>
            </a:r>
            <a:r>
              <a:rPr lang="fi-FI" dirty="0" err="1" smtClean="0"/>
              <a:t>run</a:t>
            </a:r>
            <a:r>
              <a:rPr lang="fi-FI" dirty="0" smtClean="0"/>
              <a:t>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 and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as </a:t>
            </a:r>
            <a:r>
              <a:rPr lang="fi-FI" dirty="0" err="1" smtClean="0"/>
              <a:t>well</a:t>
            </a:r>
            <a:endParaRPr lang="fi-FI" dirty="0" smtClean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think</a:t>
            </a:r>
            <a:r>
              <a:rPr lang="fi-FI" dirty="0" smtClean="0"/>
              <a:t> of AD as </a:t>
            </a:r>
            <a:r>
              <a:rPr lang="fi-FI" dirty="0" err="1" smtClean="0"/>
              <a:t>how</a:t>
            </a:r>
            <a:r>
              <a:rPr lang="fi-FI" dirty="0" smtClean="0"/>
              <a:t> </a:t>
            </a:r>
            <a:r>
              <a:rPr lang="fi-FI" dirty="0" err="1" smtClean="0"/>
              <a:t>reliably</a:t>
            </a:r>
            <a:r>
              <a:rPr lang="fi-FI" dirty="0" smtClean="0"/>
              <a:t> the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obtained</a:t>
            </a:r>
            <a:endParaRPr lang="fi-FI" dirty="0" smtClean="0"/>
          </a:p>
          <a:p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to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destination</a:t>
            </a:r>
            <a:r>
              <a:rPr lang="fi-FI" dirty="0" smtClean="0"/>
              <a:t> </a:t>
            </a:r>
            <a:r>
              <a:rPr lang="fi-FI" dirty="0" err="1" smtClean="0"/>
              <a:t>learnt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, the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metrics</a:t>
            </a:r>
            <a:r>
              <a:rPr lang="fi-FI" dirty="0" smtClean="0"/>
              <a:t> is </a:t>
            </a:r>
            <a:r>
              <a:rPr lang="fi-FI" dirty="0" err="1" smtClean="0"/>
              <a:t>used</a:t>
            </a:r>
            <a:r>
              <a:rPr lang="fi-FI" dirty="0" smtClean="0"/>
              <a:t> to </a:t>
            </a:r>
            <a:r>
              <a:rPr lang="fi-FI" dirty="0" err="1" smtClean="0"/>
              <a:t>pick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the </a:t>
            </a:r>
            <a:r>
              <a:rPr lang="fi-FI" dirty="0" err="1" smtClean="0"/>
              <a:t>best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.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the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metrics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the </a:t>
            </a:r>
            <a:r>
              <a:rPr lang="fi-FI" dirty="0" err="1" smtClean="0"/>
              <a:t>same</a:t>
            </a:r>
            <a:r>
              <a:rPr lang="fi-FI" dirty="0" smtClean="0"/>
              <a:t>,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load-balancing</a:t>
            </a:r>
            <a:r>
              <a:rPr lang="fi-FI" dirty="0" smtClean="0"/>
              <a:t> (</a:t>
            </a:r>
            <a:r>
              <a:rPr lang="fi-FI" dirty="0" err="1" smtClean="0"/>
              <a:t>round</a:t>
            </a:r>
            <a:r>
              <a:rPr lang="fi-FI" dirty="0" smtClean="0"/>
              <a:t> </a:t>
            </a:r>
            <a:r>
              <a:rPr lang="fi-FI" dirty="0" err="1" smtClean="0"/>
              <a:t>robin</a:t>
            </a:r>
            <a:r>
              <a:rPr lang="fi-FI" dirty="0" smtClean="0"/>
              <a:t>)</a:t>
            </a:r>
          </a:p>
          <a:p>
            <a:r>
              <a:rPr lang="fi-FI" dirty="0" smtClean="0"/>
              <a:t>A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metric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: </a:t>
            </a:r>
            <a:r>
              <a:rPr lang="fi-FI" dirty="0" err="1" smtClean="0"/>
              <a:t>bandwidth</a:t>
            </a:r>
            <a:r>
              <a:rPr lang="fi-FI" dirty="0" smtClean="0"/>
              <a:t>, </a:t>
            </a:r>
            <a:r>
              <a:rPr lang="fi-FI" dirty="0" err="1" smtClean="0"/>
              <a:t>cost</a:t>
            </a:r>
            <a:r>
              <a:rPr lang="fi-FI" dirty="0" smtClean="0"/>
              <a:t>, </a:t>
            </a:r>
            <a:r>
              <a:rPr lang="fi-FI" dirty="0" err="1" smtClean="0"/>
              <a:t>delay</a:t>
            </a:r>
            <a:r>
              <a:rPr lang="fi-FI" dirty="0" smtClean="0"/>
              <a:t>, hop </a:t>
            </a:r>
            <a:r>
              <a:rPr lang="fi-FI" dirty="0" err="1" smtClean="0"/>
              <a:t>count</a:t>
            </a:r>
            <a:r>
              <a:rPr lang="fi-FI" dirty="0" smtClean="0"/>
              <a:t>, </a:t>
            </a:r>
            <a:r>
              <a:rPr lang="fi-FI" dirty="0" err="1" smtClean="0"/>
              <a:t>load</a:t>
            </a:r>
            <a:r>
              <a:rPr lang="fi-FI" dirty="0" smtClean="0"/>
              <a:t>, MTU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reliability</a:t>
            </a:r>
            <a:r>
              <a:rPr lang="fi-FI" dirty="0" smtClean="0"/>
              <a:t> </a:t>
            </a:r>
            <a:r>
              <a:rPr lang="fi-FI" dirty="0" err="1" smtClean="0"/>
              <a:t>depending</a:t>
            </a:r>
            <a:r>
              <a:rPr lang="fi-FI" dirty="0" smtClean="0"/>
              <a:t> on the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endParaRPr lang="fi-FI" dirty="0" smtClean="0"/>
          </a:p>
          <a:p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point-to-point</a:t>
            </a:r>
            <a:r>
              <a:rPr lang="fi-FI" dirty="0" smtClean="0"/>
              <a:t> </a:t>
            </a:r>
            <a:r>
              <a:rPr lang="fi-FI" dirty="0" err="1" smtClean="0"/>
              <a:t>links</a:t>
            </a:r>
            <a:r>
              <a:rPr lang="fi-FI" dirty="0" smtClean="0"/>
              <a:t>,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serial</a:t>
            </a:r>
            <a:r>
              <a:rPr lang="fi-FI" dirty="0" smtClean="0"/>
              <a:t> </a:t>
            </a:r>
            <a:r>
              <a:rPr lang="fi-FI" dirty="0" err="1" smtClean="0"/>
              <a:t>lines</a:t>
            </a:r>
            <a:r>
              <a:rPr lang="fi-FI" dirty="0" smtClean="0"/>
              <a:t>, a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consumes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2 </a:t>
            </a:r>
            <a:r>
              <a:rPr lang="fi-FI" dirty="0" err="1" smtClean="0"/>
              <a:t>hosts</a:t>
            </a:r>
            <a:r>
              <a:rPr lang="fi-FI" dirty="0" smtClean="0"/>
              <a:t>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a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255.255.255.252 </a:t>
            </a:r>
            <a:r>
              <a:rPr lang="fi-FI" dirty="0" err="1" smtClean="0"/>
              <a:t>with</a:t>
            </a:r>
            <a:r>
              <a:rPr lang="fi-FI" dirty="0" smtClean="0"/>
              <a:t> p2p </a:t>
            </a:r>
            <a:r>
              <a:rPr lang="fi-FI" dirty="0" err="1" smtClean="0"/>
              <a:t>links</a:t>
            </a:r>
            <a:r>
              <a:rPr lang="fi-FI" dirty="0" smtClean="0"/>
              <a:t>,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gives</a:t>
            </a:r>
            <a:r>
              <a:rPr lang="fi-FI" dirty="0" smtClean="0"/>
              <a:t> a </a:t>
            </a:r>
            <a:r>
              <a:rPr lang="fi-FI" dirty="0" err="1" smtClean="0"/>
              <a:t>block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4 and the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hosts</a:t>
            </a:r>
            <a:r>
              <a:rPr lang="fi-FI" dirty="0" smtClean="0"/>
              <a:t> 2 (the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is the </a:t>
            </a:r>
            <a:r>
              <a:rPr lang="fi-FI" dirty="0" err="1" smtClean="0"/>
              <a:t>network</a:t>
            </a:r>
            <a:r>
              <a:rPr lang="fi-FI" dirty="0" smtClean="0"/>
              <a:t> </a:t>
            </a:r>
            <a:r>
              <a:rPr lang="fi-FI" dirty="0" err="1" smtClean="0"/>
              <a:t>itself</a:t>
            </a:r>
            <a:r>
              <a:rPr lang="fi-FI" dirty="0" smtClean="0"/>
              <a:t> and the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 in the </a:t>
            </a:r>
            <a:r>
              <a:rPr lang="fi-FI" dirty="0" err="1" smtClean="0"/>
              <a:t>block</a:t>
            </a:r>
            <a:r>
              <a:rPr lang="fi-FI" dirty="0" smtClean="0"/>
              <a:t> is a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broadcast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r>
              <a:rPr lang="fi-FI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basics</a:t>
            </a:r>
            <a:r>
              <a:rPr lang="fi-FI" dirty="0" smtClean="0"/>
              <a:t> (3/4)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7400" y="1828800"/>
          <a:ext cx="5156200" cy="1524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1219200"/>
                <a:gridCol w="889000"/>
                <a:gridCol w="609600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Administrative distance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Route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Connected interface route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or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Static route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 EIGRP route (within the same AS)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OSPF route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RIPv1 and v2 route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External EIGRP (from another AS)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Unknown route (considered an invalid route)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3733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learnt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, the </a:t>
            </a:r>
            <a:r>
              <a:rPr lang="fi-FI" dirty="0" err="1" smtClean="0"/>
              <a:t>Cisco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favors</a:t>
            </a:r>
            <a:r>
              <a:rPr lang="fi-FI" dirty="0" smtClean="0"/>
              <a:t> the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smallest</a:t>
            </a:r>
            <a:r>
              <a:rPr lang="fi-FI" dirty="0" smtClean="0"/>
              <a:t> AD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basics</a:t>
            </a:r>
            <a:r>
              <a:rPr lang="fi-FI" dirty="0" smtClean="0"/>
              <a:t> (4/4)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types</a:t>
            </a:r>
            <a:r>
              <a:rPr lang="fi-FI" dirty="0" smtClean="0"/>
              <a:t> of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endParaRPr lang="fi-FI" dirty="0" smtClean="0"/>
          </a:p>
          <a:p>
            <a:pPr lvl="1"/>
            <a:r>
              <a:rPr lang="fi-FI" dirty="0" err="1" smtClean="0"/>
              <a:t>Link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endParaRPr lang="fi-FI" dirty="0" smtClean="0"/>
          </a:p>
          <a:p>
            <a:pPr lvl="1"/>
            <a:r>
              <a:rPr lang="fi-FI" dirty="0" err="1" smtClean="0"/>
              <a:t>Hybrid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 smtClean="0"/>
              <a:t>To </a:t>
            </a:r>
            <a:r>
              <a:rPr lang="fi-FI" dirty="0" err="1" smtClean="0"/>
              <a:t>find</a:t>
            </a:r>
            <a:r>
              <a:rPr lang="fi-FI" dirty="0" smtClean="0"/>
              <a:t> the </a:t>
            </a:r>
            <a:r>
              <a:rPr lang="fi-FI" dirty="0" err="1" smtClean="0"/>
              <a:t>path</a:t>
            </a:r>
            <a:r>
              <a:rPr lang="fi-FI" dirty="0" smtClean="0"/>
              <a:t>, the </a:t>
            </a:r>
            <a:r>
              <a:rPr lang="fi-FI" dirty="0" err="1" smtClean="0"/>
              <a:t>distance</a:t>
            </a:r>
            <a:r>
              <a:rPr lang="fi-FI" dirty="0" smtClean="0"/>
              <a:t> and </a:t>
            </a:r>
            <a:r>
              <a:rPr lang="fi-FI" dirty="0" err="1" smtClean="0"/>
              <a:t>direction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endParaRPr lang="fi-FI" dirty="0" smtClean="0"/>
          </a:p>
          <a:p>
            <a:pPr lvl="1"/>
            <a:r>
              <a:rPr lang="fi-FI" dirty="0" err="1" smtClean="0"/>
              <a:t>Bellman-Ford</a:t>
            </a:r>
            <a:r>
              <a:rPr lang="fi-FI" dirty="0" smtClean="0"/>
              <a:t> </a:t>
            </a:r>
            <a:r>
              <a:rPr lang="fi-FI" dirty="0" err="1" smtClean="0"/>
              <a:t>algorithm</a:t>
            </a:r>
            <a:endParaRPr lang="fi-FI" dirty="0" smtClean="0"/>
          </a:p>
          <a:p>
            <a:pPr lvl="1"/>
            <a:r>
              <a:rPr lang="fi-FI" dirty="0" err="1" smtClean="0"/>
              <a:t>Local</a:t>
            </a:r>
            <a:r>
              <a:rPr lang="fi-FI" dirty="0" smtClean="0"/>
              <a:t> and </a:t>
            </a:r>
            <a:r>
              <a:rPr lang="fi-FI" dirty="0" err="1" smtClean="0"/>
              <a:t>periodic</a:t>
            </a:r>
            <a:r>
              <a:rPr lang="fi-FI" dirty="0" smtClean="0"/>
              <a:t> </a:t>
            </a:r>
            <a:r>
              <a:rPr lang="fi-FI" dirty="0" err="1" smtClean="0"/>
              <a:t>broadcast</a:t>
            </a:r>
            <a:r>
              <a:rPr lang="fi-FI" dirty="0" smtClean="0"/>
              <a:t> </a:t>
            </a:r>
            <a:r>
              <a:rPr lang="fi-FI" dirty="0" err="1" smtClean="0"/>
              <a:t>messages</a:t>
            </a:r>
            <a:endParaRPr lang="fi-FI" dirty="0" smtClean="0"/>
          </a:p>
          <a:p>
            <a:pPr lvl="2"/>
            <a:r>
              <a:rPr lang="fi-FI" dirty="0" smtClean="0"/>
              <a:t>The </a:t>
            </a:r>
            <a:r>
              <a:rPr lang="fi-FI" dirty="0" err="1" smtClean="0"/>
              <a:t>complete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table</a:t>
            </a:r>
            <a:r>
              <a:rPr lang="fi-FI" dirty="0" smtClean="0"/>
              <a:t> is </a:t>
            </a:r>
            <a:r>
              <a:rPr lang="fi-FI" dirty="0" err="1" smtClean="0"/>
              <a:t>broadcast</a:t>
            </a:r>
            <a:r>
              <a:rPr lang="fi-FI" dirty="0" smtClean="0"/>
              <a:t> to </a:t>
            </a:r>
            <a:r>
              <a:rPr lang="fi-FI" dirty="0" err="1" smtClean="0"/>
              <a:t>neighbors</a:t>
            </a:r>
            <a:endParaRPr lang="fi-FI" dirty="0" smtClean="0"/>
          </a:p>
          <a:p>
            <a:pPr lvl="1"/>
            <a:r>
              <a:rPr lang="fi-FI" dirty="0" smtClean="0"/>
              <a:t>RIP, IGRP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Connectivity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You</a:t>
            </a:r>
            <a:r>
              <a:rPr lang="fi-FI" sz="2800" dirty="0" smtClean="0"/>
              <a:t> </a:t>
            </a:r>
            <a:r>
              <a:rPr lang="fi-FI" sz="2800" dirty="0" err="1" smtClean="0"/>
              <a:t>do</a:t>
            </a:r>
            <a:r>
              <a:rPr lang="fi-FI" sz="2800" dirty="0" smtClean="0"/>
              <a:t> </a:t>
            </a:r>
            <a:r>
              <a:rPr lang="fi-FI" sz="2800" dirty="0" err="1" smtClean="0"/>
              <a:t>need</a:t>
            </a:r>
            <a:r>
              <a:rPr lang="fi-FI" sz="2800" dirty="0" smtClean="0"/>
              <a:t> a </a:t>
            </a:r>
            <a:r>
              <a:rPr lang="fi-FI" sz="2800" dirty="0" err="1" smtClean="0"/>
              <a:t>crossover</a:t>
            </a:r>
            <a:r>
              <a:rPr lang="fi-FI" sz="2800" dirty="0" smtClean="0"/>
              <a:t> </a:t>
            </a:r>
            <a:r>
              <a:rPr lang="fi-FI" sz="2800" dirty="0" err="1" smtClean="0"/>
              <a:t>cable</a:t>
            </a:r>
            <a:r>
              <a:rPr lang="fi-FI" sz="2800" dirty="0" smtClean="0"/>
              <a:t> </a:t>
            </a:r>
            <a:r>
              <a:rPr lang="fi-FI" sz="2800" dirty="0" err="1" smtClean="0"/>
              <a:t>between</a:t>
            </a:r>
            <a:r>
              <a:rPr lang="fi-FI" sz="2800" dirty="0" smtClean="0"/>
              <a:t> </a:t>
            </a:r>
            <a:r>
              <a:rPr lang="fi-FI" sz="2800" dirty="0" err="1" smtClean="0"/>
              <a:t>Cisco</a:t>
            </a:r>
            <a:r>
              <a:rPr lang="fi-FI" sz="2800" dirty="0" smtClean="0"/>
              <a:t> </a:t>
            </a:r>
            <a:r>
              <a:rPr lang="fi-FI" sz="2800" dirty="0" err="1" smtClean="0"/>
              <a:t>switches</a:t>
            </a:r>
            <a:r>
              <a:rPr lang="fi-FI" sz="2800" dirty="0" smtClean="0"/>
              <a:t>. </a:t>
            </a:r>
            <a:r>
              <a:rPr lang="fi-FI" sz="2800" dirty="0" err="1" smtClean="0"/>
              <a:t>This</a:t>
            </a:r>
            <a:r>
              <a:rPr lang="fi-FI" sz="2800" dirty="0" smtClean="0"/>
              <a:t> is a common </a:t>
            </a:r>
            <a:r>
              <a:rPr lang="fi-FI" sz="2800" dirty="0" err="1" smtClean="0"/>
              <a:t>source</a:t>
            </a:r>
            <a:r>
              <a:rPr lang="fi-FI" sz="2800" dirty="0" smtClean="0"/>
              <a:t> of </a:t>
            </a:r>
            <a:r>
              <a:rPr lang="fi-FI" sz="2800" dirty="0" err="1" smtClean="0"/>
              <a:t>connectivity</a:t>
            </a:r>
            <a:r>
              <a:rPr lang="fi-FI" sz="2800" dirty="0" smtClean="0"/>
              <a:t> </a:t>
            </a:r>
            <a:r>
              <a:rPr lang="fi-FI" sz="2800" dirty="0" err="1" smtClean="0"/>
              <a:t>failures</a:t>
            </a:r>
            <a:r>
              <a:rPr lang="fi-FI" sz="2800" dirty="0" smtClean="0"/>
              <a:t>. </a:t>
            </a:r>
            <a:r>
              <a:rPr lang="fi-FI" sz="2800" dirty="0" err="1" smtClean="0"/>
              <a:t>If</a:t>
            </a:r>
            <a:r>
              <a:rPr lang="fi-FI" sz="2800" dirty="0" smtClean="0"/>
              <a:t> CDP (</a:t>
            </a:r>
            <a:r>
              <a:rPr lang="fi-FI" sz="2800" dirty="0" err="1" smtClean="0"/>
              <a:t>Cisco</a:t>
            </a:r>
            <a:r>
              <a:rPr lang="fi-FI" sz="2800" dirty="0" smtClean="0"/>
              <a:t> </a:t>
            </a:r>
            <a:r>
              <a:rPr lang="fi-FI" sz="2800" dirty="0" err="1" smtClean="0"/>
              <a:t>Discovery</a:t>
            </a:r>
            <a:r>
              <a:rPr lang="fi-FI" sz="2800" dirty="0" smtClean="0"/>
              <a:t> </a:t>
            </a:r>
            <a:r>
              <a:rPr lang="fi-FI" sz="2800" dirty="0" err="1" smtClean="0"/>
              <a:t>Protocol</a:t>
            </a:r>
            <a:r>
              <a:rPr lang="fi-FI" sz="2800" dirty="0" smtClean="0"/>
              <a:t>) </a:t>
            </a:r>
            <a:r>
              <a:rPr lang="fi-FI" sz="2800" dirty="0" err="1" smtClean="0"/>
              <a:t>shows</a:t>
            </a:r>
            <a:r>
              <a:rPr lang="fi-FI" sz="2800" dirty="0" smtClean="0"/>
              <a:t> no a </a:t>
            </a:r>
            <a:r>
              <a:rPr lang="fi-FI" sz="2800" dirty="0" err="1" smtClean="0"/>
              <a:t>neighbor</a:t>
            </a:r>
            <a:r>
              <a:rPr lang="fi-FI" sz="2800" dirty="0" smtClean="0"/>
              <a:t> </a:t>
            </a:r>
            <a:r>
              <a:rPr lang="fi-FI" sz="2800" dirty="0" err="1" smtClean="0"/>
              <a:t>present</a:t>
            </a:r>
            <a:r>
              <a:rPr lang="fi-FI" sz="2800" dirty="0" smtClean="0"/>
              <a:t>, </a:t>
            </a:r>
            <a:r>
              <a:rPr lang="fi-FI" sz="2800" dirty="0" err="1" smtClean="0"/>
              <a:t>even</a:t>
            </a:r>
            <a:r>
              <a:rPr lang="fi-FI" sz="2800" dirty="0" smtClean="0"/>
              <a:t> the </a:t>
            </a:r>
            <a:r>
              <a:rPr lang="fi-FI" sz="2800" dirty="0" err="1" smtClean="0"/>
              <a:t>power</a:t>
            </a:r>
            <a:r>
              <a:rPr lang="fi-FI" sz="2800" dirty="0" smtClean="0"/>
              <a:t> is on in </a:t>
            </a:r>
            <a:r>
              <a:rPr lang="fi-FI" sz="2800" dirty="0" err="1" smtClean="0"/>
              <a:t>both</a:t>
            </a:r>
            <a:r>
              <a:rPr lang="fi-FI" sz="2800" dirty="0" smtClean="0"/>
              <a:t> </a:t>
            </a:r>
            <a:r>
              <a:rPr lang="fi-FI" sz="2800" dirty="0" err="1" smtClean="0"/>
              <a:t>devices</a:t>
            </a:r>
            <a:r>
              <a:rPr lang="fi-FI" sz="2800" dirty="0" smtClean="0"/>
              <a:t> and </a:t>
            </a:r>
            <a:r>
              <a:rPr lang="fi-FI" sz="2800" dirty="0" err="1" smtClean="0"/>
              <a:t>there</a:t>
            </a:r>
            <a:r>
              <a:rPr lang="fi-FI" sz="2800" dirty="0" smtClean="0"/>
              <a:t> is a </a:t>
            </a:r>
            <a:r>
              <a:rPr lang="fi-FI" sz="2800" dirty="0" err="1" smtClean="0"/>
              <a:t>cable</a:t>
            </a:r>
            <a:r>
              <a:rPr lang="fi-FI" sz="2800" dirty="0" smtClean="0"/>
              <a:t> </a:t>
            </a:r>
            <a:r>
              <a:rPr lang="fi-FI" sz="2800" dirty="0" err="1" smtClean="0"/>
              <a:t>connecting</a:t>
            </a:r>
            <a:r>
              <a:rPr lang="fi-FI" sz="2800" dirty="0" smtClean="0"/>
              <a:t> </a:t>
            </a:r>
            <a:r>
              <a:rPr lang="fi-FI" sz="2800" dirty="0" err="1" smtClean="0"/>
              <a:t>these</a:t>
            </a:r>
            <a:r>
              <a:rPr lang="fi-FI" sz="2800" dirty="0" smtClean="0"/>
              <a:t> </a:t>
            </a:r>
            <a:r>
              <a:rPr lang="fi-FI" sz="2800" dirty="0" err="1" smtClean="0"/>
              <a:t>two</a:t>
            </a:r>
            <a:r>
              <a:rPr lang="fi-FI" sz="2800" dirty="0" smtClean="0"/>
              <a:t>, </a:t>
            </a:r>
            <a:r>
              <a:rPr lang="fi-FI" sz="2800" dirty="0" err="1" smtClean="0"/>
              <a:t>check</a:t>
            </a:r>
            <a:r>
              <a:rPr lang="fi-FI" sz="2800" dirty="0" smtClean="0"/>
              <a:t> </a:t>
            </a:r>
            <a:r>
              <a:rPr lang="fi-FI" sz="2800" dirty="0" err="1" smtClean="0"/>
              <a:t>that</a:t>
            </a:r>
            <a:r>
              <a:rPr lang="fi-FI" sz="2800" dirty="0" smtClean="0"/>
              <a:t> the </a:t>
            </a:r>
            <a:r>
              <a:rPr lang="fi-FI" sz="2800" dirty="0" err="1" smtClean="0"/>
              <a:t>cable</a:t>
            </a:r>
            <a:r>
              <a:rPr lang="fi-FI" sz="2800" dirty="0" smtClean="0"/>
              <a:t> is a </a:t>
            </a:r>
            <a:r>
              <a:rPr lang="fi-FI" sz="2800" dirty="0" err="1" smtClean="0"/>
              <a:t>crossover</a:t>
            </a:r>
            <a:r>
              <a:rPr lang="fi-FI" sz="2800" dirty="0" smtClean="0"/>
              <a:t> </a:t>
            </a:r>
            <a:r>
              <a:rPr lang="fi-FI" sz="2800" dirty="0" err="1" smtClean="0"/>
              <a:t>cable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When</a:t>
            </a:r>
            <a:r>
              <a:rPr lang="fi-FI" dirty="0" smtClean="0"/>
              <a:t> a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receives</a:t>
            </a:r>
            <a:r>
              <a:rPr lang="fi-FI" dirty="0" smtClean="0"/>
              <a:t> a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update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 </a:t>
            </a:r>
            <a:r>
              <a:rPr lang="fi-FI" dirty="0" err="1" smtClean="0"/>
              <a:t>neighbor</a:t>
            </a:r>
            <a:r>
              <a:rPr lang="fi-FI" dirty="0" smtClean="0"/>
              <a:t>, the </a:t>
            </a:r>
            <a:r>
              <a:rPr lang="fi-FI" dirty="0" err="1" smtClean="0"/>
              <a:t>following</a:t>
            </a:r>
            <a:r>
              <a:rPr lang="fi-FI" dirty="0" smtClean="0"/>
              <a:t> </a:t>
            </a:r>
            <a:r>
              <a:rPr lang="fi-FI" dirty="0" err="1" smtClean="0"/>
              <a:t>steps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performed</a:t>
            </a:r>
            <a:r>
              <a:rPr lang="fi-FI" dirty="0" smtClean="0"/>
              <a:t> (</a:t>
            </a:r>
            <a:r>
              <a:rPr lang="fi-FI" dirty="0" err="1" smtClean="0"/>
              <a:t>Bellman-Ford</a:t>
            </a:r>
            <a:r>
              <a:rPr lang="fi-FI" dirty="0" smtClean="0"/>
              <a:t> </a:t>
            </a:r>
            <a:r>
              <a:rPr lang="fi-FI" dirty="0" err="1" smtClean="0"/>
              <a:t>algorithm</a:t>
            </a:r>
            <a:r>
              <a:rPr lang="fi-FI" dirty="0" smtClean="0"/>
              <a:t>):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fi-FI" sz="2000" dirty="0" err="1" smtClean="0"/>
              <a:t>Increment</a:t>
            </a:r>
            <a:r>
              <a:rPr lang="fi-FI" sz="2000" dirty="0" smtClean="0"/>
              <a:t> the </a:t>
            </a:r>
            <a:r>
              <a:rPr lang="fi-FI" sz="2000" dirty="0" err="1" smtClean="0"/>
              <a:t>metrics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incoming</a:t>
            </a:r>
            <a:r>
              <a:rPr lang="fi-FI" sz="2000" dirty="0" smtClean="0"/>
              <a:t> </a:t>
            </a:r>
            <a:r>
              <a:rPr lang="fi-FI" sz="2000" dirty="0" err="1" smtClean="0"/>
              <a:t>routes</a:t>
            </a:r>
            <a:r>
              <a:rPr lang="fi-FI" sz="2000" dirty="0" smtClean="0"/>
              <a:t>. </a:t>
            </a:r>
            <a:r>
              <a:rPr lang="fi-FI" sz="2000" dirty="0" err="1" smtClean="0"/>
              <a:t>With</a:t>
            </a:r>
            <a:r>
              <a:rPr lang="fi-FI" sz="2000" dirty="0" smtClean="0"/>
              <a:t> RIP, </a:t>
            </a:r>
            <a:r>
              <a:rPr lang="fi-FI" sz="2000" dirty="0" err="1" smtClean="0"/>
              <a:t>this</a:t>
            </a:r>
            <a:r>
              <a:rPr lang="fi-FI" sz="2000" dirty="0" smtClean="0"/>
              <a:t> is a hop </a:t>
            </a:r>
            <a:r>
              <a:rPr lang="fi-FI" sz="2000" dirty="0" err="1" smtClean="0"/>
              <a:t>count</a:t>
            </a:r>
            <a:endParaRPr lang="fi-FI" sz="2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fi-FI" sz="2000" dirty="0" err="1" smtClean="0"/>
              <a:t>Compare</a:t>
            </a:r>
            <a:r>
              <a:rPr lang="fi-FI" sz="2000" dirty="0" smtClean="0"/>
              <a:t> the </a:t>
            </a:r>
            <a:r>
              <a:rPr lang="fi-FI" sz="2000" dirty="0" err="1" smtClean="0"/>
              <a:t>network</a:t>
            </a:r>
            <a:r>
              <a:rPr lang="fi-FI" sz="2000" dirty="0" smtClean="0"/>
              <a:t> </a:t>
            </a:r>
            <a:r>
              <a:rPr lang="fi-FI" sz="2000" dirty="0" err="1" smtClean="0"/>
              <a:t>numbers</a:t>
            </a:r>
            <a:endParaRPr lang="fi-FI" sz="2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fi-FI" sz="2000" dirty="0" err="1" smtClean="0"/>
              <a:t>If</a:t>
            </a:r>
            <a:r>
              <a:rPr lang="fi-FI" sz="2000" dirty="0" smtClean="0"/>
              <a:t> the </a:t>
            </a:r>
            <a:r>
              <a:rPr lang="fi-FI" sz="2000" dirty="0" err="1" smtClean="0"/>
              <a:t>advertised</a:t>
            </a:r>
            <a:r>
              <a:rPr lang="fi-FI" sz="2000" dirty="0" smtClean="0"/>
              <a:t> </a:t>
            </a:r>
            <a:r>
              <a:rPr lang="fi-FI" sz="2000" dirty="0" err="1" smtClean="0"/>
              <a:t>information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the </a:t>
            </a:r>
            <a:r>
              <a:rPr lang="fi-FI" sz="2000" dirty="0" err="1" smtClean="0"/>
              <a:t>neighbor</a:t>
            </a:r>
            <a:r>
              <a:rPr lang="fi-FI" sz="2000" dirty="0" smtClean="0"/>
              <a:t> is </a:t>
            </a:r>
            <a:r>
              <a:rPr lang="fi-FI" sz="2000" dirty="0" err="1" smtClean="0"/>
              <a:t>better</a:t>
            </a:r>
            <a:r>
              <a:rPr lang="fi-FI" sz="2000" dirty="0" smtClean="0"/>
              <a:t>, </a:t>
            </a:r>
            <a:r>
              <a:rPr lang="en-US" sz="2000" dirty="0" smtClean="0"/>
              <a:t>place to route to the routing table and remove the old entry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sz="2000" dirty="0" err="1" smtClean="0"/>
              <a:t>If</a:t>
            </a:r>
            <a:r>
              <a:rPr lang="fi-FI" sz="2000" dirty="0" smtClean="0"/>
              <a:t> the </a:t>
            </a:r>
            <a:r>
              <a:rPr lang="fi-FI" sz="2000" dirty="0" err="1" smtClean="0"/>
              <a:t>advertised</a:t>
            </a:r>
            <a:r>
              <a:rPr lang="fi-FI" sz="2000" dirty="0" smtClean="0"/>
              <a:t> info is </a:t>
            </a:r>
            <a:r>
              <a:rPr lang="fi-FI" sz="2000" dirty="0" err="1" smtClean="0"/>
              <a:t>worse</a:t>
            </a:r>
            <a:r>
              <a:rPr lang="fi-FI" sz="2000" dirty="0" smtClean="0"/>
              <a:t>, </a:t>
            </a:r>
            <a:r>
              <a:rPr lang="fi-FI" sz="2000" dirty="0" err="1" smtClean="0"/>
              <a:t>ignore</a:t>
            </a:r>
            <a:r>
              <a:rPr lang="fi-FI" sz="2000" dirty="0" smtClean="0"/>
              <a:t> </a:t>
            </a:r>
            <a:r>
              <a:rPr lang="fi-FI" sz="2000" dirty="0" err="1" smtClean="0"/>
              <a:t>it</a:t>
            </a:r>
            <a:endParaRPr lang="fi-FI" dirty="0" smtClean="0"/>
          </a:p>
          <a:p>
            <a:pPr marL="914400" lvl="1" indent="-514350">
              <a:buFont typeface="+mj-lt"/>
              <a:buAutoNum type="arabicPeriod"/>
            </a:pPr>
            <a:r>
              <a:rPr lang="fi-FI" sz="2000" dirty="0" err="1" smtClean="0"/>
              <a:t>If</a:t>
            </a:r>
            <a:r>
              <a:rPr lang="fi-FI" sz="2000" dirty="0" smtClean="0"/>
              <a:t> the </a:t>
            </a:r>
            <a:r>
              <a:rPr lang="fi-FI" sz="2000" dirty="0" err="1" smtClean="0"/>
              <a:t>advertised</a:t>
            </a:r>
            <a:r>
              <a:rPr lang="fi-FI" sz="2000" dirty="0" smtClean="0"/>
              <a:t> info </a:t>
            </a:r>
            <a:r>
              <a:rPr lang="fi-FI" sz="2000" dirty="0" err="1" smtClean="0"/>
              <a:t>already</a:t>
            </a:r>
            <a:r>
              <a:rPr lang="fi-FI" sz="2000" dirty="0" smtClean="0"/>
              <a:t> </a:t>
            </a:r>
            <a:r>
              <a:rPr lang="fi-FI" sz="2000" dirty="0" err="1" smtClean="0"/>
              <a:t>exists</a:t>
            </a:r>
            <a:r>
              <a:rPr lang="fi-FI" sz="2000" dirty="0" smtClean="0"/>
              <a:t> the </a:t>
            </a:r>
            <a:r>
              <a:rPr lang="fi-FI" sz="2000" dirty="0" err="1" smtClean="0"/>
              <a:t>same</a:t>
            </a:r>
            <a:r>
              <a:rPr lang="fi-FI" sz="2000" dirty="0" smtClean="0"/>
              <a:t> in the </a:t>
            </a:r>
            <a:r>
              <a:rPr lang="fi-FI" sz="2000" dirty="0" err="1" smtClean="0"/>
              <a:t>routing</a:t>
            </a:r>
            <a:r>
              <a:rPr lang="fi-FI" sz="2000" dirty="0" smtClean="0"/>
              <a:t> </a:t>
            </a:r>
            <a:r>
              <a:rPr lang="fi-FI" sz="2000" dirty="0" err="1" smtClean="0"/>
              <a:t>table</a:t>
            </a:r>
            <a:r>
              <a:rPr lang="fi-FI" sz="2000" dirty="0" smtClean="0"/>
              <a:t>, </a:t>
            </a:r>
            <a:r>
              <a:rPr lang="fi-FI" sz="2000" dirty="0" err="1" smtClean="0"/>
              <a:t>reset</a:t>
            </a:r>
            <a:r>
              <a:rPr lang="fi-FI" sz="2000" dirty="0" smtClean="0"/>
              <a:t> the </a:t>
            </a:r>
            <a:r>
              <a:rPr lang="fi-FI" sz="2000" dirty="0" err="1" smtClean="0"/>
              <a:t>entry</a:t>
            </a:r>
            <a:r>
              <a:rPr lang="fi-FI" sz="2000" dirty="0" smtClean="0"/>
              <a:t> </a:t>
            </a:r>
            <a:r>
              <a:rPr lang="fi-FI" sz="2000" dirty="0" err="1" smtClean="0"/>
              <a:t>timer</a:t>
            </a:r>
            <a:endParaRPr lang="fi-FI" sz="2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fi-FI" sz="2000" dirty="0" err="1" smtClean="0"/>
              <a:t>If</a:t>
            </a:r>
            <a:r>
              <a:rPr lang="fi-FI" sz="2000" dirty="0" smtClean="0"/>
              <a:t> the </a:t>
            </a:r>
            <a:r>
              <a:rPr lang="fi-FI" sz="2000" dirty="0" err="1" smtClean="0"/>
              <a:t>advertised</a:t>
            </a:r>
            <a:r>
              <a:rPr lang="fi-FI" sz="2000" dirty="0" smtClean="0"/>
              <a:t> info </a:t>
            </a:r>
            <a:r>
              <a:rPr lang="fi-FI" sz="2000" dirty="0" err="1" smtClean="0"/>
              <a:t>has</a:t>
            </a:r>
            <a:r>
              <a:rPr lang="fi-FI" sz="2000" dirty="0" smtClean="0"/>
              <a:t> a </a:t>
            </a:r>
            <a:r>
              <a:rPr lang="fi-FI" sz="2000" dirty="0" err="1" smtClean="0"/>
              <a:t>different</a:t>
            </a:r>
            <a:r>
              <a:rPr lang="fi-FI" sz="2000" dirty="0" smtClean="0"/>
              <a:t> </a:t>
            </a:r>
            <a:r>
              <a:rPr lang="fi-FI" sz="2000" dirty="0" err="1" smtClean="0"/>
              <a:t>path</a:t>
            </a:r>
            <a:r>
              <a:rPr lang="fi-FI" sz="2000" dirty="0" smtClean="0"/>
              <a:t> and an </a:t>
            </a:r>
            <a:r>
              <a:rPr lang="fi-FI" sz="2000" dirty="0" err="1" smtClean="0"/>
              <a:t>equal</a:t>
            </a:r>
            <a:r>
              <a:rPr lang="fi-FI" sz="2000" dirty="0" smtClean="0"/>
              <a:t> </a:t>
            </a:r>
            <a:r>
              <a:rPr lang="fi-FI" sz="2000" dirty="0" err="1" smtClean="0"/>
              <a:t>metric</a:t>
            </a:r>
            <a:r>
              <a:rPr lang="fi-FI" sz="2000" dirty="0" smtClean="0"/>
              <a:t> as the </a:t>
            </a:r>
            <a:r>
              <a:rPr lang="fi-FI" sz="2000" dirty="0" err="1" smtClean="0"/>
              <a:t>old</a:t>
            </a:r>
            <a:r>
              <a:rPr lang="fi-FI" sz="2000" dirty="0" smtClean="0"/>
              <a:t> </a:t>
            </a:r>
            <a:r>
              <a:rPr lang="fi-FI" sz="2000" dirty="0" err="1" smtClean="0"/>
              <a:t>route</a:t>
            </a:r>
            <a:r>
              <a:rPr lang="fi-FI" sz="2000" dirty="0" smtClean="0"/>
              <a:t> </a:t>
            </a:r>
            <a:r>
              <a:rPr lang="fi-FI" sz="2000" dirty="0" err="1" smtClean="0"/>
              <a:t>information</a:t>
            </a:r>
            <a:r>
              <a:rPr lang="fi-FI" sz="2000" dirty="0" smtClean="0"/>
              <a:t>, </a:t>
            </a:r>
            <a:r>
              <a:rPr lang="fi-FI" sz="2000" dirty="0" err="1" smtClean="0"/>
              <a:t>both</a:t>
            </a:r>
            <a:r>
              <a:rPr lang="fi-FI" sz="2000" dirty="0" smtClean="0"/>
              <a:t> the </a:t>
            </a:r>
            <a:r>
              <a:rPr lang="fi-FI" sz="2000" dirty="0" err="1" smtClean="0"/>
              <a:t>routes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  <a:r>
              <a:rPr lang="fi-FI" sz="2000" dirty="0" err="1" smtClean="0"/>
              <a:t>kept</a:t>
            </a:r>
            <a:r>
              <a:rPr lang="fi-FI" sz="2000" dirty="0" smtClean="0"/>
              <a:t> in the </a:t>
            </a:r>
            <a:r>
              <a:rPr lang="fi-FI" sz="2000" dirty="0" err="1" smtClean="0"/>
              <a:t>routing</a:t>
            </a:r>
            <a:r>
              <a:rPr lang="fi-FI" sz="2000" dirty="0" smtClean="0"/>
              <a:t> </a:t>
            </a:r>
            <a:r>
              <a:rPr lang="fi-FI" sz="2000" dirty="0" err="1" smtClean="0"/>
              <a:t>table</a:t>
            </a:r>
            <a:r>
              <a:rPr lang="fi-FI" sz="2000" dirty="0" smtClean="0"/>
              <a:t>. </a:t>
            </a:r>
            <a:r>
              <a:rPr lang="fi-FI" sz="2000" dirty="0" err="1" smtClean="0"/>
              <a:t>Some</a:t>
            </a:r>
            <a:r>
              <a:rPr lang="fi-FI" sz="2000" dirty="0" smtClean="0"/>
              <a:t> </a:t>
            </a:r>
            <a:r>
              <a:rPr lang="fi-FI" sz="2000" dirty="0" err="1" smtClean="0"/>
              <a:t>routing</a:t>
            </a:r>
            <a:r>
              <a:rPr lang="fi-FI" sz="2000" dirty="0" smtClean="0"/>
              <a:t> </a:t>
            </a:r>
            <a:r>
              <a:rPr lang="fi-FI" sz="2000" dirty="0" err="1" smtClean="0"/>
              <a:t>protocols</a:t>
            </a:r>
            <a:r>
              <a:rPr lang="fi-FI" sz="2000" dirty="0" smtClean="0"/>
              <a:t> </a:t>
            </a:r>
            <a:r>
              <a:rPr lang="fi-FI" sz="2000" dirty="0" err="1" smtClean="0"/>
              <a:t>support</a:t>
            </a:r>
            <a:r>
              <a:rPr lang="fi-FI" sz="2000" dirty="0" smtClean="0"/>
              <a:t> </a:t>
            </a:r>
            <a:r>
              <a:rPr lang="fi-FI" sz="2000" dirty="0" err="1" smtClean="0"/>
              <a:t>load</a:t>
            </a:r>
            <a:r>
              <a:rPr lang="fi-FI" sz="2000" dirty="0" smtClean="0"/>
              <a:t> </a:t>
            </a:r>
            <a:r>
              <a:rPr lang="fi-FI" sz="2000" dirty="0" err="1" smtClean="0"/>
              <a:t>balancing</a:t>
            </a:r>
            <a:r>
              <a:rPr lang="fi-FI" sz="2000" dirty="0" smtClean="0"/>
              <a:t> for </a:t>
            </a:r>
            <a:r>
              <a:rPr lang="fi-FI" sz="2000" dirty="0" err="1" smtClean="0"/>
              <a:t>equal-cost</a:t>
            </a:r>
            <a:r>
              <a:rPr lang="fi-FI" sz="2000" dirty="0" smtClean="0"/>
              <a:t> </a:t>
            </a:r>
            <a:r>
              <a:rPr lang="fi-FI" sz="2000" dirty="0" err="1" smtClean="0"/>
              <a:t>paths</a:t>
            </a:r>
            <a:endParaRPr lang="fi-FI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 smtClean="0"/>
              <a:t>Disadvantages</a:t>
            </a:r>
            <a:endParaRPr lang="fi-FI" dirty="0" smtClean="0"/>
          </a:p>
          <a:p>
            <a:pPr lvl="1"/>
            <a:r>
              <a:rPr lang="fi-FI" dirty="0" err="1" smtClean="0"/>
              <a:t>Slow</a:t>
            </a:r>
            <a:r>
              <a:rPr lang="fi-FI" dirty="0" smtClean="0"/>
              <a:t> </a:t>
            </a:r>
            <a:r>
              <a:rPr lang="fi-FI" dirty="0" err="1" smtClean="0"/>
              <a:t>convergence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endParaRPr lang="fi-FI" dirty="0" smtClean="0"/>
          </a:p>
          <a:p>
            <a:pPr lvl="1"/>
            <a:r>
              <a:rPr lang="fi-FI" dirty="0" smtClean="0"/>
              <a:t>Heavy </a:t>
            </a:r>
            <a:r>
              <a:rPr lang="fi-FI" dirty="0" err="1" smtClean="0"/>
              <a:t>network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endParaRPr lang="fi-FI" dirty="0" smtClean="0"/>
          </a:p>
          <a:p>
            <a:pPr lvl="1"/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loops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occur</a:t>
            </a:r>
            <a:r>
              <a:rPr lang="fi-FI" dirty="0" smtClean="0"/>
              <a:t>:</a:t>
            </a:r>
          </a:p>
          <a:p>
            <a:pPr lvl="2"/>
            <a:r>
              <a:rPr lang="fi-FI" dirty="0" err="1" smtClean="0"/>
              <a:t>Split</a:t>
            </a:r>
            <a:r>
              <a:rPr lang="fi-FI" dirty="0" smtClean="0"/>
              <a:t> </a:t>
            </a:r>
            <a:r>
              <a:rPr lang="fi-FI" dirty="0" err="1" smtClean="0"/>
              <a:t>Horizon</a:t>
            </a:r>
            <a:r>
              <a:rPr lang="fi-FI" dirty="0" smtClean="0"/>
              <a:t>: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send</a:t>
            </a:r>
            <a:r>
              <a:rPr lang="fi-FI" dirty="0" smtClean="0"/>
              <a:t> the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back</a:t>
            </a:r>
            <a:r>
              <a:rPr lang="fi-FI" dirty="0" smtClean="0"/>
              <a:t> to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direction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got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in the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place</a:t>
            </a:r>
            <a:endParaRPr lang="fi-FI" dirty="0" smtClean="0"/>
          </a:p>
          <a:p>
            <a:pPr lvl="2"/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poisoning</a:t>
            </a:r>
            <a:r>
              <a:rPr lang="fi-FI" dirty="0" smtClean="0"/>
              <a:t>: </a:t>
            </a:r>
            <a:r>
              <a:rPr lang="fi-FI" dirty="0" err="1" smtClean="0"/>
              <a:t>Advertise</a:t>
            </a:r>
            <a:r>
              <a:rPr lang="fi-FI" dirty="0" smtClean="0"/>
              <a:t> the </a:t>
            </a:r>
            <a:r>
              <a:rPr lang="fi-FI" dirty="0" err="1" smtClean="0"/>
              <a:t>failed</a:t>
            </a:r>
            <a:r>
              <a:rPr lang="fi-FI" dirty="0" smtClean="0"/>
              <a:t> </a:t>
            </a:r>
            <a:r>
              <a:rPr lang="fi-FI" dirty="0" err="1" smtClean="0"/>
              <a:t>link</a:t>
            </a:r>
            <a:r>
              <a:rPr lang="fi-FI" dirty="0" smtClean="0"/>
              <a:t> as </a:t>
            </a:r>
            <a:r>
              <a:rPr lang="fi-FI" dirty="0" err="1" smtClean="0"/>
              <a:t>unreachable</a:t>
            </a:r>
            <a:r>
              <a:rPr lang="fi-FI" dirty="0" smtClean="0"/>
              <a:t> (16 in RIP)</a:t>
            </a:r>
          </a:p>
          <a:p>
            <a:pPr lvl="2"/>
            <a:r>
              <a:rPr lang="fi-FI" dirty="0" err="1" smtClean="0"/>
              <a:t>Holddown</a:t>
            </a:r>
            <a:r>
              <a:rPr lang="fi-FI" dirty="0" smtClean="0"/>
              <a:t> </a:t>
            </a:r>
            <a:r>
              <a:rPr lang="fi-FI" dirty="0" err="1" smtClean="0"/>
              <a:t>timers</a:t>
            </a:r>
            <a:r>
              <a:rPr lang="fi-FI" dirty="0" smtClean="0"/>
              <a:t>: </a:t>
            </a:r>
            <a:r>
              <a:rPr lang="fi-FI" dirty="0" err="1" smtClean="0"/>
              <a:t>Start</a:t>
            </a:r>
            <a:r>
              <a:rPr lang="fi-FI" dirty="0" smtClean="0"/>
              <a:t> a </a:t>
            </a:r>
            <a:r>
              <a:rPr lang="fi-FI" dirty="0" err="1" smtClean="0"/>
              <a:t>timer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the </a:t>
            </a:r>
            <a:r>
              <a:rPr lang="fi-FI" dirty="0" err="1" smtClean="0"/>
              <a:t>link</a:t>
            </a:r>
            <a:r>
              <a:rPr lang="fi-FI" dirty="0" smtClean="0"/>
              <a:t> </a:t>
            </a:r>
            <a:r>
              <a:rPr lang="fi-FI" dirty="0" err="1" smtClean="0"/>
              <a:t>goes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down</a:t>
            </a:r>
            <a:r>
              <a:rPr lang="fi-FI" dirty="0" smtClean="0"/>
              <a:t>. The </a:t>
            </a:r>
            <a:r>
              <a:rPr lang="fi-FI" dirty="0" err="1" smtClean="0"/>
              <a:t>change</a:t>
            </a:r>
            <a:r>
              <a:rPr lang="fi-FI" dirty="0" smtClean="0"/>
              <a:t> is </a:t>
            </a:r>
            <a:r>
              <a:rPr lang="fi-FI" dirty="0" err="1" smtClean="0"/>
              <a:t>effective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the </a:t>
            </a:r>
            <a:r>
              <a:rPr lang="fi-FI" dirty="0" err="1" smtClean="0"/>
              <a:t>timer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expired</a:t>
            </a:r>
            <a:r>
              <a:rPr lang="fi-FI" dirty="0" smtClean="0"/>
              <a:t>. </a:t>
            </a:r>
            <a:r>
              <a:rPr lang="fi-FI" dirty="0" err="1" smtClean="0"/>
              <a:t>This</a:t>
            </a:r>
            <a:r>
              <a:rPr lang="fi-FI" dirty="0" smtClean="0"/>
              <a:t> is </a:t>
            </a:r>
            <a:r>
              <a:rPr lang="fi-FI" dirty="0" err="1" smtClean="0"/>
              <a:t>especially</a:t>
            </a:r>
            <a:r>
              <a:rPr lang="fi-FI" dirty="0" smtClean="0"/>
              <a:t> </a:t>
            </a:r>
            <a:r>
              <a:rPr lang="fi-FI" dirty="0" err="1" smtClean="0"/>
              <a:t>useful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serial</a:t>
            </a:r>
            <a:r>
              <a:rPr lang="fi-FI" dirty="0" smtClean="0"/>
              <a:t> </a:t>
            </a:r>
            <a:r>
              <a:rPr lang="fi-FI" dirty="0" err="1" smtClean="0"/>
              <a:t>links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might</a:t>
            </a:r>
            <a:r>
              <a:rPr lang="fi-FI" dirty="0" smtClean="0"/>
              <a:t> </a:t>
            </a:r>
            <a:r>
              <a:rPr lang="fi-FI" dirty="0" err="1" smtClean="0"/>
              <a:t>go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and </a:t>
            </a:r>
            <a:r>
              <a:rPr lang="fi-FI" dirty="0" err="1" smtClean="0"/>
              <a:t>down</a:t>
            </a:r>
            <a:r>
              <a:rPr lang="fi-FI" dirty="0" smtClean="0"/>
              <a:t> and </a:t>
            </a:r>
            <a:r>
              <a:rPr lang="fi-FI" dirty="0" err="1" smtClean="0"/>
              <a:t>up</a:t>
            </a:r>
            <a:r>
              <a:rPr lang="fi-FI" dirty="0" smtClean="0"/>
              <a:t> </a:t>
            </a:r>
            <a:r>
              <a:rPr lang="fi-FI" dirty="0" err="1" smtClean="0"/>
              <a:t>again</a:t>
            </a:r>
            <a:r>
              <a:rPr lang="fi-FI" dirty="0" smtClean="0"/>
              <a:t> (</a:t>
            </a:r>
            <a:r>
              <a:rPr lang="fi-FI" dirty="0" err="1" smtClean="0"/>
              <a:t>this</a:t>
            </a:r>
            <a:r>
              <a:rPr lang="fi-FI" dirty="0" smtClean="0"/>
              <a:t> is </a:t>
            </a:r>
            <a:r>
              <a:rPr lang="fi-FI" dirty="0" err="1" smtClean="0"/>
              <a:t>called</a:t>
            </a:r>
            <a:r>
              <a:rPr lang="fi-FI" dirty="0" smtClean="0"/>
              <a:t> </a:t>
            </a:r>
            <a:r>
              <a:rPr lang="fi-FI" dirty="0" err="1" smtClean="0"/>
              <a:t>flapping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Advantages</a:t>
            </a:r>
            <a:endParaRPr lang="fi-FI" dirty="0" smtClean="0"/>
          </a:p>
          <a:p>
            <a:pPr lvl="1"/>
            <a:r>
              <a:rPr lang="fi-FI" dirty="0" err="1" smtClean="0"/>
              <a:t>Easy</a:t>
            </a:r>
            <a:r>
              <a:rPr lang="fi-FI" dirty="0" smtClean="0"/>
              <a:t> to </a:t>
            </a:r>
            <a:r>
              <a:rPr lang="fi-FI" dirty="0" err="1" smtClean="0"/>
              <a:t>configure</a:t>
            </a:r>
            <a:r>
              <a:rPr lang="fi-FI" dirty="0" smtClean="0"/>
              <a:t> and </a:t>
            </a:r>
            <a:r>
              <a:rPr lang="fi-FI" dirty="0" err="1" smtClean="0"/>
              <a:t>debug</a:t>
            </a:r>
            <a:endParaRPr lang="fi-FI" dirty="0" smtClean="0"/>
          </a:p>
          <a:p>
            <a:pPr lvl="1"/>
            <a:r>
              <a:rPr lang="fi-FI" dirty="0" smtClean="0"/>
              <a:t>A </a:t>
            </a:r>
            <a:r>
              <a:rPr lang="fi-FI" dirty="0" err="1" smtClean="0"/>
              <a:t>low</a:t>
            </a:r>
            <a:r>
              <a:rPr lang="fi-FI" dirty="0" smtClean="0"/>
              <a:t> </a:t>
            </a:r>
            <a:r>
              <a:rPr lang="fi-FI" dirty="0" err="1" smtClean="0"/>
              <a:t>overhead</a:t>
            </a:r>
            <a:r>
              <a:rPr lang="fi-FI" dirty="0" smtClean="0"/>
              <a:t> for </a:t>
            </a:r>
            <a:r>
              <a:rPr lang="fi-FI" dirty="0" err="1" smtClean="0"/>
              <a:t>processing</a:t>
            </a:r>
            <a:endParaRPr lang="fi-FI" dirty="0" smtClean="0"/>
          </a:p>
          <a:p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Link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 smtClean="0"/>
              <a:t>LSPs</a:t>
            </a:r>
            <a:r>
              <a:rPr lang="fi-FI" dirty="0" smtClean="0"/>
              <a:t> </a:t>
            </a:r>
            <a:r>
              <a:rPr lang="fi-FI" dirty="0" err="1" smtClean="0"/>
              <a:t>employ</a:t>
            </a:r>
            <a:r>
              <a:rPr lang="fi-FI" dirty="0" smtClean="0"/>
              <a:t> the </a:t>
            </a:r>
            <a:r>
              <a:rPr lang="fi-FI" dirty="0" err="1" smtClean="0"/>
              <a:t>Shortest</a:t>
            </a:r>
            <a:r>
              <a:rPr lang="fi-FI" dirty="0" smtClean="0"/>
              <a:t> </a:t>
            </a:r>
            <a:r>
              <a:rPr lang="fi-FI" dirty="0" err="1" smtClean="0"/>
              <a:t>Path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algorithm</a:t>
            </a:r>
            <a:r>
              <a:rPr lang="fi-FI" dirty="0" smtClean="0"/>
              <a:t> (SPF) </a:t>
            </a:r>
            <a:r>
              <a:rPr lang="fi-FI" dirty="0" err="1" smtClean="0"/>
              <a:t>invented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E.W. </a:t>
            </a:r>
            <a:r>
              <a:rPr lang="fi-FI" dirty="0" err="1" smtClean="0"/>
              <a:t>Dijkstra</a:t>
            </a:r>
            <a:endParaRPr lang="fi-FI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whole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r>
              <a:rPr lang="fi-FI" dirty="0" smtClean="0"/>
              <a:t> </a:t>
            </a:r>
            <a:r>
              <a:rPr lang="fi-FI" dirty="0" err="1" smtClean="0"/>
              <a:t>topology</a:t>
            </a:r>
            <a:r>
              <a:rPr lang="fi-FI" dirty="0" smtClean="0"/>
              <a:t> is </a:t>
            </a:r>
            <a:r>
              <a:rPr lang="fi-FI" dirty="0" err="1" smtClean="0"/>
              <a:t>stored</a:t>
            </a:r>
            <a:r>
              <a:rPr lang="fi-FI" dirty="0" smtClean="0"/>
              <a:t> in </a:t>
            </a:r>
            <a:r>
              <a:rPr lang="fi-FI" dirty="0" err="1" smtClean="0"/>
              <a:t>routers</a:t>
            </a:r>
            <a:r>
              <a:rPr lang="fi-FI" dirty="0" smtClean="0"/>
              <a:t>.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lead</a:t>
            </a:r>
            <a:r>
              <a:rPr lang="fi-FI" dirty="0" smtClean="0"/>
              <a:t> to </a:t>
            </a:r>
            <a:r>
              <a:rPr lang="fi-FI" dirty="0" err="1" smtClean="0"/>
              <a:t>scalability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large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endParaRPr lang="fi-FI" dirty="0" smtClean="0"/>
          </a:p>
          <a:p>
            <a:r>
              <a:rPr lang="fi-FI" dirty="0" smtClean="0"/>
              <a:t>The LSP </a:t>
            </a:r>
            <a:r>
              <a:rPr lang="fi-FI" dirty="0" err="1" smtClean="0"/>
              <a:t>routers</a:t>
            </a:r>
            <a:r>
              <a:rPr lang="fi-FI" dirty="0" smtClean="0"/>
              <a:t> </a:t>
            </a:r>
            <a:r>
              <a:rPr lang="fi-FI" dirty="0" err="1" smtClean="0"/>
              <a:t>create</a:t>
            </a:r>
            <a:r>
              <a:rPr lang="fi-FI" dirty="0" smtClean="0"/>
              <a:t>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separate</a:t>
            </a:r>
            <a:r>
              <a:rPr lang="fi-FI" dirty="0" smtClean="0"/>
              <a:t> </a:t>
            </a:r>
            <a:r>
              <a:rPr lang="fi-FI" dirty="0" err="1" smtClean="0"/>
              <a:t>tables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Directly</a:t>
            </a:r>
            <a:r>
              <a:rPr lang="fi-FI" dirty="0" smtClean="0"/>
              <a:t> </a:t>
            </a:r>
            <a:r>
              <a:rPr lang="fi-FI" dirty="0" err="1" smtClean="0"/>
              <a:t>attached</a:t>
            </a:r>
            <a:r>
              <a:rPr lang="fi-FI" dirty="0" smtClean="0"/>
              <a:t> </a:t>
            </a:r>
            <a:r>
              <a:rPr lang="fi-FI" dirty="0" err="1" smtClean="0"/>
              <a:t>neighbors</a:t>
            </a:r>
            <a:endParaRPr lang="fi-FI" dirty="0" smtClean="0"/>
          </a:p>
          <a:p>
            <a:pPr lvl="1"/>
            <a:r>
              <a:rPr lang="fi-FI" dirty="0" err="1" smtClean="0"/>
              <a:t>Topology</a:t>
            </a:r>
            <a:r>
              <a:rPr lang="fi-FI" dirty="0" smtClean="0"/>
              <a:t> of the </a:t>
            </a:r>
            <a:r>
              <a:rPr lang="fi-FI" dirty="0" err="1" smtClean="0"/>
              <a:t>entire</a:t>
            </a:r>
            <a:r>
              <a:rPr lang="fi-FI" dirty="0" smtClean="0"/>
              <a:t> </a:t>
            </a:r>
            <a:r>
              <a:rPr lang="fi-FI" dirty="0" err="1" smtClean="0"/>
              <a:t>nw</a:t>
            </a:r>
            <a:endParaRPr lang="fi-FI" dirty="0" smtClean="0"/>
          </a:p>
          <a:p>
            <a:pPr lvl="1"/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table</a:t>
            </a:r>
            <a:endParaRPr lang="fi-FI" dirty="0" smtClean="0"/>
          </a:p>
          <a:p>
            <a:r>
              <a:rPr lang="fi-FI" dirty="0" smtClean="0"/>
              <a:t>OSPF and IS-IS</a:t>
            </a:r>
          </a:p>
          <a:p>
            <a:r>
              <a:rPr lang="fi-FI" dirty="0" smtClean="0"/>
              <a:t>OSPF is </a:t>
            </a:r>
            <a:r>
              <a:rPr lang="fi-FI" dirty="0" err="1" smtClean="0"/>
              <a:t>harder</a:t>
            </a:r>
            <a:r>
              <a:rPr lang="fi-FI" dirty="0" smtClean="0"/>
              <a:t> to </a:t>
            </a:r>
            <a:r>
              <a:rPr lang="fi-FI" dirty="0" err="1" smtClean="0"/>
              <a:t>setup</a:t>
            </a:r>
            <a:r>
              <a:rPr lang="fi-FI" dirty="0" smtClean="0"/>
              <a:t> and </a:t>
            </a:r>
            <a:r>
              <a:rPr lang="fi-FI" dirty="0" err="1" smtClean="0"/>
              <a:t>debug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RIP </a:t>
            </a:r>
            <a:r>
              <a:rPr lang="fi-FI" dirty="0" err="1" smtClean="0"/>
              <a:t>or</a:t>
            </a:r>
            <a:r>
              <a:rPr lang="fi-FI" dirty="0" smtClean="0"/>
              <a:t> EIGRP and IS-IS is </a:t>
            </a:r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harder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OSPF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Link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LSPs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multicast</a:t>
            </a:r>
            <a:r>
              <a:rPr lang="fi-FI" dirty="0" smtClean="0"/>
              <a:t> to </a:t>
            </a:r>
            <a:r>
              <a:rPr lang="fi-FI" dirty="0" err="1" smtClean="0"/>
              <a:t>disseminate</a:t>
            </a:r>
            <a:r>
              <a:rPr lang="fi-FI" dirty="0" smtClean="0"/>
              <a:t> the </a:t>
            </a:r>
            <a:r>
              <a:rPr lang="fi-FI" dirty="0" err="1" smtClean="0"/>
              <a:t>nw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endParaRPr lang="fi-FI" dirty="0" smtClean="0"/>
          </a:p>
          <a:p>
            <a:r>
              <a:rPr lang="fi-FI" dirty="0" err="1" smtClean="0"/>
              <a:t>LSAs</a:t>
            </a:r>
            <a:r>
              <a:rPr lang="fi-FI" dirty="0" smtClean="0"/>
              <a:t> (</a:t>
            </a:r>
            <a:r>
              <a:rPr lang="fi-FI" dirty="0" err="1" smtClean="0"/>
              <a:t>Link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Advertisement</a:t>
            </a:r>
            <a:r>
              <a:rPr lang="fi-FI" dirty="0" smtClean="0"/>
              <a:t>)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multicast</a:t>
            </a:r>
            <a:r>
              <a:rPr lang="fi-FI" dirty="0" smtClean="0"/>
              <a:t> </a:t>
            </a:r>
            <a:r>
              <a:rPr lang="fi-FI" dirty="0" err="1" smtClean="0"/>
              <a:t>typically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in the </a:t>
            </a:r>
            <a:r>
              <a:rPr lang="fi-FI" dirty="0" err="1" smtClean="0"/>
              <a:t>event</a:t>
            </a:r>
            <a:r>
              <a:rPr lang="fi-FI" dirty="0" smtClean="0"/>
              <a:t> of </a:t>
            </a:r>
            <a:r>
              <a:rPr lang="fi-FI" dirty="0" err="1" smtClean="0"/>
              <a:t>topology</a:t>
            </a:r>
            <a:r>
              <a:rPr lang="fi-FI" dirty="0" smtClean="0"/>
              <a:t> </a:t>
            </a:r>
            <a:r>
              <a:rPr lang="fi-FI" dirty="0" err="1" smtClean="0"/>
              <a:t>changes</a:t>
            </a:r>
            <a:endParaRPr lang="fi-FI" dirty="0" smtClean="0"/>
          </a:p>
          <a:p>
            <a:r>
              <a:rPr lang="fi-FI" dirty="0" err="1" smtClean="0"/>
              <a:t>LSAs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sent</a:t>
            </a:r>
            <a:r>
              <a:rPr lang="fi-FI" dirty="0" smtClean="0"/>
              <a:t> </a:t>
            </a:r>
            <a:r>
              <a:rPr lang="fi-FI" dirty="0" err="1" smtClean="0"/>
              <a:t>reliably</a:t>
            </a:r>
            <a:r>
              <a:rPr lang="fi-FI" dirty="0" smtClean="0"/>
              <a:t>. An </a:t>
            </a:r>
            <a:r>
              <a:rPr lang="fi-FI" dirty="0" err="1" smtClean="0"/>
              <a:t>acknowledgement</a:t>
            </a:r>
            <a:r>
              <a:rPr lang="fi-FI" dirty="0" smtClean="0"/>
              <a:t> is </a:t>
            </a:r>
            <a:r>
              <a:rPr lang="fi-FI" dirty="0" err="1" smtClean="0"/>
              <a:t>sent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receiving</a:t>
            </a:r>
            <a:r>
              <a:rPr lang="fi-FI" dirty="0" smtClean="0"/>
              <a:t> an LSA </a:t>
            </a:r>
            <a:r>
              <a:rPr lang="fi-FI" dirty="0" err="1" smtClean="0"/>
              <a:t>update</a:t>
            </a:r>
            <a:endParaRPr lang="fi-FI" dirty="0" smtClean="0"/>
          </a:p>
          <a:p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a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occurs</a:t>
            </a:r>
            <a:r>
              <a:rPr lang="fi-FI" dirty="0" smtClean="0"/>
              <a:t>, the </a:t>
            </a:r>
            <a:r>
              <a:rPr lang="fi-FI" dirty="0" err="1" smtClean="0"/>
              <a:t>routers</a:t>
            </a:r>
            <a:r>
              <a:rPr lang="fi-FI" dirty="0" smtClean="0"/>
              <a:t> </a:t>
            </a:r>
            <a:r>
              <a:rPr lang="fi-FI" dirty="0" err="1" smtClean="0"/>
              <a:t>run</a:t>
            </a:r>
            <a:r>
              <a:rPr lang="fi-FI" dirty="0" smtClean="0"/>
              <a:t> the SPF for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topology</a:t>
            </a:r>
            <a:r>
              <a:rPr lang="fi-FI" dirty="0" smtClean="0"/>
              <a:t> </a:t>
            </a:r>
            <a:r>
              <a:rPr lang="fi-FI" dirty="0" err="1" smtClean="0"/>
              <a:t>table</a:t>
            </a:r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Link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 smtClean="0"/>
              <a:t>Advantages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LSPs</a:t>
            </a:r>
            <a:r>
              <a:rPr lang="fi-FI" dirty="0" smtClean="0"/>
              <a:t> a </a:t>
            </a:r>
            <a:r>
              <a:rPr lang="fi-FI" dirty="0" err="1" smtClean="0"/>
              <a:t>hierarchical</a:t>
            </a:r>
            <a:r>
              <a:rPr lang="fi-FI" dirty="0" smtClean="0"/>
              <a:t> </a:t>
            </a:r>
            <a:r>
              <a:rPr lang="fi-FI" dirty="0" err="1" smtClean="0"/>
              <a:t>structure</a:t>
            </a:r>
            <a:r>
              <a:rPr lang="fi-FI" dirty="0" smtClean="0"/>
              <a:t> is </a:t>
            </a:r>
            <a:r>
              <a:rPr lang="fi-FI" dirty="0" err="1" smtClean="0"/>
              <a:t>employed</a:t>
            </a:r>
            <a:r>
              <a:rPr lang="fi-FI" dirty="0" smtClean="0"/>
              <a:t>. </a:t>
            </a:r>
            <a:r>
              <a:rPr lang="fi-FI" dirty="0" err="1" smtClean="0"/>
              <a:t>Hence</a:t>
            </a:r>
            <a:r>
              <a:rPr lang="fi-FI" dirty="0" smtClean="0"/>
              <a:t>, the </a:t>
            </a:r>
            <a:r>
              <a:rPr lang="fi-FI" dirty="0" err="1" smtClean="0"/>
              <a:t>changes</a:t>
            </a:r>
            <a:r>
              <a:rPr lang="fi-FI" dirty="0" smtClean="0"/>
              <a:t> in the </a:t>
            </a:r>
            <a:r>
              <a:rPr lang="fi-FI" dirty="0" err="1" smtClean="0"/>
              <a:t>nw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necessarily</a:t>
            </a:r>
            <a:r>
              <a:rPr lang="fi-FI" dirty="0" smtClean="0"/>
              <a:t> </a:t>
            </a:r>
            <a:r>
              <a:rPr lang="fi-FI" dirty="0" err="1" smtClean="0"/>
              <a:t>propagate</a:t>
            </a:r>
            <a:r>
              <a:rPr lang="fi-FI" dirty="0" smtClean="0"/>
              <a:t> to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routers</a:t>
            </a:r>
            <a:r>
              <a:rPr lang="fi-FI" dirty="0" smtClean="0"/>
              <a:t>. I.e. OSPF </a:t>
            </a:r>
            <a:r>
              <a:rPr lang="fi-FI" dirty="0" err="1" smtClean="0"/>
              <a:t>contain</a:t>
            </a:r>
            <a:r>
              <a:rPr lang="fi-FI" dirty="0" smtClean="0"/>
              <a:t> the </a:t>
            </a:r>
            <a:r>
              <a:rPr lang="fi-FI" dirty="0" err="1" smtClean="0"/>
              <a:t>propagations</a:t>
            </a:r>
            <a:r>
              <a:rPr lang="fi-FI" dirty="0" smtClean="0"/>
              <a:t> in </a:t>
            </a:r>
            <a:r>
              <a:rPr lang="fi-FI" dirty="0" err="1" smtClean="0"/>
              <a:t>areas</a:t>
            </a:r>
            <a:endParaRPr lang="fi-FI" dirty="0" smtClean="0"/>
          </a:p>
          <a:p>
            <a:pPr lvl="1"/>
            <a:r>
              <a:rPr lang="fi-FI" dirty="0" err="1" smtClean="0"/>
              <a:t>Multicast</a:t>
            </a:r>
            <a:r>
              <a:rPr lang="fi-FI" dirty="0" smtClean="0"/>
              <a:t> (vs. </a:t>
            </a:r>
            <a:r>
              <a:rPr lang="fi-FI" dirty="0" err="1" smtClean="0"/>
              <a:t>broadcast</a:t>
            </a:r>
            <a:r>
              <a:rPr lang="fi-FI" dirty="0" smtClean="0"/>
              <a:t> in </a:t>
            </a:r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) </a:t>
            </a:r>
            <a:r>
              <a:rPr lang="fi-FI" dirty="0" err="1" smtClean="0"/>
              <a:t>reduces</a:t>
            </a:r>
            <a:r>
              <a:rPr lang="fi-FI" dirty="0" smtClean="0"/>
              <a:t> the </a:t>
            </a:r>
            <a:r>
              <a:rPr lang="fi-FI" dirty="0" err="1" smtClean="0"/>
              <a:t>overall</a:t>
            </a:r>
            <a:r>
              <a:rPr lang="fi-FI" dirty="0" smtClean="0"/>
              <a:t> </a:t>
            </a:r>
            <a:r>
              <a:rPr lang="fi-FI" dirty="0" err="1" smtClean="0"/>
              <a:t>processing</a:t>
            </a:r>
            <a:r>
              <a:rPr lang="fi-FI" dirty="0" smtClean="0"/>
              <a:t> and </a:t>
            </a:r>
            <a:r>
              <a:rPr lang="fi-FI" dirty="0" err="1" smtClean="0"/>
              <a:t>nw</a:t>
            </a:r>
            <a:r>
              <a:rPr lang="fi-FI" dirty="0" smtClean="0"/>
              <a:t> </a:t>
            </a:r>
            <a:r>
              <a:rPr lang="fi-FI" dirty="0" err="1" smtClean="0"/>
              <a:t>bandwidth</a:t>
            </a:r>
            <a:endParaRPr lang="fi-FI" dirty="0" smtClean="0"/>
          </a:p>
          <a:p>
            <a:pPr lvl="1"/>
            <a:r>
              <a:rPr lang="fi-FI" dirty="0" err="1" smtClean="0"/>
              <a:t>Typically</a:t>
            </a:r>
            <a:r>
              <a:rPr lang="fi-FI" dirty="0" smtClean="0"/>
              <a:t> in the </a:t>
            </a:r>
            <a:r>
              <a:rPr lang="fi-FI" dirty="0" err="1" smtClean="0"/>
              <a:t>boot-up</a:t>
            </a:r>
            <a:r>
              <a:rPr lang="fi-FI" dirty="0" smtClean="0"/>
              <a:t> the </a:t>
            </a:r>
            <a:r>
              <a:rPr lang="fi-FI" dirty="0" err="1" smtClean="0"/>
              <a:t>routers</a:t>
            </a:r>
            <a:r>
              <a:rPr lang="fi-FI" dirty="0" smtClean="0"/>
              <a:t> </a:t>
            </a:r>
            <a:r>
              <a:rPr lang="fi-FI" dirty="0" err="1" smtClean="0"/>
              <a:t>learn</a:t>
            </a:r>
            <a:r>
              <a:rPr lang="fi-FI" dirty="0" smtClean="0"/>
              <a:t> the </a:t>
            </a:r>
            <a:r>
              <a:rPr lang="fi-FI" dirty="0" err="1" smtClean="0"/>
              <a:t>nw</a:t>
            </a:r>
            <a:r>
              <a:rPr lang="fi-FI" dirty="0" smtClean="0"/>
              <a:t> </a:t>
            </a:r>
            <a:r>
              <a:rPr lang="fi-FI" dirty="0" err="1" smtClean="0"/>
              <a:t>topology</a:t>
            </a:r>
            <a:r>
              <a:rPr lang="fi-FI" dirty="0" smtClean="0"/>
              <a:t> and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the </a:t>
            </a:r>
            <a:r>
              <a:rPr lang="fi-FI" dirty="0" err="1" smtClean="0"/>
              <a:t>updates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sent</a:t>
            </a:r>
            <a:r>
              <a:rPr lang="fi-FI" dirty="0" smtClean="0"/>
              <a:t> out </a:t>
            </a:r>
            <a:r>
              <a:rPr lang="fi-FI" dirty="0" err="1" smtClean="0"/>
              <a:t>making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a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efficient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endParaRPr lang="fi-FI" dirty="0" smtClean="0"/>
          </a:p>
          <a:p>
            <a:pPr lvl="1"/>
            <a:r>
              <a:rPr lang="fi-FI" dirty="0" err="1" smtClean="0"/>
              <a:t>LSPs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classless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allows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summarization</a:t>
            </a:r>
            <a:r>
              <a:rPr lang="fi-FI" dirty="0" smtClean="0"/>
              <a:t>. A </a:t>
            </a:r>
            <a:r>
              <a:rPr lang="fi-FI" dirty="0" err="1" smtClean="0"/>
              <a:t>large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of </a:t>
            </a:r>
            <a:r>
              <a:rPr lang="fi-FI" dirty="0" err="1" smtClean="0"/>
              <a:t>contiguous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summarized</a:t>
            </a:r>
            <a:r>
              <a:rPr lang="fi-FI" dirty="0" smtClean="0"/>
              <a:t> into </a:t>
            </a:r>
            <a:r>
              <a:rPr lang="fi-FI" dirty="0" err="1" smtClean="0"/>
              <a:t>smaller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routes</a:t>
            </a:r>
            <a:r>
              <a:rPr lang="fi-FI" dirty="0" smtClean="0"/>
              <a:t> (VLSM, CIDR)</a:t>
            </a:r>
          </a:p>
          <a:p>
            <a:pPr lvl="1"/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summarization</a:t>
            </a:r>
            <a:r>
              <a:rPr lang="fi-FI" dirty="0" smtClean="0"/>
              <a:t> and </a:t>
            </a:r>
            <a:r>
              <a:rPr lang="fi-FI" dirty="0" err="1" smtClean="0"/>
              <a:t>hierarchical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, </a:t>
            </a:r>
            <a:r>
              <a:rPr lang="fi-FI" dirty="0" err="1" smtClean="0"/>
              <a:t>LSPs</a:t>
            </a:r>
            <a:r>
              <a:rPr lang="fi-FI" dirty="0" smtClean="0"/>
              <a:t> </a:t>
            </a:r>
            <a:r>
              <a:rPr lang="fi-FI" dirty="0" err="1" smtClean="0"/>
              <a:t>scale</a:t>
            </a:r>
            <a:r>
              <a:rPr lang="fi-FI" dirty="0" smtClean="0"/>
              <a:t> to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nw</a:t>
            </a:r>
            <a:r>
              <a:rPr lang="fi-FI" dirty="0" smtClean="0"/>
              <a:t> </a:t>
            </a:r>
            <a:r>
              <a:rPr lang="fi-FI" dirty="0" err="1" smtClean="0"/>
              <a:t>sizes</a:t>
            </a:r>
            <a:endParaRPr lang="fi-FI" dirty="0" smtClean="0"/>
          </a:p>
          <a:p>
            <a:r>
              <a:rPr lang="fi-FI" dirty="0" err="1" smtClean="0"/>
              <a:t>Disadvantages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LSPs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CPU- and </a:t>
            </a:r>
            <a:r>
              <a:rPr lang="fi-FI" dirty="0" err="1" smtClean="0"/>
              <a:t>memory-intensive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endParaRPr lang="fi-FI" dirty="0" smtClean="0"/>
          </a:p>
          <a:p>
            <a:pPr lvl="1"/>
            <a:r>
              <a:rPr lang="fi-FI" dirty="0" err="1" smtClean="0"/>
              <a:t>Running</a:t>
            </a:r>
            <a:r>
              <a:rPr lang="fi-FI" dirty="0" smtClean="0"/>
              <a:t> the SPF </a:t>
            </a:r>
            <a:r>
              <a:rPr lang="fi-FI" dirty="0" err="1" smtClean="0"/>
              <a:t>requires</a:t>
            </a:r>
            <a:r>
              <a:rPr lang="fi-FI" dirty="0" smtClean="0"/>
              <a:t> a </a:t>
            </a:r>
            <a:r>
              <a:rPr lang="fi-FI" dirty="0" err="1" smtClean="0"/>
              <a:t>lot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processing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incrementing</a:t>
            </a:r>
            <a:r>
              <a:rPr lang="fi-FI" dirty="0" smtClean="0"/>
              <a:t> and </a:t>
            </a:r>
            <a:r>
              <a:rPr lang="fi-FI" dirty="0" err="1" smtClean="0"/>
              <a:t>comparing</a:t>
            </a:r>
            <a:r>
              <a:rPr lang="fi-FI" dirty="0" smtClean="0"/>
              <a:t> the </a:t>
            </a:r>
            <a:r>
              <a:rPr lang="fi-FI" dirty="0" err="1" smtClean="0"/>
              <a:t>metrics</a:t>
            </a:r>
            <a:r>
              <a:rPr lang="fi-FI" dirty="0" smtClean="0"/>
              <a:t> of </a:t>
            </a:r>
            <a:r>
              <a:rPr lang="fi-FI" dirty="0" err="1" smtClean="0"/>
              <a:t>incoming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Hybrid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Typically</a:t>
            </a:r>
            <a:r>
              <a:rPr lang="fi-FI" dirty="0" smtClean="0"/>
              <a:t>, </a:t>
            </a:r>
            <a:r>
              <a:rPr lang="fi-FI" dirty="0" err="1" smtClean="0"/>
              <a:t>hybric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 </a:t>
            </a:r>
            <a:r>
              <a:rPr lang="fi-FI" dirty="0" err="1" smtClean="0"/>
              <a:t>combine</a:t>
            </a:r>
            <a:r>
              <a:rPr lang="fi-FI" dirty="0" smtClean="0"/>
              <a:t> </a:t>
            </a:r>
            <a:r>
              <a:rPr lang="fi-FI" dirty="0" err="1" smtClean="0"/>
              <a:t>features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 the </a:t>
            </a:r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 and </a:t>
            </a:r>
            <a:r>
              <a:rPr lang="fi-FI" dirty="0" err="1" smtClean="0"/>
              <a:t>link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endParaRPr lang="fi-FI" dirty="0" smtClean="0"/>
          </a:p>
          <a:p>
            <a:r>
              <a:rPr lang="fi-FI" dirty="0" smtClean="0"/>
              <a:t>EIGRP, BGP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most</a:t>
            </a:r>
            <a:r>
              <a:rPr lang="fi-FI" dirty="0" smtClean="0"/>
              <a:t> common IGP </a:t>
            </a:r>
            <a:r>
              <a:rPr lang="fi-FI" dirty="0" err="1" smtClean="0"/>
              <a:t>protocol</a:t>
            </a:r>
            <a:r>
              <a:rPr lang="fi-FI" dirty="0" smtClean="0"/>
              <a:t> </a:t>
            </a:r>
            <a:r>
              <a:rPr lang="fi-FI" dirty="0" err="1" smtClean="0"/>
              <a:t>today</a:t>
            </a:r>
            <a:r>
              <a:rPr lang="fi-FI" dirty="0" smtClean="0"/>
              <a:t> is OSPF </a:t>
            </a:r>
            <a:r>
              <a:rPr lang="fi-FI" dirty="0" err="1" smtClean="0"/>
              <a:t>followed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EIGRP. In SOHO </a:t>
            </a:r>
            <a:r>
              <a:rPr lang="fi-FI" dirty="0" err="1" smtClean="0"/>
              <a:t>networks</a:t>
            </a:r>
            <a:r>
              <a:rPr lang="fi-FI" dirty="0" smtClean="0"/>
              <a:t>, the 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the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typical</a:t>
            </a:r>
            <a:r>
              <a:rPr lang="fi-FI" dirty="0" smtClean="0"/>
              <a:t> </a:t>
            </a:r>
            <a:r>
              <a:rPr lang="fi-FI" dirty="0" err="1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 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is a </a:t>
            </a:r>
            <a:r>
              <a:rPr lang="fi-FI" dirty="0" err="1" smtClean="0"/>
              <a:t>manually</a:t>
            </a:r>
            <a:r>
              <a:rPr lang="fi-FI" dirty="0" smtClean="0"/>
              <a:t> </a:t>
            </a:r>
            <a:r>
              <a:rPr lang="fi-FI" dirty="0" err="1" smtClean="0"/>
              <a:t>configured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in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endParaRPr lang="fi-FI" dirty="0" smtClean="0"/>
          </a:p>
          <a:p>
            <a:r>
              <a:rPr lang="fi-FI" dirty="0" smtClean="0"/>
              <a:t>A </a:t>
            </a:r>
            <a:r>
              <a:rPr lang="fi-FI" dirty="0" err="1" smtClean="0"/>
              <a:t>typical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 to </a:t>
            </a:r>
            <a:r>
              <a:rPr lang="fi-FI" dirty="0" err="1" smtClean="0"/>
              <a:t>handle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in </a:t>
            </a:r>
            <a:r>
              <a:rPr lang="fi-FI" dirty="0" err="1" smtClean="0"/>
              <a:t>small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endParaRPr lang="en-US" dirty="0" smtClean="0"/>
          </a:p>
          <a:p>
            <a:r>
              <a:rPr lang="fi-FI" dirty="0" err="1" smtClean="0"/>
              <a:t>Not</a:t>
            </a:r>
            <a:r>
              <a:rPr lang="fi-FI" dirty="0" smtClean="0"/>
              <a:t> a </a:t>
            </a:r>
            <a:r>
              <a:rPr lang="fi-FI" dirty="0" err="1" smtClean="0"/>
              <a:t>viable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 in medium to </a:t>
            </a:r>
            <a:r>
              <a:rPr lang="fi-FI" dirty="0" err="1" smtClean="0"/>
              <a:t>large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subnets</a:t>
            </a:r>
            <a:r>
              <a:rPr lang="fi-FI" dirty="0" smtClean="0"/>
              <a:t> in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nw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route</a:t>
            </a:r>
            <a:r>
              <a:rPr lang="fi-FI" b="1" dirty="0" smtClean="0"/>
              <a:t> DESTINATION_NW [</a:t>
            </a:r>
            <a:r>
              <a:rPr lang="fi-FI" b="1" dirty="0" err="1" smtClean="0"/>
              <a:t>subnet_mask</a:t>
            </a:r>
            <a:r>
              <a:rPr lang="fi-FI" b="1" dirty="0" smtClean="0"/>
              <a:t>] IP_ADDRESS_OF_NEXT_HOP_NEIGHBOR [</a:t>
            </a:r>
            <a:r>
              <a:rPr lang="fi-FI" b="1" dirty="0" err="1" smtClean="0"/>
              <a:t>administrative</a:t>
            </a:r>
            <a:r>
              <a:rPr lang="fi-FI" b="1" dirty="0" smtClean="0"/>
              <a:t> </a:t>
            </a:r>
            <a:r>
              <a:rPr lang="fi-FI" b="1" dirty="0" err="1" smtClean="0"/>
              <a:t>distance</a:t>
            </a:r>
            <a:r>
              <a:rPr lang="fi-FI" b="1" dirty="0" smtClean="0"/>
              <a:t>] [</a:t>
            </a:r>
            <a:r>
              <a:rPr lang="fi-FI" b="1" dirty="0" err="1" smtClean="0"/>
              <a:t>permanent</a:t>
            </a:r>
            <a:r>
              <a:rPr lang="fi-FI" b="1" dirty="0" smtClean="0"/>
              <a:t>]</a:t>
            </a:r>
          </a:p>
          <a:p>
            <a:pPr lvl="1"/>
            <a:r>
              <a:rPr lang="fi-FI" dirty="0" smtClean="0"/>
              <a:t>OR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route</a:t>
            </a:r>
            <a:r>
              <a:rPr lang="fi-FI" b="1" dirty="0" smtClean="0"/>
              <a:t> DESTINATION_NW [</a:t>
            </a:r>
            <a:r>
              <a:rPr lang="fi-FI" b="1" dirty="0" err="1" smtClean="0"/>
              <a:t>subnet_mask</a:t>
            </a:r>
            <a:r>
              <a:rPr lang="fi-FI" b="1" dirty="0" smtClean="0"/>
              <a:t>] EXIT_INTERFACE [</a:t>
            </a:r>
            <a:r>
              <a:rPr lang="fi-FI" b="1" dirty="0" err="1" smtClean="0"/>
              <a:t>administrative_distance</a:t>
            </a:r>
            <a:r>
              <a:rPr lang="fi-FI" b="1" dirty="0" smtClean="0"/>
              <a:t>] [</a:t>
            </a:r>
            <a:r>
              <a:rPr lang="fi-FI" b="1" dirty="0" err="1" smtClean="0"/>
              <a:t>permanent</a:t>
            </a:r>
            <a:r>
              <a:rPr lang="fi-FI" b="1" dirty="0" smtClean="0"/>
              <a:t>]</a:t>
            </a:r>
          </a:p>
          <a:p>
            <a:pPr lvl="1"/>
            <a:r>
              <a:rPr lang="fi-FI" dirty="0" smtClean="0"/>
              <a:t>The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parameter</a:t>
            </a:r>
            <a:r>
              <a:rPr lang="fi-FI" dirty="0" smtClean="0"/>
              <a:t> is the </a:t>
            </a:r>
            <a:r>
              <a:rPr lang="fi-FI" dirty="0" err="1" smtClean="0"/>
              <a:t>destination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</a:t>
            </a:r>
            <a:r>
              <a:rPr lang="fi-FI" dirty="0" err="1" smtClean="0"/>
              <a:t>followed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a </a:t>
            </a:r>
            <a:r>
              <a:rPr lang="fi-FI" dirty="0" err="1" smtClean="0"/>
              <a:t>subnet</a:t>
            </a:r>
            <a:r>
              <a:rPr lang="fi-FI" dirty="0" smtClean="0"/>
              <a:t> mask. </a:t>
            </a:r>
            <a:r>
              <a:rPr lang="fi-FI" dirty="0" err="1" smtClean="0"/>
              <a:t>If</a:t>
            </a:r>
            <a:r>
              <a:rPr lang="fi-FI" dirty="0" smtClean="0"/>
              <a:t> the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is </a:t>
            </a:r>
            <a:r>
              <a:rPr lang="fi-FI" dirty="0" err="1" smtClean="0"/>
              <a:t>left</a:t>
            </a:r>
            <a:r>
              <a:rPr lang="fi-FI" dirty="0" smtClean="0"/>
              <a:t> out, the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uses</a:t>
            </a:r>
            <a:r>
              <a:rPr lang="fi-FI" dirty="0" smtClean="0"/>
              <a:t>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masks</a:t>
            </a:r>
            <a:r>
              <a:rPr lang="fi-FI" dirty="0" smtClean="0"/>
              <a:t> </a:t>
            </a:r>
            <a:r>
              <a:rPr lang="fi-FI" dirty="0" err="1" smtClean="0"/>
              <a:t>depending</a:t>
            </a:r>
            <a:r>
              <a:rPr lang="fi-FI" dirty="0" smtClean="0"/>
              <a:t> on the </a:t>
            </a:r>
            <a:r>
              <a:rPr lang="fi-FI" dirty="0" err="1" smtClean="0"/>
              <a:t>destination</a:t>
            </a:r>
            <a:r>
              <a:rPr lang="fi-FI" dirty="0" smtClean="0"/>
              <a:t> </a:t>
            </a:r>
            <a:r>
              <a:rPr lang="fi-FI" dirty="0" err="1" smtClean="0"/>
              <a:t>nw</a:t>
            </a:r>
            <a:r>
              <a:rPr lang="fi-FI" dirty="0" smtClean="0"/>
              <a:t>. A </a:t>
            </a:r>
            <a:r>
              <a:rPr lang="fi-FI" dirty="0" err="1" smtClean="0"/>
              <a:t>nw</a:t>
            </a:r>
            <a:r>
              <a:rPr lang="fi-FI" dirty="0" smtClean="0"/>
              <a:t> – 255.0.0.0, B </a:t>
            </a:r>
            <a:r>
              <a:rPr lang="fi-FI" dirty="0" err="1" smtClean="0"/>
              <a:t>nw</a:t>
            </a:r>
            <a:r>
              <a:rPr lang="fi-FI" dirty="0" smtClean="0"/>
              <a:t> – 255.255.0.0, C </a:t>
            </a:r>
            <a:r>
              <a:rPr lang="fi-FI" dirty="0" err="1" smtClean="0"/>
              <a:t>nw</a:t>
            </a:r>
            <a:r>
              <a:rPr lang="fi-FI" dirty="0" smtClean="0"/>
              <a:t> – 255.255.255.0</a:t>
            </a:r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configure</a:t>
            </a:r>
            <a:r>
              <a:rPr lang="fi-FI" dirty="0" smtClean="0"/>
              <a:t> the </a:t>
            </a:r>
            <a:r>
              <a:rPr lang="fi-FI" dirty="0" err="1" smtClean="0"/>
              <a:t>next</a:t>
            </a:r>
            <a:r>
              <a:rPr lang="fi-FI" dirty="0" smtClean="0"/>
              <a:t> hop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</a:t>
            </a:r>
            <a:r>
              <a:rPr lang="fi-FI" dirty="0" err="1" smtClean="0"/>
              <a:t>exit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endParaRPr lang="fi-FI" dirty="0" smtClean="0"/>
          </a:p>
          <a:p>
            <a:pPr lvl="2"/>
            <a:r>
              <a:rPr lang="fi-FI" dirty="0" err="1" smtClean="0"/>
              <a:t>If</a:t>
            </a:r>
            <a:r>
              <a:rPr lang="fi-FI" dirty="0" smtClean="0"/>
              <a:t> the </a:t>
            </a:r>
            <a:r>
              <a:rPr lang="fi-FI" dirty="0" err="1" smtClean="0"/>
              <a:t>outgoing</a:t>
            </a:r>
            <a:r>
              <a:rPr lang="fi-FI" dirty="0" smtClean="0"/>
              <a:t> </a:t>
            </a:r>
            <a:r>
              <a:rPr lang="fi-FI" dirty="0" err="1" smtClean="0"/>
              <a:t>link</a:t>
            </a:r>
            <a:r>
              <a:rPr lang="fi-FI" dirty="0" smtClean="0"/>
              <a:t> is a </a:t>
            </a:r>
            <a:r>
              <a:rPr lang="fi-FI" dirty="0" err="1" smtClean="0"/>
              <a:t>multi-access</a:t>
            </a:r>
            <a:r>
              <a:rPr lang="fi-FI" dirty="0" smtClean="0"/>
              <a:t> </a:t>
            </a:r>
            <a:r>
              <a:rPr lang="fi-FI" dirty="0" err="1" smtClean="0"/>
              <a:t>link</a:t>
            </a:r>
            <a:r>
              <a:rPr lang="fi-FI" dirty="0" smtClean="0"/>
              <a:t>, </a:t>
            </a:r>
            <a:r>
              <a:rPr lang="fi-FI" dirty="0" err="1" smtClean="0"/>
              <a:t>use</a:t>
            </a:r>
            <a:r>
              <a:rPr lang="fi-FI" dirty="0" smtClean="0"/>
              <a:t> the IP </a:t>
            </a:r>
            <a:r>
              <a:rPr lang="fi-FI" dirty="0" err="1" smtClean="0"/>
              <a:t>address</a:t>
            </a:r>
            <a:r>
              <a:rPr lang="fi-FI" dirty="0" smtClean="0"/>
              <a:t>. The </a:t>
            </a:r>
            <a:r>
              <a:rPr lang="fi-FI" dirty="0" err="1" smtClean="0"/>
              <a:t>default</a:t>
            </a:r>
            <a:r>
              <a:rPr lang="fi-FI" dirty="0" smtClean="0"/>
              <a:t> AD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1</a:t>
            </a:r>
          </a:p>
          <a:p>
            <a:pPr lvl="2"/>
            <a:r>
              <a:rPr lang="fi-FI" dirty="0" err="1" smtClean="0"/>
              <a:t>If</a:t>
            </a:r>
            <a:r>
              <a:rPr lang="fi-FI" dirty="0" smtClean="0"/>
              <a:t> the </a:t>
            </a:r>
            <a:r>
              <a:rPr lang="fi-FI" dirty="0" err="1" smtClean="0"/>
              <a:t>outgoing</a:t>
            </a:r>
            <a:r>
              <a:rPr lang="fi-FI" dirty="0" smtClean="0"/>
              <a:t> </a:t>
            </a:r>
            <a:r>
              <a:rPr lang="fi-FI" dirty="0" err="1" smtClean="0"/>
              <a:t>link</a:t>
            </a:r>
            <a:r>
              <a:rPr lang="fi-FI" dirty="0" smtClean="0"/>
              <a:t> is i.e. a </a:t>
            </a:r>
            <a:r>
              <a:rPr lang="fi-FI" dirty="0" err="1" smtClean="0"/>
              <a:t>point-to-point</a:t>
            </a:r>
            <a:r>
              <a:rPr lang="fi-FI" dirty="0" smtClean="0"/>
              <a:t> </a:t>
            </a:r>
            <a:r>
              <a:rPr lang="fi-FI" dirty="0" err="1" smtClean="0"/>
              <a:t>link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the </a:t>
            </a:r>
            <a:r>
              <a:rPr lang="fi-FI" dirty="0" err="1" smtClean="0"/>
              <a:t>next</a:t>
            </a:r>
            <a:r>
              <a:rPr lang="fi-FI" dirty="0" smtClean="0"/>
              <a:t> hop </a:t>
            </a:r>
            <a:r>
              <a:rPr lang="fi-FI" dirty="0" err="1" smtClean="0"/>
              <a:t>interface</a:t>
            </a:r>
            <a:r>
              <a:rPr lang="fi-FI" dirty="0" smtClean="0"/>
              <a:t>. The </a:t>
            </a:r>
            <a:r>
              <a:rPr lang="fi-FI" dirty="0" err="1" smtClean="0"/>
              <a:t>default</a:t>
            </a:r>
            <a:r>
              <a:rPr lang="fi-FI" dirty="0" smtClean="0"/>
              <a:t> AD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0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route</a:t>
            </a:r>
            <a:r>
              <a:rPr lang="fi-FI" b="1" dirty="0" smtClean="0"/>
              <a:t> 172.16.10.1 255.255.255.0 10.0.1.1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route</a:t>
            </a:r>
            <a:r>
              <a:rPr lang="fi-FI" b="1" dirty="0" smtClean="0"/>
              <a:t> 172.16.10.1 255.255.255.0 serial0</a:t>
            </a:r>
          </a:p>
          <a:p>
            <a:pPr lvl="1"/>
            <a:r>
              <a:rPr lang="fi-FI" dirty="0" err="1" smtClean="0"/>
              <a:t>Remember</a:t>
            </a:r>
            <a:r>
              <a:rPr lang="fi-FI" dirty="0" smtClean="0"/>
              <a:t> the </a:t>
            </a:r>
            <a:r>
              <a:rPr lang="fi-FI" dirty="0" err="1" smtClean="0"/>
              <a:t>administrative</a:t>
            </a:r>
            <a:r>
              <a:rPr lang="fi-FI" dirty="0" smtClean="0"/>
              <a:t> </a:t>
            </a:r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 </a:t>
            </a:r>
            <a:r>
              <a:rPr lang="fi-FI" dirty="0" err="1" smtClean="0"/>
              <a:t>previously</a:t>
            </a:r>
            <a:r>
              <a:rPr lang="fi-FI" dirty="0" smtClean="0"/>
              <a:t> </a:t>
            </a:r>
            <a:r>
              <a:rPr lang="fi-FI" dirty="0" err="1" smtClean="0"/>
              <a:t>shown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r>
              <a:rPr lang="fi-FI" dirty="0" smtClean="0"/>
              <a:t>.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going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 the 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addresses</a:t>
            </a:r>
            <a:r>
              <a:rPr lang="fi-FI" dirty="0" smtClean="0"/>
              <a:t> and </a:t>
            </a:r>
            <a:r>
              <a:rPr lang="fi-FI" dirty="0" err="1" smtClean="0"/>
              <a:t>dynamic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in </a:t>
            </a:r>
            <a:r>
              <a:rPr lang="fi-FI" dirty="0" err="1" smtClean="0"/>
              <a:t>parallel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set the AD of 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to 200, </a:t>
            </a:r>
            <a:r>
              <a:rPr lang="fi-FI" dirty="0" err="1" smtClean="0"/>
              <a:t>which</a:t>
            </a:r>
            <a:r>
              <a:rPr lang="fi-FI" dirty="0" smtClean="0"/>
              <a:t> is </a:t>
            </a:r>
            <a:r>
              <a:rPr lang="fi-FI" dirty="0" err="1" smtClean="0"/>
              <a:t>greater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the AD of </a:t>
            </a:r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. The 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become</a:t>
            </a:r>
            <a:r>
              <a:rPr lang="fi-FI" dirty="0" smtClean="0"/>
              <a:t> </a:t>
            </a:r>
            <a:r>
              <a:rPr lang="fi-FI" dirty="0" err="1" smtClean="0"/>
              <a:t>backup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in case the </a:t>
            </a:r>
            <a:r>
              <a:rPr lang="fi-FI" dirty="0" err="1" smtClean="0"/>
              <a:t>dynamic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fails</a:t>
            </a:r>
            <a:r>
              <a:rPr lang="fi-FI" dirty="0" smtClean="0"/>
              <a:t>.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redundancy</a:t>
            </a:r>
            <a:r>
              <a:rPr lang="fi-FI" dirty="0" smtClean="0"/>
              <a:t> in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set the AD of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to 201 etc.</a:t>
            </a:r>
          </a:p>
          <a:p>
            <a:pPr lvl="1"/>
            <a:r>
              <a:rPr lang="fi-FI" dirty="0" err="1" smtClean="0"/>
              <a:t>Administrative</a:t>
            </a:r>
            <a:r>
              <a:rPr lang="fi-FI" dirty="0" smtClean="0"/>
              <a:t> </a:t>
            </a:r>
            <a:r>
              <a:rPr lang="fi-FI" dirty="0" err="1" smtClean="0"/>
              <a:t>distance</a:t>
            </a:r>
            <a:r>
              <a:rPr lang="fi-FI" dirty="0" smtClean="0"/>
              <a:t>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supported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</a:t>
            </a:r>
            <a:r>
              <a:rPr lang="fi-FI" dirty="0" err="1" smtClean="0"/>
              <a:t>simulator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configuration</a:t>
            </a:r>
            <a:r>
              <a:rPr lang="fi-FI" dirty="0" smtClean="0"/>
              <a:t> (</a:t>
            </a:r>
            <a:r>
              <a:rPr lang="fi-FI" dirty="0" err="1" smtClean="0"/>
              <a:t>cont</a:t>
            </a:r>
            <a:r>
              <a:rPr lang="fi-FI" dirty="0" smtClean="0"/>
              <a:t>.):</a:t>
            </a:r>
          </a:p>
          <a:p>
            <a:pPr lvl="1"/>
            <a:r>
              <a:rPr lang="fi-FI" dirty="0" smtClean="0"/>
              <a:t>By </a:t>
            </a:r>
            <a:r>
              <a:rPr lang="fi-FI" dirty="0" err="1" smtClean="0"/>
              <a:t>default</a:t>
            </a:r>
            <a:r>
              <a:rPr lang="fi-FI" dirty="0" smtClean="0"/>
              <a:t>, the </a:t>
            </a:r>
            <a:r>
              <a:rPr lang="fi-FI" dirty="0" err="1" smtClean="0"/>
              <a:t>next</a:t>
            </a:r>
            <a:r>
              <a:rPr lang="fi-FI" dirty="0" smtClean="0"/>
              <a:t> hop </a:t>
            </a:r>
            <a:r>
              <a:rPr lang="fi-FI" dirty="0" err="1" smtClean="0"/>
              <a:t>address</a:t>
            </a:r>
            <a:r>
              <a:rPr lang="fi-FI" dirty="0" smtClean="0"/>
              <a:t> as an IP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an </a:t>
            </a:r>
            <a:r>
              <a:rPr lang="fi-FI" dirty="0" err="1" smtClean="0"/>
              <a:t>administrative</a:t>
            </a:r>
            <a:r>
              <a:rPr lang="fi-FI" dirty="0" smtClean="0"/>
              <a:t> </a:t>
            </a:r>
            <a:r>
              <a:rPr lang="fi-FI" dirty="0" err="1" smtClean="0"/>
              <a:t>distance</a:t>
            </a:r>
            <a:r>
              <a:rPr lang="fi-FI" dirty="0" smtClean="0"/>
              <a:t> of 1 and the </a:t>
            </a:r>
            <a:r>
              <a:rPr lang="fi-FI" dirty="0" err="1" smtClean="0"/>
              <a:t>next</a:t>
            </a:r>
            <a:r>
              <a:rPr lang="fi-FI" dirty="0" smtClean="0"/>
              <a:t> hop </a:t>
            </a:r>
            <a:r>
              <a:rPr lang="fi-FI" dirty="0" err="1" smtClean="0"/>
              <a:t>address</a:t>
            </a:r>
            <a:r>
              <a:rPr lang="fi-FI" dirty="0" smtClean="0"/>
              <a:t> as an </a:t>
            </a:r>
            <a:r>
              <a:rPr lang="fi-FI" dirty="0" err="1" smtClean="0"/>
              <a:t>outgoing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an </a:t>
            </a:r>
            <a:r>
              <a:rPr lang="fi-FI" dirty="0" err="1" smtClean="0"/>
              <a:t>administrative</a:t>
            </a:r>
            <a:r>
              <a:rPr lang="fi-FI" dirty="0" smtClean="0"/>
              <a:t> </a:t>
            </a:r>
            <a:r>
              <a:rPr lang="fi-FI" dirty="0" err="1" smtClean="0"/>
              <a:t>distance</a:t>
            </a:r>
            <a:r>
              <a:rPr lang="fi-FI" dirty="0" smtClean="0"/>
              <a:t> of 0</a:t>
            </a:r>
          </a:p>
          <a:p>
            <a:pPr lvl="2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the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values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administrative</a:t>
            </a:r>
            <a:r>
              <a:rPr lang="fi-FI" dirty="0" smtClean="0"/>
              <a:t> </a:t>
            </a:r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parameter</a:t>
            </a:r>
            <a:endParaRPr lang="fi-FI" dirty="0" smtClean="0"/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create</a:t>
            </a:r>
            <a:r>
              <a:rPr lang="fi-FI" dirty="0" smtClean="0"/>
              <a:t> </a:t>
            </a:r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to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destination</a:t>
            </a:r>
            <a:r>
              <a:rPr lang="fi-FI" dirty="0" smtClean="0"/>
              <a:t>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a </a:t>
            </a:r>
            <a:r>
              <a:rPr lang="fi-FI" dirty="0" err="1" smtClean="0"/>
              <a:t>primary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and a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. </a:t>
            </a:r>
            <a:r>
              <a:rPr lang="fi-FI" dirty="0" err="1" smtClean="0"/>
              <a:t>If</a:t>
            </a:r>
            <a:r>
              <a:rPr lang="fi-FI" dirty="0" smtClean="0"/>
              <a:t> the </a:t>
            </a:r>
            <a:r>
              <a:rPr lang="fi-FI" dirty="0" err="1" smtClean="0"/>
              <a:t>primary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fails</a:t>
            </a:r>
            <a:r>
              <a:rPr lang="fi-FI" dirty="0" smtClean="0"/>
              <a:t>, the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is </a:t>
            </a:r>
            <a:r>
              <a:rPr lang="fi-FI" dirty="0" err="1" smtClean="0"/>
              <a:t>used</a:t>
            </a:r>
            <a:r>
              <a:rPr lang="fi-FI" dirty="0" smtClean="0"/>
              <a:t>. </a:t>
            </a:r>
            <a:r>
              <a:rPr lang="fi-FI" dirty="0" err="1" smtClean="0"/>
              <a:t>Then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a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administrative</a:t>
            </a:r>
            <a:r>
              <a:rPr lang="fi-FI" dirty="0" smtClean="0"/>
              <a:t> </a:t>
            </a:r>
            <a:r>
              <a:rPr lang="fi-FI" dirty="0" err="1" smtClean="0"/>
              <a:t>distance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, i.e. a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 for the </a:t>
            </a:r>
            <a:r>
              <a:rPr lang="fi-FI" dirty="0" err="1" smtClean="0"/>
              <a:t>primary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and the </a:t>
            </a:r>
            <a:r>
              <a:rPr lang="fi-FI" dirty="0" err="1" smtClean="0"/>
              <a:t>value</a:t>
            </a:r>
            <a:r>
              <a:rPr lang="fi-FI" dirty="0" smtClean="0"/>
              <a:t> 2 for the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omit the </a:t>
            </a:r>
            <a:r>
              <a:rPr lang="fi-FI" dirty="0" err="1" smtClean="0"/>
              <a:t>permanent</a:t>
            </a:r>
            <a:r>
              <a:rPr lang="fi-FI" dirty="0" smtClean="0"/>
              <a:t> </a:t>
            </a:r>
            <a:r>
              <a:rPr lang="fi-FI" dirty="0" err="1" smtClean="0"/>
              <a:t>parameter</a:t>
            </a:r>
            <a:r>
              <a:rPr lang="fi-FI" dirty="0" smtClean="0"/>
              <a:t>, the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drops</a:t>
            </a:r>
            <a:r>
              <a:rPr lang="fi-FI" dirty="0" smtClean="0"/>
              <a:t> the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memory</a:t>
            </a:r>
            <a:r>
              <a:rPr lang="fi-FI" dirty="0" smtClean="0"/>
              <a:t> in case the </a:t>
            </a:r>
            <a:r>
              <a:rPr lang="fi-FI" dirty="0" err="1" smtClean="0"/>
              <a:t>link</a:t>
            </a:r>
            <a:r>
              <a:rPr lang="fi-FI" dirty="0" smtClean="0"/>
              <a:t> </a:t>
            </a:r>
            <a:r>
              <a:rPr lang="fi-FI" dirty="0" err="1" smtClean="0"/>
              <a:t>goes</a:t>
            </a:r>
            <a:r>
              <a:rPr lang="fi-FI" dirty="0" smtClean="0"/>
              <a:t> </a:t>
            </a:r>
            <a:r>
              <a:rPr lang="fi-FI" dirty="0" err="1" smtClean="0"/>
              <a:t>down</a:t>
            </a:r>
            <a:r>
              <a:rPr lang="fi-FI" dirty="0" smtClean="0"/>
              <a:t>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might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the </a:t>
            </a:r>
            <a:r>
              <a:rPr lang="fi-FI" dirty="0" err="1" smtClean="0"/>
              <a:t>permanent</a:t>
            </a:r>
            <a:r>
              <a:rPr lang="fi-FI" dirty="0" smtClean="0"/>
              <a:t> </a:t>
            </a:r>
            <a:r>
              <a:rPr lang="fi-FI" dirty="0" err="1" smtClean="0"/>
              <a:t>parameter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never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the </a:t>
            </a:r>
            <a:r>
              <a:rPr lang="fi-FI" dirty="0" err="1" smtClean="0"/>
              <a:t>packets</a:t>
            </a:r>
            <a:r>
              <a:rPr lang="fi-FI" dirty="0" smtClean="0"/>
              <a:t> to </a:t>
            </a:r>
            <a:r>
              <a:rPr lang="fi-FI" dirty="0" err="1" smtClean="0"/>
              <a:t>follow</a:t>
            </a:r>
            <a:r>
              <a:rPr lang="fi-FI" dirty="0" smtClean="0"/>
              <a:t> a </a:t>
            </a:r>
            <a:r>
              <a:rPr lang="fi-FI" dirty="0" err="1" smtClean="0"/>
              <a:t>specific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, </a:t>
            </a:r>
            <a:r>
              <a:rPr lang="fi-FI" dirty="0" err="1" smtClean="0"/>
              <a:t>perhaps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security</a:t>
            </a:r>
            <a:r>
              <a:rPr lang="fi-FI" dirty="0" smtClean="0"/>
              <a:t> </a:t>
            </a:r>
            <a:r>
              <a:rPr lang="fi-FI" dirty="0" err="1" smtClean="0"/>
              <a:t>reasons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smtClean="0"/>
              <a:t>A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configured</a:t>
            </a:r>
            <a:r>
              <a:rPr lang="fi-FI" dirty="0" smtClean="0"/>
              <a:t> to </a:t>
            </a:r>
            <a:r>
              <a:rPr lang="fi-FI" dirty="0" err="1" smtClean="0"/>
              <a:t>enable</a:t>
            </a:r>
            <a:r>
              <a:rPr lang="fi-FI" dirty="0" smtClean="0"/>
              <a:t> the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resort</a:t>
            </a:r>
            <a:r>
              <a:rPr lang="fi-FI" dirty="0" smtClean="0"/>
              <a:t>. </a:t>
            </a:r>
            <a:r>
              <a:rPr lang="fi-FI" dirty="0" err="1" smtClean="0"/>
              <a:t>If</a:t>
            </a:r>
            <a:r>
              <a:rPr lang="fi-FI" dirty="0" smtClean="0"/>
              <a:t> the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know</a:t>
            </a:r>
            <a:r>
              <a:rPr lang="fi-FI" dirty="0" smtClean="0"/>
              <a:t> the </a:t>
            </a:r>
            <a:r>
              <a:rPr lang="fi-FI" dirty="0" err="1" smtClean="0"/>
              <a:t>destination</a:t>
            </a:r>
            <a:r>
              <a:rPr lang="fi-FI" dirty="0" smtClean="0"/>
              <a:t>,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propagates</a:t>
            </a:r>
            <a:r>
              <a:rPr lang="fi-FI" dirty="0" smtClean="0"/>
              <a:t> the </a:t>
            </a:r>
            <a:r>
              <a:rPr lang="fi-FI" dirty="0" err="1" smtClean="0"/>
              <a:t>packets</a:t>
            </a:r>
            <a:r>
              <a:rPr lang="fi-FI" dirty="0" smtClean="0"/>
              <a:t> to the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endParaRPr lang="fi-FI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is </a:t>
            </a:r>
            <a:r>
              <a:rPr lang="fi-FI" dirty="0" err="1" smtClean="0"/>
              <a:t>typically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in </a:t>
            </a:r>
            <a:r>
              <a:rPr lang="fi-FI" dirty="0" err="1" smtClean="0"/>
              <a:t>stub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exit</a:t>
            </a:r>
            <a:r>
              <a:rPr lang="fi-FI" dirty="0" smtClean="0"/>
              <a:t> </a:t>
            </a:r>
            <a:r>
              <a:rPr lang="fi-FI" dirty="0" err="1" smtClean="0"/>
              <a:t>path</a:t>
            </a:r>
            <a:endParaRPr lang="fi-FI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route</a:t>
            </a:r>
            <a:r>
              <a:rPr lang="fi-FI" b="1" dirty="0" smtClean="0"/>
              <a:t> 0.0.0.0 0.0.0.0 IP_ADDRESS_OF_NEXT_HOP_NEIGHBOR [</a:t>
            </a:r>
            <a:r>
              <a:rPr lang="fi-FI" b="1" dirty="0" err="1" smtClean="0"/>
              <a:t>administrative_distance</a:t>
            </a:r>
            <a:r>
              <a:rPr lang="fi-FI" b="1" dirty="0" smtClean="0"/>
              <a:t>] [</a:t>
            </a:r>
            <a:r>
              <a:rPr lang="fi-FI" b="1" dirty="0" err="1" smtClean="0"/>
              <a:t>permanent</a:t>
            </a:r>
            <a:r>
              <a:rPr lang="fi-FI" b="1" dirty="0" smtClean="0"/>
              <a:t>]</a:t>
            </a:r>
          </a:p>
          <a:p>
            <a:r>
              <a:rPr lang="fi-FI" dirty="0" smtClean="0"/>
              <a:t>OR</a:t>
            </a:r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route</a:t>
            </a:r>
            <a:r>
              <a:rPr lang="fi-FI" b="1" dirty="0" smtClean="0"/>
              <a:t> 0.0.0.0 0.0.0.0 INTERFACE_TO_EXIT [</a:t>
            </a:r>
            <a:r>
              <a:rPr lang="fi-FI" b="1" dirty="0" err="1" smtClean="0"/>
              <a:t>administrative_distance</a:t>
            </a:r>
            <a:r>
              <a:rPr lang="fi-FI" b="1" dirty="0" smtClean="0"/>
              <a:t>] [</a:t>
            </a:r>
            <a:r>
              <a:rPr lang="fi-FI" b="1" dirty="0" err="1" smtClean="0"/>
              <a:t>permanent</a:t>
            </a:r>
            <a:r>
              <a:rPr lang="fi-FI" b="1" dirty="0" smtClean="0"/>
              <a:t>]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network</a:t>
            </a:r>
            <a:r>
              <a:rPr lang="fi-FI" dirty="0" smtClean="0"/>
              <a:t> 0.0.0.0 </a:t>
            </a:r>
            <a:r>
              <a:rPr lang="fi-FI" dirty="0" err="1" smtClean="0"/>
              <a:t>represents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networks</a:t>
            </a:r>
            <a:r>
              <a:rPr lang="fi-FI" dirty="0" smtClean="0"/>
              <a:t> and the </a:t>
            </a:r>
            <a:r>
              <a:rPr lang="fi-FI" dirty="0" err="1" smtClean="0"/>
              <a:t>mask</a:t>
            </a:r>
            <a:r>
              <a:rPr lang="fi-FI" dirty="0" smtClean="0"/>
              <a:t> 0.0.0.0 </a:t>
            </a:r>
            <a:r>
              <a:rPr lang="fi-FI" dirty="0" err="1" smtClean="0"/>
              <a:t>represents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hosts</a:t>
            </a:r>
            <a:r>
              <a:rPr lang="fi-FI" dirty="0" smtClean="0"/>
              <a:t> in the </a:t>
            </a:r>
            <a:r>
              <a:rPr lang="fi-FI" dirty="0" err="1" smtClean="0"/>
              <a:t>specified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endParaRPr lang="fi-FI" dirty="0" smtClean="0"/>
          </a:p>
          <a:p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the </a:t>
            </a:r>
            <a:r>
              <a:rPr lang="fi-FI" dirty="0" err="1" smtClean="0"/>
              <a:t>defaut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give</a:t>
            </a:r>
            <a:r>
              <a:rPr lang="fi-FI" dirty="0" smtClean="0"/>
              <a:t> a </a:t>
            </a:r>
            <a:r>
              <a:rPr lang="fi-FI" dirty="0" err="1" smtClean="0"/>
              <a:t>specific</a:t>
            </a:r>
            <a:r>
              <a:rPr lang="fi-FI" dirty="0" smtClean="0"/>
              <a:t> </a:t>
            </a:r>
            <a:r>
              <a:rPr lang="fi-FI" dirty="0" err="1" smtClean="0"/>
              <a:t>command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classless</a:t>
            </a:r>
            <a:endParaRPr lang="fi-FI" b="1" dirty="0" smtClean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apply</a:t>
            </a:r>
            <a:r>
              <a:rPr lang="fi-FI" dirty="0" smtClean="0"/>
              <a:t> the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default-network</a:t>
            </a:r>
            <a:r>
              <a:rPr lang="fi-FI" b="1" dirty="0" smtClean="0"/>
              <a:t> 192.168.1.0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verify</a:t>
            </a:r>
            <a:r>
              <a:rPr lang="fi-FI" dirty="0" smtClean="0"/>
              <a:t> the </a:t>
            </a:r>
            <a:r>
              <a:rPr lang="fi-FI" dirty="0" err="1" smtClean="0"/>
              <a:t>static</a:t>
            </a:r>
            <a:r>
              <a:rPr lang="fi-FI" dirty="0" smtClean="0"/>
              <a:t> and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Router#</a:t>
            </a:r>
            <a:r>
              <a:rPr lang="fi-FI" b="1" dirty="0" err="1" smtClean="0"/>
              <a:t>sh</a:t>
            </a:r>
            <a:r>
              <a:rPr lang="fi-FI" dirty="0" smtClean="0"/>
              <a:t> </a:t>
            </a:r>
            <a:r>
              <a:rPr lang="fi-FI" b="1" dirty="0" err="1" smtClean="0"/>
              <a:t>ip</a:t>
            </a:r>
            <a:r>
              <a:rPr lang="fi-FI" dirty="0" smtClean="0"/>
              <a:t> </a:t>
            </a:r>
            <a:r>
              <a:rPr lang="fi-FI" b="1" dirty="0" err="1" smtClean="0"/>
              <a:t>route</a:t>
            </a:r>
            <a:endParaRPr lang="fi-FI" b="1" dirty="0" smtClean="0"/>
          </a:p>
          <a:p>
            <a:pPr lvl="1"/>
            <a:r>
              <a:rPr lang="fi-FI" dirty="0" smtClean="0"/>
              <a:t>Output: C – </a:t>
            </a:r>
            <a:r>
              <a:rPr lang="fi-FI" dirty="0" err="1" smtClean="0"/>
              <a:t>connected</a:t>
            </a:r>
            <a:r>
              <a:rPr lang="fi-FI" dirty="0" smtClean="0"/>
              <a:t>, S – </a:t>
            </a:r>
            <a:r>
              <a:rPr lang="fi-FI" dirty="0" err="1" smtClean="0"/>
              <a:t>static</a:t>
            </a:r>
            <a:r>
              <a:rPr lang="fi-FI" dirty="0" smtClean="0"/>
              <a:t>, * -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Collision</a:t>
            </a:r>
            <a:r>
              <a:rPr lang="fi-FI" dirty="0" smtClean="0"/>
              <a:t> and </a:t>
            </a:r>
            <a:r>
              <a:rPr lang="fi-FI" dirty="0" err="1" smtClean="0"/>
              <a:t>broadcast</a:t>
            </a:r>
            <a:r>
              <a:rPr lang="fi-FI" dirty="0" smtClean="0"/>
              <a:t> </a:t>
            </a:r>
            <a:r>
              <a:rPr lang="fi-FI" dirty="0" err="1" smtClean="0"/>
              <a:t>domains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38671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Classful</a:t>
            </a:r>
            <a:r>
              <a:rPr lang="fi-FI" dirty="0" smtClean="0"/>
              <a:t> and </a:t>
            </a:r>
            <a:r>
              <a:rPr lang="fi-FI" dirty="0" err="1" smtClean="0"/>
              <a:t>classless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Classful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RIPv1, IGRP (no </a:t>
            </a:r>
            <a:r>
              <a:rPr lang="fi-FI" dirty="0" err="1" smtClean="0"/>
              <a:t>longer</a:t>
            </a:r>
            <a:r>
              <a:rPr lang="fi-FI" dirty="0" smtClean="0"/>
              <a:t> </a:t>
            </a:r>
            <a:r>
              <a:rPr lang="fi-FI" dirty="0" err="1" smtClean="0"/>
              <a:t>supported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Cisco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Classless</a:t>
            </a:r>
            <a:r>
              <a:rPr lang="fi-FI" dirty="0" smtClean="0"/>
              <a:t> </a:t>
            </a:r>
            <a:r>
              <a:rPr lang="fi-FI" dirty="0" err="1" smtClean="0"/>
              <a:t>protocols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RIPv2, OSPF, EIGRP, IS-IS, BGP</a:t>
            </a:r>
          </a:p>
          <a:p>
            <a:r>
              <a:rPr lang="fi-FI" dirty="0" err="1" smtClean="0"/>
              <a:t>When</a:t>
            </a:r>
            <a:r>
              <a:rPr lang="fi-FI" dirty="0" smtClean="0"/>
              <a:t> a </a:t>
            </a:r>
            <a:r>
              <a:rPr lang="fi-FI" dirty="0" err="1" smtClean="0"/>
              <a:t>classful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advertises</a:t>
            </a:r>
            <a:r>
              <a:rPr lang="fi-FI" dirty="0" smtClean="0"/>
              <a:t> a </a:t>
            </a:r>
            <a:r>
              <a:rPr lang="fi-FI" dirty="0" err="1" smtClean="0"/>
              <a:t>route</a:t>
            </a:r>
            <a:r>
              <a:rPr lang="fi-FI" dirty="0" smtClean="0"/>
              <a:t>,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contain</a:t>
            </a:r>
            <a:r>
              <a:rPr lang="fi-FI" dirty="0" smtClean="0"/>
              <a:t> the </a:t>
            </a:r>
            <a:r>
              <a:rPr lang="fi-FI" dirty="0" err="1" smtClean="0"/>
              <a:t>subnet</a:t>
            </a:r>
            <a:r>
              <a:rPr lang="fi-FI" dirty="0" smtClean="0"/>
              <a:t> mask.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for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devices</a:t>
            </a:r>
            <a:r>
              <a:rPr lang="fi-FI" dirty="0" smtClean="0"/>
              <a:t> in the </a:t>
            </a:r>
            <a:r>
              <a:rPr lang="fi-FI" dirty="0" err="1" smtClean="0"/>
              <a:t>network</a:t>
            </a:r>
            <a:r>
              <a:rPr lang="fi-FI" dirty="0" smtClean="0"/>
              <a:t> (VLSM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applicable</a:t>
            </a:r>
            <a:r>
              <a:rPr lang="fi-FI" dirty="0" smtClean="0"/>
              <a:t>)</a:t>
            </a:r>
          </a:p>
          <a:p>
            <a:r>
              <a:rPr lang="fi-FI" dirty="0" smtClean="0"/>
              <a:t>A </a:t>
            </a:r>
            <a:r>
              <a:rPr lang="fi-FI" dirty="0" err="1" smtClean="0"/>
              <a:t>classless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advertises</a:t>
            </a:r>
            <a:r>
              <a:rPr lang="fi-FI" dirty="0" smtClean="0"/>
              <a:t> the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, </a:t>
            </a:r>
            <a:r>
              <a:rPr lang="fi-FI" dirty="0" err="1" smtClean="0"/>
              <a:t>too</a:t>
            </a:r>
            <a:r>
              <a:rPr lang="fi-FI" dirty="0" smtClean="0"/>
              <a:t>, </a:t>
            </a:r>
            <a:r>
              <a:rPr lang="fi-FI" dirty="0" err="1" smtClean="0"/>
              <a:t>making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possible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VLSM and </a:t>
            </a:r>
            <a:r>
              <a:rPr lang="fi-FI" dirty="0" err="1" smtClean="0"/>
              <a:t>route-summarization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RIP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100" dirty="0" err="1" smtClean="0"/>
              <a:t>Maximum</a:t>
            </a:r>
            <a:r>
              <a:rPr lang="fi-FI" sz="1100" dirty="0" smtClean="0"/>
              <a:t> hop </a:t>
            </a:r>
            <a:r>
              <a:rPr lang="fi-FI" sz="1100" dirty="0" err="1" smtClean="0"/>
              <a:t>count</a:t>
            </a:r>
            <a:r>
              <a:rPr lang="fi-FI" sz="1100" dirty="0" smtClean="0"/>
              <a:t> is 15 </a:t>
            </a:r>
            <a:r>
              <a:rPr lang="fi-FI" sz="1100" dirty="0" err="1" smtClean="0"/>
              <a:t>making</a:t>
            </a:r>
            <a:r>
              <a:rPr lang="fi-FI" sz="1100" dirty="0" smtClean="0"/>
              <a:t> </a:t>
            </a:r>
            <a:r>
              <a:rPr lang="fi-FI" sz="1100" dirty="0" err="1" smtClean="0"/>
              <a:t>this</a:t>
            </a:r>
            <a:r>
              <a:rPr lang="fi-FI" sz="1100" dirty="0" smtClean="0"/>
              <a:t> </a:t>
            </a:r>
            <a:r>
              <a:rPr lang="fi-FI" sz="1100" dirty="0" err="1" smtClean="0"/>
              <a:t>protocol</a:t>
            </a:r>
            <a:r>
              <a:rPr lang="fi-FI" sz="1100" dirty="0" smtClean="0"/>
              <a:t> </a:t>
            </a:r>
            <a:r>
              <a:rPr lang="fi-FI" sz="1100" dirty="0" err="1" smtClean="0"/>
              <a:t>suitable</a:t>
            </a:r>
            <a:r>
              <a:rPr lang="fi-FI" sz="1100" dirty="0" smtClean="0"/>
              <a:t> </a:t>
            </a:r>
            <a:r>
              <a:rPr lang="fi-FI" sz="1100" dirty="0" err="1" smtClean="0"/>
              <a:t>only</a:t>
            </a:r>
            <a:r>
              <a:rPr lang="fi-FI" sz="1100" dirty="0" smtClean="0"/>
              <a:t> for </a:t>
            </a:r>
            <a:r>
              <a:rPr lang="fi-FI" sz="1100" dirty="0" err="1" smtClean="0"/>
              <a:t>small</a:t>
            </a:r>
            <a:r>
              <a:rPr lang="fi-FI" sz="1100" dirty="0" smtClean="0"/>
              <a:t> </a:t>
            </a:r>
            <a:r>
              <a:rPr lang="fi-FI" sz="1100" dirty="0" err="1" smtClean="0"/>
              <a:t>networks</a:t>
            </a:r>
            <a:r>
              <a:rPr lang="fi-FI" sz="1100" dirty="0" smtClean="0"/>
              <a:t>. The hop </a:t>
            </a:r>
            <a:r>
              <a:rPr lang="fi-FI" sz="1100" dirty="0" err="1" smtClean="0"/>
              <a:t>count</a:t>
            </a:r>
            <a:r>
              <a:rPr lang="fi-FI" sz="1100" dirty="0" smtClean="0"/>
              <a:t> 16 </a:t>
            </a:r>
            <a:r>
              <a:rPr lang="fi-FI" sz="1100" dirty="0" err="1" smtClean="0"/>
              <a:t>means</a:t>
            </a:r>
            <a:r>
              <a:rPr lang="fi-FI" sz="1100" dirty="0" smtClean="0"/>
              <a:t> </a:t>
            </a:r>
            <a:r>
              <a:rPr lang="fi-FI" sz="1100" dirty="0" err="1" smtClean="0"/>
              <a:t>unreachable</a:t>
            </a:r>
            <a:endParaRPr lang="fi-FI" sz="1100" dirty="0" smtClean="0"/>
          </a:p>
          <a:p>
            <a:r>
              <a:rPr lang="fi-FI" sz="1100" dirty="0" smtClean="0"/>
              <a:t>RIP </a:t>
            </a:r>
            <a:r>
              <a:rPr lang="fi-FI" sz="1100" dirty="0" err="1" smtClean="0"/>
              <a:t>sends</a:t>
            </a:r>
            <a:r>
              <a:rPr lang="fi-FI" sz="1100" dirty="0" smtClean="0"/>
              <a:t> the </a:t>
            </a:r>
            <a:r>
              <a:rPr lang="fi-FI" sz="1100" dirty="0" err="1" smtClean="0"/>
              <a:t>complete</a:t>
            </a:r>
            <a:r>
              <a:rPr lang="fi-FI" sz="1100" dirty="0" smtClean="0"/>
              <a:t> </a:t>
            </a:r>
            <a:r>
              <a:rPr lang="fi-FI" sz="1100" dirty="0" err="1" smtClean="0"/>
              <a:t>routing</a:t>
            </a:r>
            <a:r>
              <a:rPr lang="fi-FI" sz="1100" dirty="0" smtClean="0"/>
              <a:t> </a:t>
            </a:r>
            <a:r>
              <a:rPr lang="fi-FI" sz="1100" dirty="0" err="1" smtClean="0"/>
              <a:t>table</a:t>
            </a:r>
            <a:r>
              <a:rPr lang="fi-FI" sz="1100" dirty="0" smtClean="0"/>
              <a:t> to </a:t>
            </a:r>
            <a:r>
              <a:rPr lang="fi-FI" sz="1100" dirty="0" err="1" smtClean="0"/>
              <a:t>all</a:t>
            </a:r>
            <a:r>
              <a:rPr lang="fi-FI" sz="1100" dirty="0" smtClean="0"/>
              <a:t> </a:t>
            </a:r>
            <a:r>
              <a:rPr lang="fi-FI" sz="1100" dirty="0" err="1" smtClean="0"/>
              <a:t>active</a:t>
            </a:r>
            <a:r>
              <a:rPr lang="fi-FI" sz="1100" dirty="0" smtClean="0"/>
              <a:t> </a:t>
            </a:r>
            <a:r>
              <a:rPr lang="fi-FI" sz="1100" dirty="0" err="1" smtClean="0"/>
              <a:t>interfaces</a:t>
            </a:r>
            <a:r>
              <a:rPr lang="fi-FI" sz="1100" dirty="0" smtClean="0"/>
              <a:t> </a:t>
            </a:r>
            <a:r>
              <a:rPr lang="fi-FI" sz="1100" dirty="0" err="1" smtClean="0"/>
              <a:t>every</a:t>
            </a:r>
            <a:r>
              <a:rPr lang="fi-FI" sz="1100" dirty="0" smtClean="0"/>
              <a:t> 30 </a:t>
            </a:r>
            <a:r>
              <a:rPr lang="fi-FI" sz="1100" dirty="0" err="1" smtClean="0"/>
              <a:t>seconds</a:t>
            </a:r>
            <a:endParaRPr lang="fi-FI" sz="1100" dirty="0" smtClean="0"/>
          </a:p>
          <a:p>
            <a:r>
              <a:rPr lang="fi-FI" sz="1100" dirty="0" smtClean="0"/>
              <a:t>Works </a:t>
            </a:r>
            <a:r>
              <a:rPr lang="fi-FI" sz="1100" dirty="0" err="1" smtClean="0"/>
              <a:t>well</a:t>
            </a:r>
            <a:r>
              <a:rPr lang="fi-FI" sz="1100" dirty="0" smtClean="0"/>
              <a:t> in </a:t>
            </a:r>
            <a:r>
              <a:rPr lang="fi-FI" sz="1100" dirty="0" err="1" smtClean="0"/>
              <a:t>small</a:t>
            </a:r>
            <a:r>
              <a:rPr lang="fi-FI" sz="1100" dirty="0" smtClean="0"/>
              <a:t> </a:t>
            </a:r>
            <a:r>
              <a:rPr lang="fi-FI" sz="1100" dirty="0" err="1" smtClean="0"/>
              <a:t>networks</a:t>
            </a:r>
            <a:endParaRPr lang="fi-FI" sz="1100" dirty="0" smtClean="0"/>
          </a:p>
          <a:p>
            <a:r>
              <a:rPr lang="fi-FI" sz="1100" dirty="0" smtClean="0"/>
              <a:t>RIPv1 and RIPv2 </a:t>
            </a:r>
            <a:r>
              <a:rPr lang="fi-FI" sz="1100" dirty="0" err="1" smtClean="0"/>
              <a:t>differences</a:t>
            </a:r>
            <a:r>
              <a:rPr lang="fi-FI" sz="1100" dirty="0" smtClean="0"/>
              <a:t>:</a:t>
            </a:r>
          </a:p>
          <a:p>
            <a:pPr lvl="1"/>
            <a:r>
              <a:rPr lang="fi-FI" sz="1000" dirty="0" smtClean="0"/>
              <a:t>RIPv1 is </a:t>
            </a:r>
            <a:r>
              <a:rPr lang="fi-FI" sz="1000" dirty="0" err="1" smtClean="0"/>
              <a:t>classful</a:t>
            </a:r>
            <a:r>
              <a:rPr lang="fi-FI" sz="1000" dirty="0" smtClean="0"/>
              <a:t>, </a:t>
            </a:r>
            <a:r>
              <a:rPr lang="fi-FI" sz="1000" dirty="0" err="1" smtClean="0"/>
              <a:t>whereas</a:t>
            </a:r>
            <a:r>
              <a:rPr lang="fi-FI" sz="1000" dirty="0" smtClean="0"/>
              <a:t> RIPv2 is </a:t>
            </a:r>
            <a:r>
              <a:rPr lang="fi-FI" sz="1000" dirty="0" err="1" smtClean="0"/>
              <a:t>classless</a:t>
            </a:r>
            <a:endParaRPr lang="fi-FI" sz="1000" dirty="0" smtClean="0"/>
          </a:p>
          <a:p>
            <a:pPr lvl="1"/>
            <a:r>
              <a:rPr lang="fi-FI" sz="1000" dirty="0" smtClean="0"/>
              <a:t>RIPv1 </a:t>
            </a:r>
            <a:r>
              <a:rPr lang="fi-FI" sz="1000" dirty="0" err="1" smtClean="0"/>
              <a:t>uses</a:t>
            </a:r>
            <a:r>
              <a:rPr lang="fi-FI" sz="1000" dirty="0" smtClean="0"/>
              <a:t> </a:t>
            </a:r>
            <a:r>
              <a:rPr lang="fi-FI" sz="1000" dirty="0" err="1" smtClean="0"/>
              <a:t>broadcast</a:t>
            </a:r>
            <a:r>
              <a:rPr lang="fi-FI" sz="1000" dirty="0" smtClean="0"/>
              <a:t>, </a:t>
            </a:r>
            <a:r>
              <a:rPr lang="fi-FI" sz="1000" dirty="0" err="1" smtClean="0"/>
              <a:t>whereas</a:t>
            </a:r>
            <a:r>
              <a:rPr lang="fi-FI" sz="1000" dirty="0" smtClean="0"/>
              <a:t> RIPv2 </a:t>
            </a:r>
            <a:r>
              <a:rPr lang="fi-FI" sz="1000" dirty="0" err="1" smtClean="0"/>
              <a:t>uses</a:t>
            </a:r>
            <a:r>
              <a:rPr lang="fi-FI" sz="1000" dirty="0" smtClean="0"/>
              <a:t> </a:t>
            </a:r>
            <a:r>
              <a:rPr lang="fi-FI" sz="1000" dirty="0" err="1" smtClean="0"/>
              <a:t>multicast</a:t>
            </a:r>
            <a:endParaRPr lang="fi-FI" sz="1000" dirty="0" smtClean="0"/>
          </a:p>
          <a:p>
            <a:pPr lvl="1"/>
            <a:r>
              <a:rPr lang="fi-FI" sz="1000" dirty="0" err="1" smtClean="0"/>
              <a:t>Only</a:t>
            </a:r>
            <a:r>
              <a:rPr lang="fi-FI" sz="1000" dirty="0" smtClean="0"/>
              <a:t> RIPv2 </a:t>
            </a:r>
            <a:r>
              <a:rPr lang="fi-FI" sz="1000" dirty="0" err="1" smtClean="0"/>
              <a:t>supports</a:t>
            </a:r>
            <a:r>
              <a:rPr lang="fi-FI" sz="1000" dirty="0" smtClean="0"/>
              <a:t> VLSM</a:t>
            </a:r>
          </a:p>
          <a:p>
            <a:pPr lvl="1"/>
            <a:r>
              <a:rPr lang="fi-FI" sz="1000" dirty="0" err="1" smtClean="0"/>
              <a:t>Authentication</a:t>
            </a:r>
            <a:r>
              <a:rPr lang="fi-FI" sz="1000" dirty="0" smtClean="0"/>
              <a:t> is an option </a:t>
            </a:r>
            <a:r>
              <a:rPr lang="fi-FI" sz="1000" dirty="0" err="1" smtClean="0"/>
              <a:t>with</a:t>
            </a:r>
            <a:r>
              <a:rPr lang="fi-FI" sz="1000" dirty="0" smtClean="0"/>
              <a:t> RIPv2</a:t>
            </a:r>
          </a:p>
          <a:p>
            <a:pPr lvl="1"/>
            <a:r>
              <a:rPr lang="fi-FI" sz="1000" dirty="0" smtClean="0"/>
              <a:t>RIPv2 </a:t>
            </a:r>
            <a:r>
              <a:rPr lang="fi-FI" sz="1000" dirty="0" err="1" smtClean="0"/>
              <a:t>supports</a:t>
            </a:r>
            <a:r>
              <a:rPr lang="fi-FI" sz="1000" dirty="0" smtClean="0"/>
              <a:t> </a:t>
            </a:r>
            <a:r>
              <a:rPr lang="fi-FI" sz="1000" dirty="0" err="1" smtClean="0"/>
              <a:t>discontiguous</a:t>
            </a:r>
            <a:r>
              <a:rPr lang="fi-FI" sz="1000" dirty="0" smtClean="0"/>
              <a:t> </a:t>
            </a:r>
            <a:r>
              <a:rPr lang="fi-FI" sz="1000" dirty="0" err="1" smtClean="0"/>
              <a:t>networks</a:t>
            </a:r>
            <a:r>
              <a:rPr lang="fi-FI" sz="1000" dirty="0" smtClean="0"/>
              <a:t> (</a:t>
            </a:r>
            <a:r>
              <a:rPr lang="fi-FI" sz="1000" dirty="0" err="1" smtClean="0"/>
              <a:t>see</a:t>
            </a:r>
            <a:r>
              <a:rPr lang="fi-FI" sz="1000" dirty="0" smtClean="0"/>
              <a:t> http://answers.yahoo.com/question/index?qid=20080722132707AAn9sit)</a:t>
            </a:r>
          </a:p>
          <a:p>
            <a:r>
              <a:rPr lang="fi-FI" sz="1100" dirty="0" smtClean="0"/>
              <a:t>To </a:t>
            </a:r>
            <a:r>
              <a:rPr lang="fi-FI" sz="1100" dirty="0" err="1" smtClean="0"/>
              <a:t>configure</a:t>
            </a:r>
            <a:r>
              <a:rPr lang="fi-FI" sz="1100" dirty="0" smtClean="0"/>
              <a:t> RIP, just </a:t>
            </a:r>
            <a:r>
              <a:rPr lang="fi-FI" sz="1100" dirty="0" err="1" smtClean="0"/>
              <a:t>turn</a:t>
            </a:r>
            <a:r>
              <a:rPr lang="fi-FI" sz="1100" dirty="0" smtClean="0"/>
              <a:t> on the </a:t>
            </a:r>
            <a:r>
              <a:rPr lang="fi-FI" sz="1100" dirty="0" err="1" smtClean="0"/>
              <a:t>protocol</a:t>
            </a:r>
            <a:r>
              <a:rPr lang="fi-FI" sz="1100" dirty="0" smtClean="0"/>
              <a:t> </a:t>
            </a:r>
            <a:r>
              <a:rPr lang="fi-FI" sz="1100" dirty="0" err="1" smtClean="0"/>
              <a:t>with</a:t>
            </a:r>
            <a:r>
              <a:rPr lang="fi-FI" sz="1100" dirty="0" smtClean="0"/>
              <a:t> ”</a:t>
            </a:r>
            <a:r>
              <a:rPr lang="fi-FI" sz="1100" dirty="0" err="1" smtClean="0"/>
              <a:t>router</a:t>
            </a:r>
            <a:r>
              <a:rPr lang="fi-FI" sz="1100" dirty="0" smtClean="0"/>
              <a:t> </a:t>
            </a:r>
            <a:r>
              <a:rPr lang="fi-FI" sz="1100" dirty="0" err="1" smtClean="0"/>
              <a:t>rip</a:t>
            </a:r>
            <a:r>
              <a:rPr lang="fi-FI" sz="1100" dirty="0" smtClean="0"/>
              <a:t>” </a:t>
            </a:r>
            <a:r>
              <a:rPr lang="fi-FI" sz="1100" dirty="0" err="1" smtClean="0"/>
              <a:t>command</a:t>
            </a:r>
            <a:r>
              <a:rPr lang="fi-FI" sz="1100" dirty="0" smtClean="0"/>
              <a:t> and </a:t>
            </a:r>
            <a:r>
              <a:rPr lang="fi-FI" sz="1100" dirty="0" err="1" smtClean="0"/>
              <a:t>tell</a:t>
            </a:r>
            <a:r>
              <a:rPr lang="fi-FI" sz="1100" dirty="0" smtClean="0"/>
              <a:t> the RIP </a:t>
            </a:r>
            <a:r>
              <a:rPr lang="fi-FI" sz="1100" dirty="0" err="1" smtClean="0"/>
              <a:t>all</a:t>
            </a:r>
            <a:r>
              <a:rPr lang="fi-FI" sz="1100" dirty="0" smtClean="0"/>
              <a:t> the </a:t>
            </a:r>
            <a:r>
              <a:rPr lang="fi-FI" sz="1100" dirty="0" err="1" smtClean="0"/>
              <a:t>networks</a:t>
            </a:r>
            <a:r>
              <a:rPr lang="fi-FI" sz="1100" dirty="0" smtClean="0"/>
              <a:t> </a:t>
            </a:r>
            <a:r>
              <a:rPr lang="fi-FI" sz="1100" dirty="0" err="1" smtClean="0"/>
              <a:t>that</a:t>
            </a:r>
            <a:r>
              <a:rPr lang="fi-FI" sz="1100" dirty="0" smtClean="0"/>
              <a:t> </a:t>
            </a:r>
            <a:r>
              <a:rPr lang="fi-FI" sz="1100" dirty="0" err="1" smtClean="0"/>
              <a:t>are</a:t>
            </a:r>
            <a:r>
              <a:rPr lang="fi-FI" sz="1100" dirty="0" smtClean="0"/>
              <a:t> </a:t>
            </a:r>
            <a:r>
              <a:rPr lang="fi-FI" sz="1100" dirty="0" err="1" smtClean="0"/>
              <a:t>advertised</a:t>
            </a:r>
            <a:r>
              <a:rPr lang="fi-FI" sz="1100" dirty="0" smtClean="0"/>
              <a:t> </a:t>
            </a:r>
            <a:r>
              <a:rPr lang="fi-FI" sz="1100" dirty="0" err="1" smtClean="0"/>
              <a:t>with</a:t>
            </a:r>
            <a:r>
              <a:rPr lang="fi-FI" sz="1100" dirty="0" smtClean="0"/>
              <a:t> ”</a:t>
            </a:r>
            <a:r>
              <a:rPr lang="fi-FI" sz="1100" dirty="0" err="1" smtClean="0"/>
              <a:t>network</a:t>
            </a:r>
            <a:r>
              <a:rPr lang="fi-FI" sz="1100" dirty="0" smtClean="0"/>
              <a:t>” </a:t>
            </a:r>
            <a:r>
              <a:rPr lang="fi-FI" sz="1100" dirty="0" err="1" smtClean="0"/>
              <a:t>command</a:t>
            </a:r>
            <a:r>
              <a:rPr lang="fi-FI" sz="1100" dirty="0" smtClean="0"/>
              <a:t>. </a:t>
            </a:r>
            <a:r>
              <a:rPr lang="fi-FI" sz="1100" dirty="0" err="1" smtClean="0"/>
              <a:t>Typically</a:t>
            </a:r>
            <a:r>
              <a:rPr lang="fi-FI" sz="1100" dirty="0" smtClean="0"/>
              <a:t>, </a:t>
            </a:r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want</a:t>
            </a:r>
            <a:r>
              <a:rPr lang="fi-FI" sz="1100" dirty="0" smtClean="0"/>
              <a:t> to </a:t>
            </a:r>
            <a:r>
              <a:rPr lang="fi-FI" sz="1100" dirty="0" err="1" smtClean="0"/>
              <a:t>advertise</a:t>
            </a:r>
            <a:r>
              <a:rPr lang="fi-FI" sz="1100" dirty="0" smtClean="0"/>
              <a:t> </a:t>
            </a:r>
            <a:r>
              <a:rPr lang="fi-FI" sz="1100" dirty="0" err="1" smtClean="0"/>
              <a:t>all</a:t>
            </a:r>
            <a:r>
              <a:rPr lang="fi-FI" sz="1100" dirty="0" smtClean="0"/>
              <a:t> the </a:t>
            </a:r>
            <a:r>
              <a:rPr lang="fi-FI" sz="1100" dirty="0" err="1" smtClean="0"/>
              <a:t>directly</a:t>
            </a:r>
            <a:r>
              <a:rPr lang="fi-FI" sz="1100" dirty="0" smtClean="0"/>
              <a:t> </a:t>
            </a:r>
            <a:r>
              <a:rPr lang="fi-FI" sz="1100" dirty="0" err="1" smtClean="0"/>
              <a:t>connected</a:t>
            </a:r>
            <a:r>
              <a:rPr lang="fi-FI" sz="1100" dirty="0" smtClean="0"/>
              <a:t> </a:t>
            </a:r>
            <a:r>
              <a:rPr lang="fi-FI" sz="1100" dirty="0" err="1" smtClean="0"/>
              <a:t>networks</a:t>
            </a:r>
            <a:r>
              <a:rPr lang="fi-FI" sz="1100" dirty="0" smtClean="0"/>
              <a:t>. To </a:t>
            </a:r>
            <a:r>
              <a:rPr lang="fi-FI" sz="1100" dirty="0" err="1" smtClean="0"/>
              <a:t>enable</a:t>
            </a:r>
            <a:r>
              <a:rPr lang="fi-FI" sz="1100" dirty="0" smtClean="0"/>
              <a:t> RIPv2, </a:t>
            </a:r>
            <a:r>
              <a:rPr lang="fi-FI" sz="1100" dirty="0" err="1" smtClean="0"/>
              <a:t>use</a:t>
            </a:r>
            <a:r>
              <a:rPr lang="fi-FI" sz="1100" dirty="0" smtClean="0"/>
              <a:t> the ”version 2” </a:t>
            </a:r>
            <a:r>
              <a:rPr lang="fi-FI" sz="1100" dirty="0" err="1" smtClean="0"/>
              <a:t>command</a:t>
            </a:r>
            <a:endParaRPr lang="fi-FI" sz="1100" dirty="0" smtClean="0"/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config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router</a:t>
            </a:r>
            <a:r>
              <a:rPr lang="fi-FI" sz="1000" b="1" dirty="0" smtClean="0"/>
              <a:t> </a:t>
            </a:r>
            <a:r>
              <a:rPr lang="fi-FI" sz="1000" b="1" dirty="0" err="1" smtClean="0"/>
              <a:t>rip</a:t>
            </a:r>
            <a:endParaRPr lang="fi-FI" sz="1000" b="1" dirty="0" smtClean="0"/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config-router</a:t>
            </a:r>
            <a:r>
              <a:rPr lang="fi-FI" sz="1000" dirty="0" smtClean="0"/>
              <a:t>)#</a:t>
            </a:r>
            <a:r>
              <a:rPr lang="fi-FI" sz="1000" b="1" dirty="0" smtClean="0"/>
              <a:t>version 2|1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config-router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network</a:t>
            </a:r>
            <a:r>
              <a:rPr lang="fi-FI" sz="1000" b="1" dirty="0" smtClean="0"/>
              <a:t> A.B.C.D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config-router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exit</a:t>
            </a:r>
            <a:endParaRPr lang="fi-FI" sz="1000" b="1" dirty="0" smtClean="0"/>
          </a:p>
          <a:p>
            <a:r>
              <a:rPr lang="fi-FI" sz="1100" dirty="0" smtClean="0"/>
              <a:t>RIPv1 and RIPv2 </a:t>
            </a:r>
            <a:r>
              <a:rPr lang="fi-FI" sz="1100" dirty="0" err="1" smtClean="0"/>
              <a:t>are</a:t>
            </a:r>
            <a:r>
              <a:rPr lang="fi-FI" sz="1100" dirty="0" smtClean="0"/>
              <a:t> </a:t>
            </a:r>
            <a:r>
              <a:rPr lang="fi-FI" sz="1100" dirty="0" err="1" smtClean="0"/>
              <a:t>configured</a:t>
            </a:r>
            <a:r>
              <a:rPr lang="fi-FI" sz="1100" dirty="0" smtClean="0"/>
              <a:t> as </a:t>
            </a:r>
            <a:r>
              <a:rPr lang="fi-FI" sz="1100" dirty="0" err="1" smtClean="0"/>
              <a:t>classful</a:t>
            </a:r>
            <a:r>
              <a:rPr lang="fi-FI" sz="1100" dirty="0" smtClean="0"/>
              <a:t>, </a:t>
            </a:r>
            <a:r>
              <a:rPr lang="fi-FI" sz="1100" dirty="0" err="1" smtClean="0"/>
              <a:t>meaning</a:t>
            </a:r>
            <a:r>
              <a:rPr lang="fi-FI" sz="1100" dirty="0" smtClean="0"/>
              <a:t> </a:t>
            </a:r>
            <a:r>
              <a:rPr lang="fi-FI" sz="1100" dirty="0" err="1" smtClean="0"/>
              <a:t>that</a:t>
            </a:r>
            <a:r>
              <a:rPr lang="fi-FI" sz="1100" dirty="0" smtClean="0"/>
              <a:t> </a:t>
            </a:r>
            <a:r>
              <a:rPr lang="fi-FI" sz="1100" dirty="0" err="1" smtClean="0"/>
              <a:t>only</a:t>
            </a:r>
            <a:r>
              <a:rPr lang="fi-FI" sz="1100" dirty="0" smtClean="0"/>
              <a:t> the </a:t>
            </a:r>
            <a:r>
              <a:rPr lang="fi-FI" sz="1100" dirty="0" err="1" smtClean="0"/>
              <a:t>base</a:t>
            </a:r>
            <a:r>
              <a:rPr lang="fi-FI" sz="1100" dirty="0" smtClean="0"/>
              <a:t> </a:t>
            </a:r>
            <a:r>
              <a:rPr lang="fi-FI" sz="1100" dirty="0" err="1" smtClean="0"/>
              <a:t>class</a:t>
            </a:r>
            <a:r>
              <a:rPr lang="fi-FI" sz="1100" dirty="0" smtClean="0"/>
              <a:t> </a:t>
            </a:r>
            <a:r>
              <a:rPr lang="fi-FI" sz="1100" dirty="0" err="1" smtClean="0"/>
              <a:t>network</a:t>
            </a:r>
            <a:r>
              <a:rPr lang="fi-FI" sz="1100" dirty="0" smtClean="0"/>
              <a:t> is </a:t>
            </a:r>
            <a:r>
              <a:rPr lang="fi-FI" sz="1100" dirty="0" err="1" smtClean="0"/>
              <a:t>typed</a:t>
            </a:r>
            <a:r>
              <a:rPr lang="fi-FI" sz="1100" dirty="0" smtClean="0"/>
              <a:t>. For </a:t>
            </a:r>
            <a:r>
              <a:rPr lang="fi-FI" sz="1100" dirty="0" err="1" smtClean="0"/>
              <a:t>example</a:t>
            </a:r>
            <a:r>
              <a:rPr lang="fi-FI" sz="1100" dirty="0" smtClean="0"/>
              <a:t>, </a:t>
            </a:r>
            <a:r>
              <a:rPr lang="fi-FI" sz="1100" dirty="0" err="1" smtClean="0"/>
              <a:t>if</a:t>
            </a:r>
            <a:r>
              <a:rPr lang="fi-FI" sz="1100" dirty="0" smtClean="0"/>
              <a:t> </a:t>
            </a:r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have</a:t>
            </a:r>
            <a:r>
              <a:rPr lang="fi-FI" sz="1100" dirty="0" smtClean="0"/>
              <a:t> the </a:t>
            </a:r>
            <a:r>
              <a:rPr lang="fi-FI" sz="1100" dirty="0" err="1" smtClean="0"/>
              <a:t>subnets</a:t>
            </a:r>
            <a:r>
              <a:rPr lang="fi-FI" sz="1100" dirty="0" smtClean="0"/>
              <a:t> 172.16.1.0 and 172.16.2.0 </a:t>
            </a:r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only</a:t>
            </a:r>
            <a:r>
              <a:rPr lang="fi-FI" sz="1100" dirty="0" smtClean="0"/>
              <a:t> </a:t>
            </a:r>
            <a:r>
              <a:rPr lang="fi-FI" sz="1100" dirty="0" err="1" smtClean="0"/>
              <a:t>configure</a:t>
            </a:r>
            <a:r>
              <a:rPr lang="fi-FI" sz="1100" dirty="0" smtClean="0"/>
              <a:t> </a:t>
            </a:r>
            <a:r>
              <a:rPr lang="fi-FI" sz="1100" dirty="0" err="1" smtClean="0"/>
              <a:t>one</a:t>
            </a:r>
            <a:r>
              <a:rPr lang="fi-FI" sz="1100" dirty="0" smtClean="0"/>
              <a:t> </a:t>
            </a:r>
            <a:r>
              <a:rPr lang="fi-FI" sz="1100" dirty="0" err="1" smtClean="0"/>
              <a:t>classful</a:t>
            </a:r>
            <a:r>
              <a:rPr lang="fi-FI" sz="1100" dirty="0" smtClean="0"/>
              <a:t> </a:t>
            </a:r>
            <a:r>
              <a:rPr lang="fi-FI" sz="1100" dirty="0" err="1" smtClean="0"/>
              <a:t>network</a:t>
            </a:r>
            <a:r>
              <a:rPr lang="fi-FI" sz="1100" dirty="0" smtClean="0"/>
              <a:t> 172.16.0.0. The RIPv2 </a:t>
            </a:r>
            <a:r>
              <a:rPr lang="fi-FI" sz="1100" dirty="0" err="1" smtClean="0"/>
              <a:t>router</a:t>
            </a:r>
            <a:r>
              <a:rPr lang="fi-FI" sz="1100" dirty="0" smtClean="0"/>
              <a:t> </a:t>
            </a:r>
            <a:r>
              <a:rPr lang="fi-FI" sz="1100" dirty="0" err="1" smtClean="0"/>
              <a:t>finds</a:t>
            </a:r>
            <a:r>
              <a:rPr lang="fi-FI" sz="1100" dirty="0" smtClean="0"/>
              <a:t> the </a:t>
            </a:r>
            <a:r>
              <a:rPr lang="fi-FI" sz="1100" dirty="0" err="1" smtClean="0"/>
              <a:t>subnets</a:t>
            </a:r>
            <a:r>
              <a:rPr lang="fi-FI" sz="1100" dirty="0" smtClean="0"/>
              <a:t> and the </a:t>
            </a:r>
            <a:r>
              <a:rPr lang="fi-FI" sz="1100" dirty="0" err="1" smtClean="0"/>
              <a:t>masks</a:t>
            </a:r>
            <a:r>
              <a:rPr lang="fi-FI" sz="1100" dirty="0" smtClean="0"/>
              <a:t> </a:t>
            </a:r>
            <a:r>
              <a:rPr lang="fi-FI" sz="1100" dirty="0" err="1" smtClean="0"/>
              <a:t>from</a:t>
            </a:r>
            <a:r>
              <a:rPr lang="fi-FI" sz="1100" dirty="0" smtClean="0"/>
              <a:t> the </a:t>
            </a:r>
            <a:r>
              <a:rPr lang="fi-FI" sz="1100" dirty="0" err="1" smtClean="0"/>
              <a:t>interface</a:t>
            </a:r>
            <a:r>
              <a:rPr lang="fi-FI" sz="1100" dirty="0" smtClean="0"/>
              <a:t> </a:t>
            </a:r>
            <a:r>
              <a:rPr lang="fi-FI" sz="1100" dirty="0" err="1" smtClean="0"/>
              <a:t>settings</a:t>
            </a:r>
            <a:r>
              <a:rPr lang="fi-FI" sz="1100" dirty="0" smtClean="0"/>
              <a:t>. </a:t>
            </a:r>
            <a:r>
              <a:rPr lang="fi-FI" sz="1100" dirty="0" err="1" smtClean="0"/>
              <a:t>With</a:t>
            </a:r>
            <a:r>
              <a:rPr lang="fi-FI" sz="1100" dirty="0" smtClean="0"/>
              <a:t> 10.0.1.0 and 10.0.2.0 </a:t>
            </a:r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would</a:t>
            </a:r>
            <a:r>
              <a:rPr lang="fi-FI" sz="1100" dirty="0" smtClean="0"/>
              <a:t> </a:t>
            </a:r>
            <a:r>
              <a:rPr lang="fi-FI" sz="1100" dirty="0" err="1" smtClean="0"/>
              <a:t>supply</a:t>
            </a:r>
            <a:r>
              <a:rPr lang="fi-FI" sz="1100" dirty="0" smtClean="0"/>
              <a:t> the </a:t>
            </a:r>
            <a:r>
              <a:rPr lang="fi-FI" sz="1100" dirty="0" err="1" smtClean="0"/>
              <a:t>network</a:t>
            </a:r>
            <a:r>
              <a:rPr lang="fi-FI" sz="1100" dirty="0" smtClean="0"/>
              <a:t> 10.0.0.0 </a:t>
            </a:r>
            <a:r>
              <a:rPr lang="fi-FI" sz="1100" dirty="0" err="1" smtClean="0"/>
              <a:t>only</a:t>
            </a:r>
            <a:endParaRPr lang="fi-FI" sz="1100" dirty="0" smtClean="0"/>
          </a:p>
          <a:p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can</a:t>
            </a:r>
            <a:r>
              <a:rPr lang="fi-FI" sz="1100" dirty="0" smtClean="0"/>
              <a:t> </a:t>
            </a:r>
            <a:r>
              <a:rPr lang="fi-FI" sz="1100" dirty="0" err="1" smtClean="0"/>
              <a:t>turn</a:t>
            </a:r>
            <a:r>
              <a:rPr lang="fi-FI" sz="1100" dirty="0" smtClean="0"/>
              <a:t> </a:t>
            </a:r>
            <a:r>
              <a:rPr lang="fi-FI" sz="1100" dirty="0" err="1" smtClean="0"/>
              <a:t>off</a:t>
            </a:r>
            <a:r>
              <a:rPr lang="fi-FI" sz="1100" dirty="0" smtClean="0"/>
              <a:t> </a:t>
            </a:r>
            <a:r>
              <a:rPr lang="fi-FI" sz="1100" dirty="0" err="1" smtClean="0"/>
              <a:t>sending</a:t>
            </a:r>
            <a:r>
              <a:rPr lang="fi-FI" sz="1100" dirty="0" smtClean="0"/>
              <a:t> RIP </a:t>
            </a:r>
            <a:r>
              <a:rPr lang="fi-FI" sz="1100" dirty="0" err="1" smtClean="0"/>
              <a:t>updates</a:t>
            </a:r>
            <a:r>
              <a:rPr lang="fi-FI" sz="1100" dirty="0" smtClean="0"/>
              <a:t> out to the </a:t>
            </a:r>
            <a:r>
              <a:rPr lang="fi-FI" sz="1100" dirty="0" err="1" smtClean="0"/>
              <a:t>interface</a:t>
            </a:r>
            <a:r>
              <a:rPr lang="fi-FI" sz="1100" dirty="0" smtClean="0"/>
              <a:t>. </a:t>
            </a:r>
            <a:r>
              <a:rPr lang="fi-FI" sz="1100" dirty="0" err="1" smtClean="0"/>
              <a:t>You</a:t>
            </a:r>
            <a:r>
              <a:rPr lang="fi-FI" sz="1100" dirty="0" smtClean="0"/>
              <a:t> </a:t>
            </a:r>
            <a:r>
              <a:rPr lang="fi-FI" sz="1100" dirty="0" err="1" smtClean="0"/>
              <a:t>might</a:t>
            </a:r>
            <a:r>
              <a:rPr lang="fi-FI" sz="1100" dirty="0" smtClean="0"/>
              <a:t> </a:t>
            </a:r>
            <a:r>
              <a:rPr lang="fi-FI" sz="1100" dirty="0" err="1" smtClean="0"/>
              <a:t>want</a:t>
            </a:r>
            <a:r>
              <a:rPr lang="fi-FI" sz="1100" dirty="0" smtClean="0"/>
              <a:t> to </a:t>
            </a:r>
            <a:r>
              <a:rPr lang="fi-FI" sz="1100" dirty="0" err="1" smtClean="0"/>
              <a:t>do</a:t>
            </a:r>
            <a:r>
              <a:rPr lang="fi-FI" sz="1100" dirty="0" smtClean="0"/>
              <a:t> </a:t>
            </a:r>
            <a:r>
              <a:rPr lang="fi-FI" sz="1100" dirty="0" err="1" smtClean="0"/>
              <a:t>this</a:t>
            </a:r>
            <a:r>
              <a:rPr lang="fi-FI" sz="1100" dirty="0" smtClean="0"/>
              <a:t> </a:t>
            </a:r>
            <a:r>
              <a:rPr lang="fi-FI" sz="1100" dirty="0" err="1" smtClean="0"/>
              <a:t>with</a:t>
            </a:r>
            <a:r>
              <a:rPr lang="fi-FI" sz="1100" dirty="0" smtClean="0"/>
              <a:t> the </a:t>
            </a:r>
            <a:r>
              <a:rPr lang="fi-FI" sz="1100" dirty="0" err="1" smtClean="0"/>
              <a:t>interfaces</a:t>
            </a:r>
            <a:r>
              <a:rPr lang="fi-FI" sz="1100" dirty="0" smtClean="0"/>
              <a:t>, </a:t>
            </a:r>
            <a:r>
              <a:rPr lang="fi-FI" sz="1100" dirty="0" err="1" smtClean="0"/>
              <a:t>that</a:t>
            </a:r>
            <a:r>
              <a:rPr lang="fi-FI" sz="1100" dirty="0" smtClean="0"/>
              <a:t> </a:t>
            </a:r>
            <a:r>
              <a:rPr lang="fi-FI" sz="1100" dirty="0" err="1" smtClean="0"/>
              <a:t>have</a:t>
            </a:r>
            <a:r>
              <a:rPr lang="fi-FI" sz="1100" dirty="0" smtClean="0"/>
              <a:t> no </a:t>
            </a:r>
            <a:r>
              <a:rPr lang="fi-FI" sz="1100" dirty="0" err="1" smtClean="0"/>
              <a:t>routers</a:t>
            </a:r>
            <a:r>
              <a:rPr lang="fi-FI" sz="1100" dirty="0" smtClean="0"/>
              <a:t> on the </a:t>
            </a:r>
            <a:r>
              <a:rPr lang="fi-FI" sz="1100" dirty="0" err="1" smtClean="0"/>
              <a:t>other</a:t>
            </a:r>
            <a:r>
              <a:rPr lang="fi-FI" sz="1100" dirty="0" smtClean="0"/>
              <a:t> </a:t>
            </a:r>
            <a:r>
              <a:rPr lang="fi-FI" sz="1100" dirty="0" err="1" smtClean="0"/>
              <a:t>end</a:t>
            </a:r>
            <a:endParaRPr lang="fi-FI" sz="1100" dirty="0" smtClean="0"/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config-router</a:t>
            </a:r>
            <a:r>
              <a:rPr lang="fi-FI" sz="1000" dirty="0" smtClean="0"/>
              <a:t>)#</a:t>
            </a:r>
            <a:r>
              <a:rPr lang="fi-FI" sz="1000" b="1" dirty="0" err="1" smtClean="0"/>
              <a:t>passive-interface</a:t>
            </a:r>
            <a:r>
              <a:rPr lang="fi-FI" sz="1000" b="1" dirty="0" smtClean="0"/>
              <a:t> s0/0/0</a:t>
            </a:r>
          </a:p>
          <a:p>
            <a:r>
              <a:rPr lang="fi-FI" sz="1100" dirty="0" smtClean="0"/>
              <a:t>To </a:t>
            </a:r>
            <a:r>
              <a:rPr lang="fi-FI" sz="1100" dirty="0" err="1" smtClean="0"/>
              <a:t>disable</a:t>
            </a:r>
            <a:r>
              <a:rPr lang="fi-FI" sz="1100" dirty="0" smtClean="0"/>
              <a:t> the </a:t>
            </a:r>
            <a:r>
              <a:rPr lang="fi-FI" sz="1100" dirty="0" err="1" smtClean="0"/>
              <a:t>auto-summary</a:t>
            </a:r>
            <a:r>
              <a:rPr lang="fi-FI" sz="1100" dirty="0" smtClean="0"/>
              <a:t>:</a:t>
            </a:r>
          </a:p>
          <a:p>
            <a:pPr lvl="1"/>
            <a:r>
              <a:rPr lang="fi-FI" sz="1000" dirty="0" err="1" smtClean="0"/>
              <a:t>Router</a:t>
            </a:r>
            <a:r>
              <a:rPr lang="fi-FI" sz="1000" dirty="0" smtClean="0"/>
              <a:t>(</a:t>
            </a:r>
            <a:r>
              <a:rPr lang="fi-FI" sz="1000" dirty="0" err="1" smtClean="0"/>
              <a:t>config-router</a:t>
            </a:r>
            <a:r>
              <a:rPr lang="fi-FI" sz="1000" dirty="0" smtClean="0"/>
              <a:t>)#</a:t>
            </a:r>
            <a:r>
              <a:rPr lang="fi-FI" sz="1000" b="1" dirty="0" smtClean="0"/>
              <a:t>no </a:t>
            </a:r>
            <a:r>
              <a:rPr lang="fi-FI" sz="1000" b="1" dirty="0" err="1" smtClean="0"/>
              <a:t>auto-summary</a:t>
            </a:r>
            <a:endParaRPr lang="fi-FI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RIP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RIP </a:t>
            </a:r>
            <a:r>
              <a:rPr lang="fi-FI" dirty="0" err="1" smtClean="0"/>
              <a:t>uses</a:t>
            </a:r>
            <a:r>
              <a:rPr lang="fi-FI" dirty="0" smtClean="0"/>
              <a:t> 4 </a:t>
            </a:r>
            <a:r>
              <a:rPr lang="fi-FI" dirty="0" err="1" smtClean="0"/>
              <a:t>timers</a:t>
            </a:r>
            <a:r>
              <a:rPr lang="fi-FI" dirty="0" smtClean="0"/>
              <a:t> to </a:t>
            </a:r>
            <a:r>
              <a:rPr lang="fi-FI" dirty="0" err="1" smtClean="0"/>
              <a:t>adjust</a:t>
            </a:r>
            <a:r>
              <a:rPr lang="fi-FI" dirty="0" smtClean="0"/>
              <a:t>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performance</a:t>
            </a:r>
            <a:endParaRPr lang="fi-FI" dirty="0" smtClean="0"/>
          </a:p>
          <a:p>
            <a:pPr lvl="1"/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update</a:t>
            </a:r>
            <a:r>
              <a:rPr lang="fi-FI" dirty="0" smtClean="0"/>
              <a:t> </a:t>
            </a:r>
            <a:r>
              <a:rPr lang="fi-FI" dirty="0" err="1" smtClean="0"/>
              <a:t>timer</a:t>
            </a:r>
            <a:r>
              <a:rPr lang="fi-FI" dirty="0" smtClean="0"/>
              <a:t>: The </a:t>
            </a:r>
            <a:r>
              <a:rPr lang="fi-FI" dirty="0" err="1" smtClean="0"/>
              <a:t>interval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periodic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updates</a:t>
            </a:r>
            <a:r>
              <a:rPr lang="fi-FI" dirty="0" smtClean="0"/>
              <a:t> (</a:t>
            </a:r>
            <a:r>
              <a:rPr lang="fi-FI" dirty="0" err="1" smtClean="0"/>
              <a:t>typically</a:t>
            </a:r>
            <a:r>
              <a:rPr lang="fi-FI" dirty="0" smtClean="0"/>
              <a:t> 30s)</a:t>
            </a:r>
          </a:p>
          <a:p>
            <a:pPr lvl="1"/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invalid</a:t>
            </a:r>
            <a:r>
              <a:rPr lang="fi-FI" dirty="0" smtClean="0"/>
              <a:t> </a:t>
            </a:r>
            <a:r>
              <a:rPr lang="fi-FI" dirty="0" err="1" smtClean="0"/>
              <a:t>timer</a:t>
            </a:r>
            <a:r>
              <a:rPr lang="fi-FI" dirty="0" smtClean="0"/>
              <a:t>: The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elapses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the </a:t>
            </a:r>
            <a:r>
              <a:rPr lang="fi-FI" dirty="0" err="1" smtClean="0"/>
              <a:t>route</a:t>
            </a:r>
            <a:r>
              <a:rPr lang="fi-FI" dirty="0" smtClean="0"/>
              <a:t> is </a:t>
            </a:r>
            <a:r>
              <a:rPr lang="fi-FI" dirty="0" err="1" smtClean="0"/>
              <a:t>considered</a:t>
            </a:r>
            <a:r>
              <a:rPr lang="fi-FI" dirty="0" smtClean="0"/>
              <a:t> </a:t>
            </a:r>
            <a:r>
              <a:rPr lang="fi-FI" dirty="0" err="1" smtClean="0"/>
              <a:t>invalid</a:t>
            </a:r>
            <a:r>
              <a:rPr lang="fi-FI" dirty="0" smtClean="0"/>
              <a:t> (</a:t>
            </a:r>
            <a:r>
              <a:rPr lang="fi-FI" dirty="0" err="1" smtClean="0"/>
              <a:t>typically</a:t>
            </a:r>
            <a:r>
              <a:rPr lang="fi-FI" dirty="0" smtClean="0"/>
              <a:t> 180s)</a:t>
            </a:r>
          </a:p>
          <a:p>
            <a:pPr lvl="1"/>
            <a:r>
              <a:rPr lang="fi-FI" dirty="0" err="1" smtClean="0"/>
              <a:t>Hold-down</a:t>
            </a:r>
            <a:r>
              <a:rPr lang="fi-FI" dirty="0" smtClean="0"/>
              <a:t> </a:t>
            </a:r>
            <a:r>
              <a:rPr lang="fi-FI" dirty="0" err="1" smtClean="0"/>
              <a:t>timer</a:t>
            </a:r>
            <a:r>
              <a:rPr lang="fi-FI" dirty="0" smtClean="0"/>
              <a:t>: The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which</a:t>
            </a:r>
            <a:r>
              <a:rPr lang="fi-FI" dirty="0" smtClean="0"/>
              <a:t> the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is </a:t>
            </a:r>
            <a:r>
              <a:rPr lang="fi-FI" dirty="0" err="1" smtClean="0"/>
              <a:t>suppressed</a:t>
            </a:r>
            <a:r>
              <a:rPr lang="fi-FI" dirty="0" smtClean="0"/>
              <a:t>. </a:t>
            </a:r>
            <a:r>
              <a:rPr lang="fi-FI" dirty="0" err="1" smtClean="0"/>
              <a:t>Routers</a:t>
            </a:r>
            <a:r>
              <a:rPr lang="fi-FI" dirty="0" smtClean="0"/>
              <a:t> </a:t>
            </a:r>
            <a:r>
              <a:rPr lang="fi-FI" dirty="0" err="1" smtClean="0"/>
              <a:t>enter</a:t>
            </a:r>
            <a:r>
              <a:rPr lang="fi-FI" dirty="0" smtClean="0"/>
              <a:t> into the </a:t>
            </a:r>
            <a:r>
              <a:rPr lang="fi-FI" dirty="0" err="1" smtClean="0"/>
              <a:t>holddown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an </a:t>
            </a:r>
            <a:r>
              <a:rPr lang="fi-FI" dirty="0" err="1" smtClean="0"/>
              <a:t>update</a:t>
            </a:r>
            <a:r>
              <a:rPr lang="fi-FI" dirty="0" smtClean="0"/>
              <a:t> </a:t>
            </a:r>
            <a:r>
              <a:rPr lang="fi-FI" dirty="0" err="1" smtClean="0"/>
              <a:t>packet</a:t>
            </a:r>
            <a:r>
              <a:rPr lang="fi-FI" dirty="0" smtClean="0"/>
              <a:t> is </a:t>
            </a:r>
            <a:r>
              <a:rPr lang="fi-FI" dirty="0" err="1" smtClean="0"/>
              <a:t>received</a:t>
            </a:r>
            <a:r>
              <a:rPr lang="fi-FI" dirty="0" smtClean="0"/>
              <a:t> </a:t>
            </a:r>
            <a:r>
              <a:rPr lang="fi-FI" dirty="0" err="1" smtClean="0"/>
              <a:t>indicating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route</a:t>
            </a:r>
            <a:r>
              <a:rPr lang="fi-FI" dirty="0" smtClean="0"/>
              <a:t> is </a:t>
            </a:r>
            <a:r>
              <a:rPr lang="fi-FI" dirty="0" err="1" smtClean="0"/>
              <a:t>unreachable</a:t>
            </a:r>
            <a:endParaRPr lang="fi-FI" dirty="0" smtClean="0"/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flush</a:t>
            </a:r>
            <a:r>
              <a:rPr lang="fi-FI" dirty="0" smtClean="0"/>
              <a:t> </a:t>
            </a:r>
            <a:r>
              <a:rPr lang="fi-FI" dirty="0" err="1" smtClean="0"/>
              <a:t>timer</a:t>
            </a:r>
            <a:r>
              <a:rPr lang="fi-FI" dirty="0" smtClean="0"/>
              <a:t>: The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a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comes</a:t>
            </a:r>
            <a:r>
              <a:rPr lang="fi-FI" dirty="0" smtClean="0"/>
              <a:t> </a:t>
            </a:r>
            <a:r>
              <a:rPr lang="fi-FI" dirty="0" err="1" smtClean="0"/>
              <a:t>invalid</a:t>
            </a:r>
            <a:r>
              <a:rPr lang="fi-FI" dirty="0" smtClean="0"/>
              <a:t> and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dropping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routing</a:t>
            </a:r>
            <a:r>
              <a:rPr lang="fi-FI" dirty="0" smtClean="0"/>
              <a:t> </a:t>
            </a:r>
            <a:r>
              <a:rPr lang="fi-FI" dirty="0" err="1" smtClean="0"/>
              <a:t>table</a:t>
            </a:r>
            <a:r>
              <a:rPr lang="fi-FI" dirty="0" smtClean="0"/>
              <a:t> (</a:t>
            </a:r>
            <a:r>
              <a:rPr lang="fi-FI" dirty="0" err="1" smtClean="0"/>
              <a:t>typically</a:t>
            </a:r>
            <a:r>
              <a:rPr lang="fi-FI" dirty="0" smtClean="0"/>
              <a:t> 240s).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greater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route</a:t>
            </a:r>
            <a:r>
              <a:rPr lang="fi-FI" dirty="0" smtClean="0"/>
              <a:t> </a:t>
            </a:r>
            <a:r>
              <a:rPr lang="fi-FI" dirty="0" err="1" smtClean="0"/>
              <a:t>invalid</a:t>
            </a:r>
            <a:r>
              <a:rPr lang="fi-FI" dirty="0" smtClean="0"/>
              <a:t> </a:t>
            </a:r>
            <a:r>
              <a:rPr lang="fi-FI" dirty="0" err="1" smtClean="0"/>
              <a:t>timer</a:t>
            </a:r>
            <a:endParaRPr lang="fi-FI" dirty="0" smtClean="0"/>
          </a:p>
          <a:p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config-router</a:t>
            </a:r>
            <a:r>
              <a:rPr lang="fi-FI" dirty="0" smtClean="0"/>
              <a:t>)#</a:t>
            </a:r>
            <a:r>
              <a:rPr lang="fi-FI" b="1" dirty="0" err="1" smtClean="0"/>
              <a:t>timers</a:t>
            </a:r>
            <a:r>
              <a:rPr lang="fi-FI" b="1" dirty="0" smtClean="0"/>
              <a:t> </a:t>
            </a:r>
            <a:r>
              <a:rPr lang="fi-FI" b="1" dirty="0" err="1" smtClean="0"/>
              <a:t>basic</a:t>
            </a:r>
            <a:r>
              <a:rPr lang="fi-FI" b="1" dirty="0" smtClean="0"/>
              <a:t> 30 90 180 270 360</a:t>
            </a:r>
          </a:p>
          <a:p>
            <a:pPr lvl="1"/>
            <a:r>
              <a:rPr lang="fi-FI" dirty="0" smtClean="0"/>
              <a:t>30 = </a:t>
            </a:r>
            <a:r>
              <a:rPr lang="fi-FI" dirty="0" err="1" smtClean="0"/>
              <a:t>Update</a:t>
            </a:r>
            <a:r>
              <a:rPr lang="fi-FI" dirty="0" smtClean="0"/>
              <a:t> </a:t>
            </a:r>
            <a:r>
              <a:rPr lang="fi-FI" dirty="0" err="1" smtClean="0"/>
              <a:t>timer</a:t>
            </a:r>
            <a:endParaRPr lang="fi-FI" dirty="0" smtClean="0"/>
          </a:p>
          <a:p>
            <a:pPr lvl="1"/>
            <a:r>
              <a:rPr lang="fi-FI" dirty="0" smtClean="0"/>
              <a:t>90 = </a:t>
            </a:r>
            <a:r>
              <a:rPr lang="fi-FI" dirty="0" err="1" smtClean="0"/>
              <a:t>Invalid</a:t>
            </a:r>
            <a:r>
              <a:rPr lang="fi-FI" dirty="0" smtClean="0"/>
              <a:t> </a:t>
            </a:r>
            <a:r>
              <a:rPr lang="fi-FI" dirty="0" err="1" smtClean="0"/>
              <a:t>timer</a:t>
            </a:r>
            <a:endParaRPr lang="fi-FI" dirty="0" smtClean="0"/>
          </a:p>
          <a:p>
            <a:pPr lvl="1"/>
            <a:r>
              <a:rPr lang="fi-FI" dirty="0" smtClean="0"/>
              <a:t>180 = </a:t>
            </a:r>
            <a:r>
              <a:rPr lang="fi-FI" dirty="0" err="1" smtClean="0"/>
              <a:t>Hold-down</a:t>
            </a:r>
            <a:r>
              <a:rPr lang="fi-FI" dirty="0" smtClean="0"/>
              <a:t> </a:t>
            </a:r>
            <a:r>
              <a:rPr lang="fi-FI" dirty="0" err="1" smtClean="0"/>
              <a:t>timer</a:t>
            </a:r>
            <a:endParaRPr lang="fi-FI" dirty="0" smtClean="0"/>
          </a:p>
          <a:p>
            <a:pPr lvl="1"/>
            <a:r>
              <a:rPr lang="fi-FI" dirty="0" smtClean="0"/>
              <a:t>270 = </a:t>
            </a:r>
            <a:r>
              <a:rPr lang="fi-FI" dirty="0" err="1" smtClean="0"/>
              <a:t>Flush</a:t>
            </a:r>
            <a:r>
              <a:rPr lang="fi-FI" dirty="0" smtClean="0"/>
              <a:t> </a:t>
            </a:r>
            <a:r>
              <a:rPr lang="fi-FI" dirty="0" err="1" smtClean="0"/>
              <a:t>timer</a:t>
            </a:r>
            <a:endParaRPr lang="fi-FI" dirty="0" smtClean="0"/>
          </a:p>
          <a:p>
            <a:pPr lvl="1"/>
            <a:r>
              <a:rPr lang="fi-FI" dirty="0" smtClean="0"/>
              <a:t>360 = </a:t>
            </a:r>
            <a:r>
              <a:rPr lang="fi-FI" dirty="0" err="1" smtClean="0"/>
              <a:t>Sleep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(1/24)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smtClean="0"/>
              <a:t>Access </a:t>
            </a:r>
            <a:r>
              <a:rPr lang="fi-FI" dirty="0" err="1" smtClean="0"/>
              <a:t>Control</a:t>
            </a:r>
            <a:r>
              <a:rPr lang="fi-FI" dirty="0" smtClean="0"/>
              <a:t> </a:t>
            </a:r>
            <a:r>
              <a:rPr lang="fi-FI" dirty="0" err="1" smtClean="0"/>
              <a:t>Lists</a:t>
            </a:r>
            <a:endParaRPr lang="fi-FI" dirty="0" smtClean="0"/>
          </a:p>
          <a:p>
            <a:r>
              <a:rPr lang="fi-FI" dirty="0" err="1" smtClean="0"/>
              <a:t>Creating</a:t>
            </a:r>
            <a:r>
              <a:rPr lang="fi-FI" dirty="0" smtClean="0"/>
              <a:t>, </a:t>
            </a:r>
            <a:r>
              <a:rPr lang="fi-FI" dirty="0" err="1" smtClean="0"/>
              <a:t>updating</a:t>
            </a:r>
            <a:r>
              <a:rPr lang="fi-FI" dirty="0" smtClean="0"/>
              <a:t> and </a:t>
            </a:r>
            <a:r>
              <a:rPr lang="fi-FI" dirty="0" err="1" smtClean="0"/>
              <a:t>debugging</a:t>
            </a:r>
            <a:r>
              <a:rPr lang="fi-FI" dirty="0" smtClean="0"/>
              <a:t> ACL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pretty</a:t>
            </a:r>
            <a:r>
              <a:rPr lang="fi-FI" dirty="0" smtClean="0"/>
              <a:t> </a:t>
            </a:r>
            <a:r>
              <a:rPr lang="fi-FI" dirty="0" err="1" smtClean="0"/>
              <a:t>cumbersome</a:t>
            </a:r>
            <a:endParaRPr lang="fi-FI" dirty="0" smtClean="0"/>
          </a:p>
          <a:p>
            <a:r>
              <a:rPr lang="fi-FI" dirty="0" err="1" smtClean="0"/>
              <a:t>Cisco</a:t>
            </a:r>
            <a:r>
              <a:rPr lang="fi-FI" dirty="0" smtClean="0"/>
              <a:t> ACL </a:t>
            </a:r>
            <a:r>
              <a:rPr lang="fi-FI" dirty="0" err="1" smtClean="0"/>
              <a:t>supports</a:t>
            </a:r>
            <a:r>
              <a:rPr lang="fi-FI" dirty="0" smtClean="0"/>
              <a:t> in </a:t>
            </a:r>
            <a:r>
              <a:rPr lang="fi-FI" dirty="0" err="1" smtClean="0"/>
              <a:t>addition</a:t>
            </a:r>
            <a:r>
              <a:rPr lang="fi-FI" dirty="0" smtClean="0"/>
              <a:t> to IP </a:t>
            </a:r>
            <a:r>
              <a:rPr lang="fi-FI" dirty="0" err="1" smtClean="0"/>
              <a:t>also</a:t>
            </a:r>
            <a:r>
              <a:rPr lang="fi-FI" dirty="0" smtClean="0"/>
              <a:t> IPX, </a:t>
            </a:r>
            <a:r>
              <a:rPr lang="fi-FI" dirty="0" err="1" smtClean="0"/>
              <a:t>AppleTalk</a:t>
            </a:r>
            <a:r>
              <a:rPr lang="fi-FI" dirty="0" smtClean="0"/>
              <a:t> and </a:t>
            </a:r>
            <a:r>
              <a:rPr lang="fi-FI" dirty="0" err="1" smtClean="0"/>
              <a:t>others</a:t>
            </a:r>
            <a:endParaRPr lang="fi-FI" dirty="0" smtClean="0"/>
          </a:p>
          <a:p>
            <a:r>
              <a:rPr lang="fi-FI" dirty="0" err="1" smtClean="0"/>
              <a:t>Filters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upon</a:t>
            </a:r>
            <a:r>
              <a:rPr lang="fi-FI" dirty="0" smtClean="0"/>
              <a:t> </a:t>
            </a:r>
            <a:r>
              <a:rPr lang="fi-FI" dirty="0" err="1" smtClean="0"/>
              <a:t>either</a:t>
            </a:r>
            <a:r>
              <a:rPr lang="fi-FI" dirty="0" smtClean="0"/>
              <a:t> </a:t>
            </a:r>
            <a:r>
              <a:rPr lang="fi-FI" dirty="0" err="1" smtClean="0"/>
              <a:t>leaving</a:t>
            </a:r>
            <a:r>
              <a:rPr lang="fi-FI" dirty="0" smtClean="0"/>
              <a:t> (</a:t>
            </a:r>
            <a:r>
              <a:rPr lang="fi-FI" dirty="0" err="1" smtClean="0"/>
              <a:t>outbound</a:t>
            </a:r>
            <a:r>
              <a:rPr lang="fi-FI" dirty="0" smtClean="0"/>
              <a:t>)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entering</a:t>
            </a:r>
            <a:r>
              <a:rPr lang="fi-FI" dirty="0" smtClean="0"/>
              <a:t> (</a:t>
            </a:r>
            <a:r>
              <a:rPr lang="fi-FI" dirty="0" err="1" smtClean="0"/>
              <a:t>inbound</a:t>
            </a:r>
            <a:r>
              <a:rPr lang="fi-FI" dirty="0" smtClean="0"/>
              <a:t>) the </a:t>
            </a:r>
            <a:r>
              <a:rPr lang="fi-FI" dirty="0" err="1" smtClean="0"/>
              <a:t>interface</a:t>
            </a:r>
            <a:endParaRPr lang="fi-FI" dirty="0" smtClean="0"/>
          </a:p>
          <a:p>
            <a:r>
              <a:rPr lang="fi-FI" dirty="0" smtClean="0"/>
              <a:t>For </a:t>
            </a:r>
            <a:r>
              <a:rPr lang="fi-FI" dirty="0" err="1" smtClean="0"/>
              <a:t>inbound</a:t>
            </a:r>
            <a:r>
              <a:rPr lang="fi-FI" dirty="0" smtClean="0"/>
              <a:t> ACL, the ACL is </a:t>
            </a:r>
            <a:r>
              <a:rPr lang="fi-FI" dirty="0" err="1" smtClean="0"/>
              <a:t>processed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further</a:t>
            </a:r>
            <a:r>
              <a:rPr lang="fi-FI" dirty="0" smtClean="0"/>
              <a:t> </a:t>
            </a:r>
            <a:r>
              <a:rPr lang="fi-FI" dirty="0" err="1" smtClean="0"/>
              <a:t>processing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IOS.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outbound</a:t>
            </a:r>
            <a:r>
              <a:rPr lang="fi-FI" dirty="0" smtClean="0"/>
              <a:t> ACL, the </a:t>
            </a:r>
            <a:r>
              <a:rPr lang="fi-FI" dirty="0" err="1" smtClean="0"/>
              <a:t>packet</a:t>
            </a:r>
            <a:r>
              <a:rPr lang="fi-FI" dirty="0" smtClean="0"/>
              <a:t> is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routed</a:t>
            </a:r>
            <a:r>
              <a:rPr lang="fi-FI" dirty="0" smtClean="0"/>
              <a:t> to the </a:t>
            </a:r>
            <a:r>
              <a:rPr lang="fi-FI" dirty="0" err="1" smtClean="0"/>
              <a:t>interface</a:t>
            </a:r>
            <a:r>
              <a:rPr lang="fi-FI" dirty="0" smtClean="0"/>
              <a:t> and </a:t>
            </a:r>
            <a:r>
              <a:rPr lang="fi-FI" dirty="0" err="1" smtClean="0"/>
              <a:t>then</a:t>
            </a:r>
            <a:r>
              <a:rPr lang="fi-FI" dirty="0" smtClean="0"/>
              <a:t> the </a:t>
            </a:r>
            <a:r>
              <a:rPr lang="fi-FI" dirty="0" err="1" smtClean="0"/>
              <a:t>outbound</a:t>
            </a:r>
            <a:r>
              <a:rPr lang="fi-FI" dirty="0" smtClean="0"/>
              <a:t> ACL is </a:t>
            </a:r>
            <a:r>
              <a:rPr lang="fi-FI" dirty="0" err="1" smtClean="0"/>
              <a:t>processed</a:t>
            </a:r>
            <a:endParaRPr lang="fi-FI" dirty="0" smtClean="0"/>
          </a:p>
          <a:p>
            <a:r>
              <a:rPr lang="fi-FI" dirty="0" smtClean="0"/>
              <a:t>ACL </a:t>
            </a:r>
            <a:r>
              <a:rPr lang="fi-FI" dirty="0" err="1" smtClean="0"/>
              <a:t>applied</a:t>
            </a:r>
            <a:r>
              <a:rPr lang="fi-FI" dirty="0" smtClean="0"/>
              <a:t> to </a:t>
            </a:r>
            <a:r>
              <a:rPr lang="fi-FI" dirty="0" err="1" smtClean="0"/>
              <a:t>outbound</a:t>
            </a:r>
            <a:r>
              <a:rPr lang="fi-FI" dirty="0" smtClean="0"/>
              <a:t> </a:t>
            </a:r>
            <a:r>
              <a:rPr lang="fi-FI" dirty="0" err="1" smtClean="0"/>
              <a:t>cannot</a:t>
            </a:r>
            <a:r>
              <a:rPr lang="fi-FI" dirty="0" smtClean="0"/>
              <a:t> </a:t>
            </a:r>
            <a:r>
              <a:rPr lang="fi-FI" dirty="0" err="1" smtClean="0"/>
              <a:t>filter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originates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IOS </a:t>
            </a:r>
            <a:r>
              <a:rPr lang="fi-FI" dirty="0" err="1" smtClean="0"/>
              <a:t>itself</a:t>
            </a:r>
            <a:endParaRPr lang="fi-FI" dirty="0" smtClean="0"/>
          </a:p>
          <a:p>
            <a:r>
              <a:rPr lang="fi-FI" dirty="0" err="1" smtClean="0"/>
              <a:t>Applied</a:t>
            </a:r>
            <a:r>
              <a:rPr lang="fi-FI" dirty="0" smtClean="0"/>
              <a:t> to:</a:t>
            </a:r>
          </a:p>
          <a:p>
            <a:pPr lvl="1"/>
            <a:r>
              <a:rPr lang="fi-FI" dirty="0" err="1" smtClean="0"/>
              <a:t>Remote</a:t>
            </a:r>
            <a:r>
              <a:rPr lang="fi-FI" dirty="0" smtClean="0"/>
              <a:t> </a:t>
            </a:r>
            <a:r>
              <a:rPr lang="fi-FI" dirty="0" err="1" smtClean="0"/>
              <a:t>access</a:t>
            </a:r>
            <a:r>
              <a:rPr lang="fi-FI" dirty="0" smtClean="0"/>
              <a:t> (</a:t>
            </a:r>
            <a:r>
              <a:rPr lang="fi-FI" dirty="0" err="1" smtClean="0"/>
              <a:t>Telnet</a:t>
            </a:r>
            <a:r>
              <a:rPr lang="fi-FI" dirty="0" smtClean="0"/>
              <a:t>, SSH)</a:t>
            </a:r>
          </a:p>
          <a:p>
            <a:pPr lvl="1"/>
            <a:r>
              <a:rPr lang="fi-FI" dirty="0" err="1" smtClean="0"/>
              <a:t>Routing</a:t>
            </a:r>
            <a:r>
              <a:rPr lang="fi-FI" dirty="0" smtClean="0"/>
              <a:t> info</a:t>
            </a:r>
          </a:p>
          <a:p>
            <a:pPr lvl="1"/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prioritizing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queues</a:t>
            </a:r>
            <a:endParaRPr lang="fi-FI" dirty="0" smtClean="0"/>
          </a:p>
          <a:p>
            <a:pPr lvl="1"/>
            <a:r>
              <a:rPr lang="fi-FI" dirty="0" smtClean="0"/>
              <a:t>DDR </a:t>
            </a:r>
            <a:r>
              <a:rPr lang="fi-FI" dirty="0" err="1" smtClean="0"/>
              <a:t>triggering</a:t>
            </a:r>
            <a:r>
              <a:rPr lang="fi-FI" dirty="0" smtClean="0"/>
              <a:t> (</a:t>
            </a:r>
            <a:r>
              <a:rPr lang="fi-FI" dirty="0" err="1" smtClean="0"/>
              <a:t>Dial-on-demand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IPSec</a:t>
            </a:r>
            <a:r>
              <a:rPr lang="fi-FI" dirty="0" smtClean="0"/>
              <a:t> VPN</a:t>
            </a:r>
          </a:p>
          <a:p>
            <a:pPr lvl="1"/>
            <a:r>
              <a:rPr lang="fi-FI" dirty="0" smtClean="0"/>
              <a:t>And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(2/24)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ACL </a:t>
            </a:r>
            <a:r>
              <a:rPr lang="fi-FI" dirty="0" err="1" smtClean="0"/>
              <a:t>commands</a:t>
            </a:r>
            <a:r>
              <a:rPr lang="fi-FI" dirty="0" smtClean="0"/>
              <a:t> </a:t>
            </a:r>
            <a:r>
              <a:rPr lang="fi-FI" dirty="0" err="1" smtClean="0"/>
              <a:t>either</a:t>
            </a:r>
            <a:r>
              <a:rPr lang="fi-FI" dirty="0" smtClean="0"/>
              <a:t> permit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deny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endParaRPr lang="fi-FI" dirty="0" smtClean="0"/>
          </a:p>
          <a:p>
            <a:r>
              <a:rPr lang="fi-FI" dirty="0" err="1" smtClean="0"/>
              <a:t>Types</a:t>
            </a:r>
            <a:r>
              <a:rPr lang="fi-FI" dirty="0" smtClean="0"/>
              <a:t> of ACL: </a:t>
            </a:r>
          </a:p>
          <a:p>
            <a:pPr lvl="1"/>
            <a:r>
              <a:rPr lang="fi-FI" dirty="0" smtClean="0"/>
              <a:t>#1 </a:t>
            </a:r>
            <a:r>
              <a:rPr lang="fi-FI" dirty="0" err="1" smtClean="0"/>
              <a:t>numbered</a:t>
            </a:r>
            <a:r>
              <a:rPr lang="fi-FI" dirty="0" smtClean="0"/>
              <a:t> and </a:t>
            </a:r>
            <a:r>
              <a:rPr lang="fi-FI" dirty="0" err="1" smtClean="0"/>
              <a:t>named</a:t>
            </a:r>
            <a:endParaRPr lang="fi-FI" dirty="0" smtClean="0"/>
          </a:p>
          <a:p>
            <a:pPr lvl="1"/>
            <a:r>
              <a:rPr lang="fi-FI" dirty="0" smtClean="0"/>
              <a:t>#2 </a:t>
            </a:r>
            <a:r>
              <a:rPr lang="fi-FI" dirty="0" err="1" smtClean="0"/>
              <a:t>standard</a:t>
            </a:r>
            <a:r>
              <a:rPr lang="fi-FI" dirty="0" smtClean="0"/>
              <a:t> and </a:t>
            </a:r>
            <a:r>
              <a:rPr lang="fi-FI" dirty="0" err="1" smtClean="0"/>
              <a:t>extended</a:t>
            </a:r>
            <a:endParaRPr lang="fi-FI" dirty="0" smtClean="0"/>
          </a:p>
          <a:p>
            <a:pPr lvl="2"/>
            <a:r>
              <a:rPr lang="fi-FI" dirty="0" smtClean="0"/>
              <a:t>Standard IP </a:t>
            </a:r>
            <a:r>
              <a:rPr lang="fi-FI" dirty="0" err="1" smtClean="0"/>
              <a:t>ACLs</a:t>
            </a:r>
            <a:r>
              <a:rPr lang="fi-FI" dirty="0" smtClean="0"/>
              <a:t> </a:t>
            </a:r>
            <a:r>
              <a:rPr lang="fi-FI" dirty="0" err="1" smtClean="0"/>
              <a:t>filter</a:t>
            </a:r>
            <a:r>
              <a:rPr lang="fi-FI" dirty="0" smtClean="0"/>
              <a:t> on the </a:t>
            </a:r>
            <a:r>
              <a:rPr lang="fi-FI" dirty="0" err="1" smtClean="0"/>
              <a:t>source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inside a </a:t>
            </a:r>
            <a:r>
              <a:rPr lang="fi-FI" dirty="0" err="1" smtClean="0"/>
              <a:t>packet</a:t>
            </a:r>
            <a:endParaRPr lang="fi-FI" dirty="0" smtClean="0"/>
          </a:p>
          <a:p>
            <a:pPr lvl="2"/>
            <a:r>
              <a:rPr lang="fi-FI" dirty="0" err="1" smtClean="0"/>
              <a:t>Extended</a:t>
            </a:r>
            <a:r>
              <a:rPr lang="fi-FI" dirty="0" smtClean="0"/>
              <a:t> IP </a:t>
            </a:r>
            <a:r>
              <a:rPr lang="fi-FI" dirty="0" err="1" smtClean="0"/>
              <a:t>ACLs</a:t>
            </a:r>
            <a:r>
              <a:rPr lang="fi-FI" dirty="0" smtClean="0"/>
              <a:t> </a:t>
            </a:r>
            <a:r>
              <a:rPr lang="fi-FI" dirty="0" err="1" smtClean="0"/>
              <a:t>filter</a:t>
            </a:r>
            <a:r>
              <a:rPr lang="fi-FI" dirty="0" smtClean="0"/>
              <a:t> on the </a:t>
            </a:r>
            <a:r>
              <a:rPr lang="fi-FI" dirty="0" err="1" smtClean="0"/>
              <a:t>source</a:t>
            </a:r>
            <a:r>
              <a:rPr lang="fi-FI" dirty="0" smtClean="0"/>
              <a:t> and </a:t>
            </a:r>
            <a:r>
              <a:rPr lang="fi-FI" dirty="0" err="1" smtClean="0"/>
              <a:t>destination</a:t>
            </a:r>
            <a:r>
              <a:rPr lang="fi-FI" dirty="0" smtClean="0"/>
              <a:t> IP </a:t>
            </a:r>
            <a:r>
              <a:rPr lang="fi-FI" dirty="0" err="1" smtClean="0"/>
              <a:t>address</a:t>
            </a:r>
            <a:r>
              <a:rPr lang="fi-FI" dirty="0" smtClean="0"/>
              <a:t> in the </a:t>
            </a:r>
            <a:r>
              <a:rPr lang="fi-FI" dirty="0" err="1" smtClean="0"/>
              <a:t>packet</a:t>
            </a:r>
            <a:r>
              <a:rPr lang="fi-FI" dirty="0" smtClean="0"/>
              <a:t>, the </a:t>
            </a:r>
            <a:r>
              <a:rPr lang="fi-FI" dirty="0" err="1" smtClean="0"/>
              <a:t>protocol</a:t>
            </a:r>
            <a:r>
              <a:rPr lang="fi-FI" dirty="0" smtClean="0"/>
              <a:t> (TCP, UDP, ICMP and </a:t>
            </a:r>
            <a:r>
              <a:rPr lang="fi-FI" dirty="0" err="1" smtClean="0"/>
              <a:t>so</a:t>
            </a:r>
            <a:r>
              <a:rPr lang="fi-FI" dirty="0" smtClean="0"/>
              <a:t> on) and </a:t>
            </a:r>
            <a:r>
              <a:rPr lang="fi-FI" dirty="0" err="1" smtClean="0"/>
              <a:t>protocol</a:t>
            </a:r>
            <a:r>
              <a:rPr lang="fi-FI" dirty="0" smtClean="0"/>
              <a:t> info (</a:t>
            </a:r>
            <a:r>
              <a:rPr lang="fi-FI" dirty="0" err="1" smtClean="0"/>
              <a:t>such</a:t>
            </a:r>
            <a:r>
              <a:rPr lang="fi-FI" dirty="0" smtClean="0"/>
              <a:t> as TCP </a:t>
            </a:r>
            <a:r>
              <a:rPr lang="fi-FI" dirty="0" err="1" smtClean="0"/>
              <a:t>or</a:t>
            </a:r>
            <a:r>
              <a:rPr lang="fi-FI" dirty="0" smtClean="0"/>
              <a:t> UDP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ICMP </a:t>
            </a:r>
            <a:r>
              <a:rPr lang="fi-FI" dirty="0" err="1" smtClean="0"/>
              <a:t>message</a:t>
            </a:r>
            <a:r>
              <a:rPr lang="fi-FI" dirty="0" smtClean="0"/>
              <a:t> </a:t>
            </a:r>
            <a:r>
              <a:rPr lang="fi-FI" dirty="0" err="1" smtClean="0"/>
              <a:t>type</a:t>
            </a:r>
            <a:r>
              <a:rPr lang="fi-FI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(3/24)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2895600"/>
          <a:ext cx="5867400" cy="1776413"/>
        </p:xfrm>
        <a:graphic>
          <a:graphicData uri="http://schemas.openxmlformats.org/drawingml/2006/table">
            <a:tbl>
              <a:tblPr/>
              <a:tblGrid>
                <a:gridCol w="1466850"/>
                <a:gridCol w="733425"/>
                <a:gridCol w="733425"/>
                <a:gridCol w="733425"/>
                <a:gridCol w="733425"/>
                <a:gridCol w="733425"/>
                <a:gridCol w="733425"/>
              </a:tblGrid>
              <a:tr h="3693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Filtered Information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IP ACL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Extended IP ACL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 address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1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Destination address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Protocol (TCP, UDP etc.)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Protocol information (i.e. port number)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(4/24)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smtClean="0"/>
              <a:t>ACL is a </a:t>
            </a:r>
            <a:r>
              <a:rPr lang="fi-FI" dirty="0" err="1" smtClean="0"/>
              <a:t>list</a:t>
            </a:r>
            <a:r>
              <a:rPr lang="fi-FI" dirty="0" smtClean="0"/>
              <a:t> of </a:t>
            </a:r>
            <a:r>
              <a:rPr lang="fi-FI" dirty="0" err="1" smtClean="0"/>
              <a:t>statements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linked</a:t>
            </a:r>
            <a:r>
              <a:rPr lang="fi-FI" dirty="0" smtClean="0"/>
              <a:t> </a:t>
            </a:r>
            <a:r>
              <a:rPr lang="fi-FI" dirty="0" err="1" smtClean="0"/>
              <a:t>together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a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a </a:t>
            </a:r>
            <a:r>
              <a:rPr lang="fi-FI" dirty="0" err="1" smtClean="0"/>
              <a:t>number</a:t>
            </a:r>
            <a:endParaRPr lang="fi-FI" dirty="0" smtClean="0"/>
          </a:p>
          <a:p>
            <a:r>
              <a:rPr lang="fi-FI" dirty="0" smtClean="0"/>
              <a:t>ACL is </a:t>
            </a:r>
            <a:r>
              <a:rPr lang="fi-FI" dirty="0" err="1" smtClean="0"/>
              <a:t>processed</a:t>
            </a:r>
            <a:r>
              <a:rPr lang="fi-FI" dirty="0" smtClean="0"/>
              <a:t> </a:t>
            </a:r>
            <a:r>
              <a:rPr lang="fi-FI" dirty="0" err="1" smtClean="0"/>
              <a:t>top-down</a:t>
            </a:r>
            <a:r>
              <a:rPr lang="fi-FI" dirty="0" smtClean="0"/>
              <a:t>. A </a:t>
            </a:r>
            <a:r>
              <a:rPr lang="fi-FI" dirty="0" err="1" smtClean="0"/>
              <a:t>packet</a:t>
            </a:r>
            <a:r>
              <a:rPr lang="fi-FI" dirty="0" smtClean="0"/>
              <a:t> is </a:t>
            </a:r>
            <a:r>
              <a:rPr lang="fi-FI" dirty="0" err="1" smtClean="0"/>
              <a:t>compared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statement</a:t>
            </a:r>
            <a:r>
              <a:rPr lang="fi-FI" dirty="0" smtClean="0"/>
              <a:t> at a </a:t>
            </a:r>
            <a:r>
              <a:rPr lang="fi-FI" dirty="0" err="1" smtClean="0"/>
              <a:t>time</a:t>
            </a:r>
            <a:r>
              <a:rPr lang="fi-FI" dirty="0" smtClean="0"/>
              <a:t> (permit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deny</a:t>
            </a:r>
            <a:r>
              <a:rPr lang="fi-FI" dirty="0" smtClean="0"/>
              <a:t>). A new </a:t>
            </a:r>
            <a:r>
              <a:rPr lang="fi-FI" dirty="0" err="1" smtClean="0"/>
              <a:t>entry</a:t>
            </a:r>
            <a:r>
              <a:rPr lang="fi-FI" dirty="0" smtClean="0"/>
              <a:t> is </a:t>
            </a:r>
            <a:r>
              <a:rPr lang="fi-FI" dirty="0" err="1" smtClean="0"/>
              <a:t>added</a:t>
            </a:r>
            <a:r>
              <a:rPr lang="fi-FI" dirty="0" smtClean="0"/>
              <a:t> to the </a:t>
            </a:r>
            <a:r>
              <a:rPr lang="fi-FI" dirty="0" err="1" smtClean="0"/>
              <a:t>bottom</a:t>
            </a:r>
            <a:r>
              <a:rPr lang="fi-FI" dirty="0" smtClean="0"/>
              <a:t> of the </a:t>
            </a:r>
            <a:r>
              <a:rPr lang="fi-FI" dirty="0" err="1" smtClean="0"/>
              <a:t>list</a:t>
            </a:r>
            <a:endParaRPr lang="fi-FI" dirty="0" smtClean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always</a:t>
            </a:r>
            <a:r>
              <a:rPr lang="fi-FI" dirty="0" smtClean="0"/>
              <a:t> </a:t>
            </a:r>
            <a:r>
              <a:rPr lang="fi-FI" dirty="0" err="1" smtClean="0"/>
              <a:t>put</a:t>
            </a:r>
            <a:r>
              <a:rPr lang="fi-FI" dirty="0" smtClean="0"/>
              <a:t> the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restricting</a:t>
            </a:r>
            <a:r>
              <a:rPr lang="fi-FI" dirty="0" smtClean="0"/>
              <a:t> </a:t>
            </a:r>
            <a:r>
              <a:rPr lang="fi-FI" dirty="0" err="1" smtClean="0"/>
              <a:t>statements</a:t>
            </a:r>
            <a:r>
              <a:rPr lang="fi-FI" dirty="0" smtClean="0"/>
              <a:t> in the top of the </a:t>
            </a:r>
            <a:r>
              <a:rPr lang="fi-FI" dirty="0" err="1" smtClean="0"/>
              <a:t>list</a:t>
            </a:r>
            <a:r>
              <a:rPr lang="fi-FI" dirty="0" smtClean="0"/>
              <a:t> and the </a:t>
            </a:r>
            <a:r>
              <a:rPr lang="fi-FI" dirty="0" err="1" smtClean="0"/>
              <a:t>least</a:t>
            </a:r>
            <a:r>
              <a:rPr lang="fi-FI" dirty="0" smtClean="0"/>
              <a:t> </a:t>
            </a:r>
            <a:r>
              <a:rPr lang="fi-FI" dirty="0" err="1" smtClean="0"/>
              <a:t>restricting</a:t>
            </a:r>
            <a:r>
              <a:rPr lang="fi-FI" dirty="0" smtClean="0"/>
              <a:t> to the </a:t>
            </a:r>
            <a:r>
              <a:rPr lang="fi-FI" dirty="0" err="1" smtClean="0"/>
              <a:t>bottom</a:t>
            </a:r>
            <a:r>
              <a:rPr lang="fi-FI" dirty="0" smtClean="0"/>
              <a:t> of the </a:t>
            </a:r>
            <a:r>
              <a:rPr lang="fi-FI" dirty="0" err="1" smtClean="0"/>
              <a:t>list</a:t>
            </a:r>
            <a:endParaRPr lang="fi-FI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following</a:t>
            </a:r>
            <a:r>
              <a:rPr lang="fi-FI" dirty="0" smtClean="0"/>
              <a:t> </a:t>
            </a:r>
            <a:r>
              <a:rPr lang="fi-FI" dirty="0" err="1" smtClean="0"/>
              <a:t>order</a:t>
            </a:r>
            <a:r>
              <a:rPr lang="fi-FI" dirty="0" smtClean="0"/>
              <a:t> is </a:t>
            </a:r>
            <a:r>
              <a:rPr lang="fi-FI" dirty="0" err="1" smtClean="0"/>
              <a:t>applied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ACLs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#1 </a:t>
            </a:r>
            <a:r>
              <a:rPr lang="fi-FI" dirty="0" err="1" smtClean="0"/>
              <a:t>Once</a:t>
            </a:r>
            <a:r>
              <a:rPr lang="fi-FI" dirty="0" smtClean="0"/>
              <a:t> a </a:t>
            </a:r>
            <a:r>
              <a:rPr lang="fi-FI" dirty="0" err="1" smtClean="0"/>
              <a:t>match</a:t>
            </a:r>
            <a:r>
              <a:rPr lang="fi-FI" dirty="0" smtClean="0"/>
              <a:t> (permit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deny</a:t>
            </a:r>
            <a:r>
              <a:rPr lang="fi-FI" dirty="0" smtClean="0"/>
              <a:t>) is </a:t>
            </a:r>
            <a:r>
              <a:rPr lang="fi-FI" dirty="0" err="1" smtClean="0"/>
              <a:t>found</a:t>
            </a:r>
            <a:r>
              <a:rPr lang="fi-FI" dirty="0" smtClean="0"/>
              <a:t>, no </a:t>
            </a:r>
            <a:r>
              <a:rPr lang="fi-FI" dirty="0" err="1" smtClean="0"/>
              <a:t>further</a:t>
            </a:r>
            <a:r>
              <a:rPr lang="fi-FI" dirty="0" smtClean="0"/>
              <a:t> </a:t>
            </a:r>
            <a:r>
              <a:rPr lang="fi-FI" dirty="0" err="1" smtClean="0"/>
              <a:t>statements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processed</a:t>
            </a:r>
            <a:endParaRPr lang="fi-FI" dirty="0" smtClean="0"/>
          </a:p>
          <a:p>
            <a:pPr lvl="1"/>
            <a:r>
              <a:rPr lang="fi-FI" dirty="0" smtClean="0"/>
              <a:t>#2 The </a:t>
            </a:r>
            <a:r>
              <a:rPr lang="fi-FI" dirty="0" err="1" smtClean="0"/>
              <a:t>order</a:t>
            </a:r>
            <a:r>
              <a:rPr lang="fi-FI" dirty="0" smtClean="0"/>
              <a:t> of the </a:t>
            </a:r>
            <a:r>
              <a:rPr lang="fi-FI" dirty="0" err="1" smtClean="0"/>
              <a:t>statements</a:t>
            </a:r>
            <a:r>
              <a:rPr lang="fi-FI" dirty="0" smtClean="0"/>
              <a:t> is </a:t>
            </a:r>
            <a:r>
              <a:rPr lang="fi-FI" dirty="0" err="1" smtClean="0"/>
              <a:t>important</a:t>
            </a:r>
            <a:r>
              <a:rPr lang="fi-FI" dirty="0" smtClean="0"/>
              <a:t>, </a:t>
            </a:r>
            <a:r>
              <a:rPr lang="fi-FI" dirty="0" err="1" smtClean="0"/>
              <a:t>because</a:t>
            </a:r>
            <a:r>
              <a:rPr lang="fi-FI" dirty="0" smtClean="0"/>
              <a:t> </a:t>
            </a:r>
            <a:r>
              <a:rPr lang="fi-FI" dirty="0" err="1" smtClean="0"/>
              <a:t>once</a:t>
            </a:r>
            <a:r>
              <a:rPr lang="fi-FI" dirty="0" smtClean="0"/>
              <a:t> a </a:t>
            </a:r>
            <a:r>
              <a:rPr lang="fi-FI" dirty="0" err="1" smtClean="0"/>
              <a:t>match</a:t>
            </a:r>
            <a:r>
              <a:rPr lang="fi-FI" dirty="0" smtClean="0"/>
              <a:t> is </a:t>
            </a:r>
            <a:r>
              <a:rPr lang="fi-FI" dirty="0" err="1" smtClean="0"/>
              <a:t>found</a:t>
            </a:r>
            <a:r>
              <a:rPr lang="fi-FI" dirty="0" smtClean="0"/>
              <a:t>, the </a:t>
            </a:r>
            <a:r>
              <a:rPr lang="fi-FI" dirty="0" err="1" smtClean="0"/>
              <a:t>rest</a:t>
            </a:r>
            <a:r>
              <a:rPr lang="fi-FI" dirty="0" smtClean="0"/>
              <a:t> of the </a:t>
            </a:r>
            <a:r>
              <a:rPr lang="fi-FI" dirty="0" err="1" smtClean="0"/>
              <a:t>statements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ignored</a:t>
            </a:r>
            <a:endParaRPr lang="fi-FI" dirty="0" smtClean="0"/>
          </a:p>
          <a:p>
            <a:pPr lvl="1"/>
            <a:r>
              <a:rPr lang="fi-FI" dirty="0" smtClean="0"/>
              <a:t>#3 </a:t>
            </a:r>
            <a:r>
              <a:rPr lang="fi-FI" dirty="0" err="1" smtClean="0"/>
              <a:t>If</a:t>
            </a:r>
            <a:r>
              <a:rPr lang="fi-FI" dirty="0" smtClean="0"/>
              <a:t> no </a:t>
            </a:r>
            <a:r>
              <a:rPr lang="fi-FI" dirty="0" err="1" smtClean="0"/>
              <a:t>match</a:t>
            </a:r>
            <a:r>
              <a:rPr lang="fi-FI" dirty="0" smtClean="0"/>
              <a:t> is </a:t>
            </a:r>
            <a:r>
              <a:rPr lang="fi-FI" dirty="0" err="1" smtClean="0"/>
              <a:t>found</a:t>
            </a:r>
            <a:r>
              <a:rPr lang="fi-FI" dirty="0" smtClean="0"/>
              <a:t> in the </a:t>
            </a:r>
            <a:r>
              <a:rPr lang="fi-FI" dirty="0" err="1" smtClean="0"/>
              <a:t>list</a:t>
            </a:r>
            <a:r>
              <a:rPr lang="fi-FI" dirty="0" smtClean="0"/>
              <a:t>, the </a:t>
            </a:r>
            <a:r>
              <a:rPr lang="fi-FI" dirty="0" err="1" smtClean="0"/>
              <a:t>packet</a:t>
            </a:r>
            <a:r>
              <a:rPr lang="fi-FI" dirty="0" smtClean="0"/>
              <a:t> is </a:t>
            </a:r>
            <a:r>
              <a:rPr lang="fi-FI" dirty="0" err="1" smtClean="0"/>
              <a:t>dropped</a:t>
            </a:r>
            <a:r>
              <a:rPr lang="fi-FI" dirty="0" smtClean="0"/>
              <a:t> (</a:t>
            </a:r>
            <a:r>
              <a:rPr lang="fi-FI" dirty="0" err="1" smtClean="0"/>
              <a:t>implicit</a:t>
            </a:r>
            <a:r>
              <a:rPr lang="fi-FI" dirty="0" smtClean="0"/>
              <a:t> </a:t>
            </a:r>
            <a:r>
              <a:rPr lang="fi-FI" dirty="0" err="1" smtClean="0"/>
              <a:t>deny</a:t>
            </a:r>
            <a:r>
              <a:rPr lang="fi-FI" dirty="0" smtClean="0"/>
              <a:t>)</a:t>
            </a:r>
          </a:p>
          <a:p>
            <a:r>
              <a:rPr lang="fi-FI" dirty="0" smtClean="0"/>
              <a:t>ACL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include</a:t>
            </a:r>
            <a:r>
              <a:rPr lang="fi-FI" dirty="0" smtClean="0"/>
              <a:t> at </a:t>
            </a:r>
            <a:r>
              <a:rPr lang="fi-FI" dirty="0" err="1" smtClean="0"/>
              <a:t>least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permit </a:t>
            </a:r>
            <a:r>
              <a:rPr lang="fi-FI" dirty="0" err="1" smtClean="0"/>
              <a:t>statement</a:t>
            </a:r>
            <a:r>
              <a:rPr lang="fi-FI" dirty="0" smtClean="0"/>
              <a:t>, </a:t>
            </a:r>
            <a:r>
              <a:rPr lang="fi-FI" dirty="0" err="1" smtClean="0"/>
              <a:t>otherwise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is </a:t>
            </a:r>
            <a:r>
              <a:rPr lang="fi-FI" dirty="0" err="1" smtClean="0"/>
              <a:t>always</a:t>
            </a:r>
            <a:r>
              <a:rPr lang="fi-FI" dirty="0" smtClean="0"/>
              <a:t> </a:t>
            </a:r>
            <a:r>
              <a:rPr lang="fi-FI" dirty="0" err="1" smtClean="0"/>
              <a:t>dropped</a:t>
            </a:r>
            <a:endParaRPr lang="fi-FI" dirty="0" smtClean="0"/>
          </a:p>
          <a:p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IP ACL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applied</a:t>
            </a:r>
            <a:r>
              <a:rPr lang="fi-FI" dirty="0" smtClean="0"/>
              <a:t> to an </a:t>
            </a:r>
            <a:r>
              <a:rPr lang="fi-FI" dirty="0" err="1" smtClean="0"/>
              <a:t>interface</a:t>
            </a:r>
            <a:r>
              <a:rPr lang="fi-FI" dirty="0" smtClean="0"/>
              <a:t> in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direction</a:t>
            </a:r>
            <a:r>
              <a:rPr lang="fi-FI" dirty="0" smtClean="0"/>
              <a:t> (</a:t>
            </a:r>
            <a:r>
              <a:rPr lang="fi-FI" dirty="0" err="1" smtClean="0"/>
              <a:t>inbound</a:t>
            </a:r>
            <a:r>
              <a:rPr lang="fi-FI" dirty="0" smtClean="0"/>
              <a:t> and </a:t>
            </a:r>
            <a:r>
              <a:rPr lang="fi-FI" dirty="0" err="1" smtClean="0"/>
              <a:t>outbound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apply</a:t>
            </a:r>
            <a:r>
              <a:rPr lang="fi-FI" dirty="0" smtClean="0"/>
              <a:t> an </a:t>
            </a:r>
            <a:r>
              <a:rPr lang="fi-FI" dirty="0" err="1" smtClean="0"/>
              <a:t>empty</a:t>
            </a:r>
            <a:r>
              <a:rPr lang="fi-FI" dirty="0" smtClean="0"/>
              <a:t> ACL to an </a:t>
            </a:r>
            <a:r>
              <a:rPr lang="fi-FI" dirty="0" err="1" smtClean="0"/>
              <a:t>interface</a:t>
            </a:r>
            <a:r>
              <a:rPr lang="fi-FI" dirty="0" smtClean="0"/>
              <a:t>,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permits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traffic</a:t>
            </a:r>
            <a:r>
              <a:rPr lang="fi-FI" dirty="0" smtClean="0"/>
              <a:t> (</a:t>
            </a:r>
            <a:r>
              <a:rPr lang="fi-FI" dirty="0" err="1" smtClean="0"/>
              <a:t>implicit</a:t>
            </a:r>
            <a:r>
              <a:rPr lang="fi-FI" dirty="0" smtClean="0"/>
              <a:t> </a:t>
            </a:r>
            <a:r>
              <a:rPr lang="fi-FI" dirty="0" err="1" smtClean="0"/>
              <a:t>deny</a:t>
            </a:r>
            <a:r>
              <a:rPr lang="fi-FI" dirty="0" smtClean="0"/>
              <a:t> </a:t>
            </a:r>
            <a:r>
              <a:rPr lang="fi-FI" dirty="0" err="1" smtClean="0"/>
              <a:t>requires</a:t>
            </a:r>
            <a:r>
              <a:rPr lang="fi-FI" dirty="0" smtClean="0"/>
              <a:t> at </a:t>
            </a:r>
            <a:r>
              <a:rPr lang="fi-FI" dirty="0" err="1" smtClean="0"/>
              <a:t>least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permit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deny</a:t>
            </a:r>
            <a:r>
              <a:rPr lang="fi-FI" dirty="0" smtClean="0"/>
              <a:t> </a:t>
            </a:r>
            <a:r>
              <a:rPr lang="fi-FI" dirty="0" err="1" smtClean="0"/>
              <a:t>statement</a:t>
            </a:r>
            <a:r>
              <a:rPr lang="fi-FI" dirty="0" smtClean="0"/>
              <a:t>).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never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empty</a:t>
            </a:r>
            <a:r>
              <a:rPr lang="fi-FI" dirty="0" smtClean="0"/>
              <a:t> </a:t>
            </a:r>
            <a:r>
              <a:rPr lang="fi-FI" dirty="0" err="1" smtClean="0"/>
              <a:t>ACLs</a:t>
            </a:r>
            <a:endParaRPr lang="fi-FI" dirty="0" smtClean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cannot</a:t>
            </a:r>
            <a:r>
              <a:rPr lang="fi-FI" dirty="0" smtClean="0"/>
              <a:t> </a:t>
            </a:r>
            <a:r>
              <a:rPr lang="fi-FI" dirty="0" err="1" smtClean="0"/>
              <a:t>remove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line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an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list</a:t>
            </a:r>
            <a:r>
              <a:rPr lang="fi-FI" dirty="0" smtClean="0"/>
              <a:t>. </a:t>
            </a:r>
            <a:r>
              <a:rPr lang="fi-FI" dirty="0" err="1" smtClean="0"/>
              <a:t>Trying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result</a:t>
            </a:r>
            <a:r>
              <a:rPr lang="fi-FI" dirty="0" smtClean="0"/>
              <a:t> in the </a:t>
            </a:r>
            <a:r>
              <a:rPr lang="fi-FI" dirty="0" err="1" smtClean="0"/>
              <a:t>removal</a:t>
            </a:r>
            <a:r>
              <a:rPr lang="fi-FI" dirty="0" smtClean="0"/>
              <a:t> of the </a:t>
            </a:r>
            <a:r>
              <a:rPr lang="fi-FI" dirty="0" err="1" smtClean="0"/>
              <a:t>entire</a:t>
            </a:r>
            <a:r>
              <a:rPr lang="fi-FI" dirty="0" smtClean="0"/>
              <a:t> </a:t>
            </a:r>
            <a:r>
              <a:rPr lang="fi-FI" dirty="0" err="1" smtClean="0"/>
              <a:t>list</a:t>
            </a:r>
            <a:endParaRPr lang="fi-FI" dirty="0" smtClean="0"/>
          </a:p>
          <a:p>
            <a:r>
              <a:rPr lang="fi-FI" dirty="0" err="1" smtClean="0"/>
              <a:t>Place</a:t>
            </a:r>
            <a:r>
              <a:rPr lang="fi-FI" dirty="0" smtClean="0"/>
              <a:t> IP </a:t>
            </a:r>
            <a:r>
              <a:rPr lang="fi-FI" dirty="0" err="1" smtClean="0"/>
              <a:t>standard</a:t>
            </a:r>
            <a:r>
              <a:rPr lang="fi-FI" dirty="0" smtClean="0"/>
              <a:t>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lists</a:t>
            </a:r>
            <a:r>
              <a:rPr lang="fi-FI" dirty="0" smtClean="0"/>
              <a:t> as </a:t>
            </a:r>
            <a:r>
              <a:rPr lang="fi-FI" dirty="0" err="1" smtClean="0"/>
              <a:t>close</a:t>
            </a:r>
            <a:r>
              <a:rPr lang="fi-FI" dirty="0" smtClean="0"/>
              <a:t> to the </a:t>
            </a:r>
            <a:r>
              <a:rPr lang="fi-FI" dirty="0" err="1" smtClean="0"/>
              <a:t>destination</a:t>
            </a:r>
            <a:r>
              <a:rPr lang="fi-FI" dirty="0" smtClean="0"/>
              <a:t> as </a:t>
            </a:r>
            <a:r>
              <a:rPr lang="fi-FI" dirty="0" err="1" smtClean="0"/>
              <a:t>possible</a:t>
            </a:r>
            <a:endParaRPr lang="fi-FI" dirty="0" smtClean="0"/>
          </a:p>
          <a:p>
            <a:r>
              <a:rPr lang="fi-FI" dirty="0" err="1" smtClean="0"/>
              <a:t>Place</a:t>
            </a:r>
            <a:r>
              <a:rPr lang="fi-FI" dirty="0" smtClean="0"/>
              <a:t> IP </a:t>
            </a:r>
            <a:r>
              <a:rPr lang="fi-FI" dirty="0" err="1" smtClean="0"/>
              <a:t>extended</a:t>
            </a:r>
            <a:r>
              <a:rPr lang="fi-FI" dirty="0" smtClean="0"/>
              <a:t>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lists</a:t>
            </a:r>
            <a:r>
              <a:rPr lang="fi-FI" dirty="0" smtClean="0"/>
              <a:t> as </a:t>
            </a:r>
            <a:r>
              <a:rPr lang="fi-FI" dirty="0" err="1" smtClean="0"/>
              <a:t>close</a:t>
            </a:r>
            <a:r>
              <a:rPr lang="fi-FI" dirty="0" smtClean="0"/>
              <a:t> to the </a:t>
            </a:r>
            <a:r>
              <a:rPr lang="fi-FI" dirty="0" err="1" smtClean="0"/>
              <a:t>source</a:t>
            </a:r>
            <a:r>
              <a:rPr lang="fi-FI" dirty="0" smtClean="0"/>
              <a:t> as </a:t>
            </a:r>
            <a:r>
              <a:rPr lang="fi-FI" dirty="0" err="1" smtClean="0"/>
              <a:t>possíble</a:t>
            </a:r>
            <a:r>
              <a:rPr lang="fi-FI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(5/24)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To </a:t>
            </a:r>
            <a:r>
              <a:rPr lang="fi-FI" dirty="0" err="1" smtClean="0"/>
              <a:t>create</a:t>
            </a:r>
            <a:r>
              <a:rPr lang="fi-FI" dirty="0" smtClean="0"/>
              <a:t> a </a:t>
            </a:r>
            <a:r>
              <a:rPr lang="fi-FI" dirty="0" err="1" smtClean="0"/>
              <a:t>numbered</a:t>
            </a:r>
            <a:r>
              <a:rPr lang="fi-FI" dirty="0" smtClean="0"/>
              <a:t> ACL: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access-list</a:t>
            </a:r>
            <a:r>
              <a:rPr lang="fi-FI" b="1" dirty="0" smtClean="0"/>
              <a:t> ACL# </a:t>
            </a:r>
            <a:r>
              <a:rPr lang="fi-FI" b="1" dirty="0" err="1" smtClean="0"/>
              <a:t>permit|deny</a:t>
            </a:r>
            <a:r>
              <a:rPr lang="fi-FI" b="1" dirty="0" smtClean="0"/>
              <a:t> </a:t>
            </a:r>
            <a:r>
              <a:rPr lang="fi-FI" b="1" dirty="0" err="1" smtClean="0"/>
              <a:t>conditions</a:t>
            </a:r>
            <a:endParaRPr lang="fi-FI" b="1" dirty="0" smtClean="0"/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a </a:t>
            </a:r>
            <a:r>
              <a:rPr lang="fi-FI" dirty="0" err="1" smtClean="0"/>
              <a:t>prespecified</a:t>
            </a:r>
            <a:r>
              <a:rPr lang="fi-FI" dirty="0" smtClean="0"/>
              <a:t> ACL </a:t>
            </a:r>
            <a:r>
              <a:rPr lang="fi-FI" dirty="0" err="1" smtClean="0"/>
              <a:t>number</a:t>
            </a:r>
            <a:r>
              <a:rPr lang="fi-FI" dirty="0" smtClean="0"/>
              <a:t> as </a:t>
            </a:r>
            <a:r>
              <a:rPr lang="fi-FI" dirty="0" err="1" smtClean="0"/>
              <a:t>follows</a:t>
            </a:r>
            <a:r>
              <a:rPr lang="fi-FI" dirty="0" smtClean="0"/>
              <a:t>:</a:t>
            </a:r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On the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hand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named</a:t>
            </a:r>
            <a:r>
              <a:rPr lang="fi-FI" dirty="0" smtClean="0"/>
              <a:t> </a:t>
            </a:r>
            <a:r>
              <a:rPr lang="fi-FI" dirty="0" err="1" smtClean="0"/>
              <a:t>ACLs</a:t>
            </a:r>
            <a:r>
              <a:rPr lang="fi-FI" dirty="0" smtClean="0"/>
              <a:t> as </a:t>
            </a:r>
            <a:r>
              <a:rPr lang="fi-FI" dirty="0" err="1" smtClean="0"/>
              <a:t>much</a:t>
            </a:r>
            <a:r>
              <a:rPr lang="fi-FI" dirty="0" smtClean="0"/>
              <a:t> as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memory</a:t>
            </a:r>
            <a:r>
              <a:rPr lang="fi-FI" dirty="0" smtClean="0"/>
              <a:t> in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router</a:t>
            </a:r>
            <a:endParaRPr lang="fi-FI" dirty="0" smtClean="0"/>
          </a:p>
          <a:p>
            <a:r>
              <a:rPr lang="fi-FI" dirty="0" smtClean="0"/>
              <a:t>To </a:t>
            </a:r>
            <a:r>
              <a:rPr lang="fi-FI" dirty="0" err="1" smtClean="0"/>
              <a:t>apply</a:t>
            </a:r>
            <a:r>
              <a:rPr lang="fi-FI" dirty="0" smtClean="0"/>
              <a:t> the ACL into the </a:t>
            </a:r>
            <a:r>
              <a:rPr lang="fi-FI" dirty="0" err="1" smtClean="0"/>
              <a:t>interface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activate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</a:t>
            </a:r>
            <a:r>
              <a:rPr lang="fi-FI" dirty="0" smtClean="0"/>
              <a:t>)#</a:t>
            </a:r>
            <a:r>
              <a:rPr lang="fi-FI" b="1" dirty="0" err="1" smtClean="0"/>
              <a:t>int</a:t>
            </a:r>
            <a:r>
              <a:rPr lang="fi-FI" b="1" dirty="0" smtClean="0"/>
              <a:t> </a:t>
            </a:r>
            <a:r>
              <a:rPr lang="fi-FI" b="1" dirty="0" err="1" smtClean="0"/>
              <a:t>type</a:t>
            </a:r>
            <a:r>
              <a:rPr lang="fi-FI" b="1" dirty="0" smtClean="0"/>
              <a:t> [</a:t>
            </a:r>
            <a:r>
              <a:rPr lang="fi-FI" b="1" dirty="0" err="1" smtClean="0"/>
              <a:t>slot</a:t>
            </a:r>
            <a:r>
              <a:rPr lang="fi-FI" b="1" dirty="0" smtClean="0"/>
              <a:t>#]/</a:t>
            </a:r>
            <a:r>
              <a:rPr lang="fi-FI" b="1" dirty="0" err="1" smtClean="0"/>
              <a:t>port</a:t>
            </a:r>
            <a:r>
              <a:rPr lang="fi-FI" b="1" dirty="0" smtClean="0"/>
              <a:t>#</a:t>
            </a:r>
          </a:p>
          <a:p>
            <a:pPr lvl="1"/>
            <a:r>
              <a:rPr lang="fi-FI" dirty="0" err="1" smtClean="0"/>
              <a:t>Router</a:t>
            </a:r>
            <a:r>
              <a:rPr lang="fi-FI" dirty="0" smtClean="0"/>
              <a:t>(</a:t>
            </a:r>
            <a:r>
              <a:rPr lang="fi-FI" dirty="0" err="1" smtClean="0"/>
              <a:t>config-if</a:t>
            </a:r>
            <a:r>
              <a:rPr lang="fi-FI" dirty="0" smtClean="0"/>
              <a:t>)#</a:t>
            </a:r>
            <a:r>
              <a:rPr lang="fi-FI" b="1" dirty="0" err="1" smtClean="0"/>
              <a:t>ip</a:t>
            </a:r>
            <a:r>
              <a:rPr lang="fi-FI" b="1" dirty="0" smtClean="0"/>
              <a:t> </a:t>
            </a:r>
            <a:r>
              <a:rPr lang="fi-FI" b="1" dirty="0" err="1" smtClean="0"/>
              <a:t>access-group</a:t>
            </a:r>
            <a:r>
              <a:rPr lang="fi-FI" b="1" dirty="0" smtClean="0"/>
              <a:t> ACL# </a:t>
            </a:r>
            <a:r>
              <a:rPr lang="fi-FI" b="1" dirty="0" err="1" smtClean="0"/>
              <a:t>in|out</a:t>
            </a:r>
            <a:endParaRPr lang="fi-FI" b="1" dirty="0" smtClean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apply</a:t>
            </a:r>
            <a:r>
              <a:rPr lang="fi-FI" dirty="0" smtClean="0"/>
              <a:t> ACL </a:t>
            </a:r>
            <a:r>
              <a:rPr lang="fi-FI" dirty="0" err="1" smtClean="0"/>
              <a:t>also</a:t>
            </a:r>
            <a:r>
              <a:rPr lang="fi-FI" dirty="0" smtClean="0"/>
              <a:t> into the </a:t>
            </a:r>
            <a:r>
              <a:rPr lang="fi-FI" dirty="0" err="1" smtClean="0"/>
              <a:t>subinterfaces</a:t>
            </a:r>
            <a:r>
              <a:rPr lang="fi-FI" dirty="0" smtClean="0"/>
              <a:t>, i.e. f0/0.1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2743200"/>
          <a:ext cx="2438400" cy="5810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12192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ACL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ACL Numbers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 Standard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1-99, 1300-1999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 Extended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100-199, 2000-2699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(6/24)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Instead</a:t>
            </a:r>
            <a:r>
              <a:rPr lang="fi-FI" dirty="0" smtClean="0"/>
              <a:t> of </a:t>
            </a:r>
            <a:r>
              <a:rPr lang="fi-FI" dirty="0" err="1" smtClean="0"/>
              <a:t>typing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possible</a:t>
            </a:r>
            <a:r>
              <a:rPr lang="fi-FI" dirty="0" smtClean="0"/>
              <a:t> IP </a:t>
            </a:r>
            <a:r>
              <a:rPr lang="fi-FI" dirty="0" err="1" smtClean="0"/>
              <a:t>addresses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apply</a:t>
            </a:r>
            <a:r>
              <a:rPr lang="fi-FI" dirty="0" smtClean="0"/>
              <a:t> </a:t>
            </a:r>
            <a:r>
              <a:rPr lang="fi-FI" dirty="0" err="1" smtClean="0"/>
              <a:t>wildcard</a:t>
            </a:r>
            <a:r>
              <a:rPr lang="fi-FI" dirty="0" smtClean="0"/>
              <a:t> </a:t>
            </a:r>
            <a:r>
              <a:rPr lang="fi-FI" dirty="0" err="1" smtClean="0"/>
              <a:t>masks</a:t>
            </a:r>
            <a:r>
              <a:rPr lang="fi-FI" dirty="0" smtClean="0"/>
              <a:t> to </a:t>
            </a:r>
            <a:r>
              <a:rPr lang="fi-FI" dirty="0" err="1" smtClean="0"/>
              <a:t>match</a:t>
            </a:r>
            <a:r>
              <a:rPr lang="fi-FI" dirty="0" smtClean="0"/>
              <a:t> a </a:t>
            </a:r>
            <a:r>
              <a:rPr lang="fi-FI" dirty="0" err="1" smtClean="0"/>
              <a:t>range</a:t>
            </a:r>
            <a:r>
              <a:rPr lang="fi-FI" dirty="0" smtClean="0"/>
              <a:t> of </a:t>
            </a:r>
            <a:r>
              <a:rPr lang="fi-FI" dirty="0" err="1" smtClean="0"/>
              <a:t>addresses</a:t>
            </a:r>
            <a:endParaRPr lang="fi-FI" dirty="0" smtClean="0"/>
          </a:p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confuse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masks</a:t>
            </a:r>
            <a:r>
              <a:rPr lang="fi-FI" dirty="0" smtClean="0"/>
              <a:t>!</a:t>
            </a:r>
          </a:p>
          <a:p>
            <a:r>
              <a:rPr lang="fi-FI" dirty="0" smtClean="0"/>
              <a:t>A </a:t>
            </a:r>
            <a:r>
              <a:rPr lang="fi-FI" dirty="0" err="1" smtClean="0"/>
              <a:t>wildcard</a:t>
            </a:r>
            <a:r>
              <a:rPr lang="fi-FI" dirty="0" smtClean="0"/>
              <a:t> </a:t>
            </a:r>
            <a:r>
              <a:rPr lang="fi-FI" dirty="0" err="1" smtClean="0"/>
              <a:t>mask</a:t>
            </a:r>
            <a:r>
              <a:rPr lang="fi-FI" dirty="0" smtClean="0"/>
              <a:t> is 32 </a:t>
            </a:r>
            <a:r>
              <a:rPr lang="fi-FI" dirty="0" err="1" smtClean="0"/>
              <a:t>bits</a:t>
            </a:r>
            <a:r>
              <a:rPr lang="fi-FI" dirty="0" smtClean="0"/>
              <a:t> long as is the </a:t>
            </a:r>
            <a:r>
              <a:rPr lang="fi-FI" dirty="0" err="1" smtClean="0"/>
              <a:t>subnet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the </a:t>
            </a:r>
            <a:r>
              <a:rPr lang="fi-FI" dirty="0" err="1" smtClean="0"/>
              <a:t>bits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interpreted</a:t>
            </a:r>
            <a:r>
              <a:rPr lang="fi-FI" dirty="0" smtClean="0"/>
              <a:t> </a:t>
            </a:r>
            <a:r>
              <a:rPr lang="fi-FI" dirty="0" err="1" smtClean="0"/>
              <a:t>differently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ACL (7/24)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0" y="2057400"/>
          <a:ext cx="3657600" cy="581025"/>
        </p:xfrm>
        <a:graphic>
          <a:graphicData uri="http://schemas.openxmlformats.org/drawingml/2006/table">
            <a:tbl>
              <a:tblPr/>
              <a:tblGrid>
                <a:gridCol w="609600"/>
                <a:gridCol w="12192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Bit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Subnet mask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Wildcard Mask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Host component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Must match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Network component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Ignore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2971800"/>
            <a:ext cx="64702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Wildcards</a:t>
            </a:r>
            <a:r>
              <a:rPr lang="fi-FI" dirty="0" smtClean="0"/>
              <a:t>:</a:t>
            </a:r>
          </a:p>
          <a:p>
            <a:endParaRPr lang="fi-FI" dirty="0" smtClean="0"/>
          </a:p>
          <a:p>
            <a:r>
              <a:rPr lang="fi-FI" dirty="0" smtClean="0"/>
              <a:t>0 in a </a:t>
            </a:r>
            <a:r>
              <a:rPr lang="fi-FI" dirty="0" err="1" smtClean="0"/>
              <a:t>bit</a:t>
            </a:r>
            <a:r>
              <a:rPr lang="fi-FI" dirty="0" smtClean="0"/>
              <a:t> position </a:t>
            </a:r>
            <a:r>
              <a:rPr lang="fi-FI" dirty="0" err="1" smtClean="0"/>
              <a:t>means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corresponding</a:t>
            </a:r>
            <a:r>
              <a:rPr lang="fi-FI" dirty="0" smtClean="0"/>
              <a:t> </a:t>
            </a:r>
            <a:r>
              <a:rPr lang="fi-FI" dirty="0" err="1" smtClean="0"/>
              <a:t>bit</a:t>
            </a:r>
            <a:r>
              <a:rPr lang="fi-FI" dirty="0" smtClean="0"/>
              <a:t> in the </a:t>
            </a:r>
            <a:r>
              <a:rPr lang="fi-FI" dirty="0" err="1" smtClean="0"/>
              <a:t>address</a:t>
            </a:r>
            <a:endParaRPr lang="fi-FI" dirty="0" smtClean="0"/>
          </a:p>
          <a:p>
            <a:r>
              <a:rPr lang="fi-FI" dirty="0" smtClean="0"/>
              <a:t>of the ACL </a:t>
            </a:r>
            <a:r>
              <a:rPr lang="fi-FI" dirty="0" err="1" smtClean="0"/>
              <a:t>statement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match</a:t>
            </a:r>
            <a:r>
              <a:rPr lang="fi-FI" dirty="0" smtClean="0"/>
              <a:t>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bit</a:t>
            </a:r>
            <a:r>
              <a:rPr lang="fi-FI" dirty="0" smtClean="0"/>
              <a:t> in the IP </a:t>
            </a:r>
            <a:r>
              <a:rPr lang="fi-FI" dirty="0" err="1" smtClean="0"/>
              <a:t>address</a:t>
            </a:r>
            <a:r>
              <a:rPr lang="fi-FI" dirty="0" smtClean="0"/>
              <a:t> of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examined</a:t>
            </a:r>
            <a:r>
              <a:rPr lang="fi-FI" dirty="0" smtClean="0"/>
              <a:t> </a:t>
            </a:r>
            <a:r>
              <a:rPr lang="fi-FI" dirty="0" err="1" smtClean="0"/>
              <a:t>packet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1 in a </a:t>
            </a:r>
            <a:r>
              <a:rPr lang="fi-FI" dirty="0" err="1" smtClean="0"/>
              <a:t>bit</a:t>
            </a:r>
            <a:r>
              <a:rPr lang="fi-FI" dirty="0" smtClean="0"/>
              <a:t> position </a:t>
            </a:r>
            <a:r>
              <a:rPr lang="fi-FI" dirty="0" err="1" smtClean="0"/>
              <a:t>means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corresponding</a:t>
            </a:r>
            <a:r>
              <a:rPr lang="fi-FI" dirty="0" smtClean="0"/>
              <a:t> </a:t>
            </a:r>
            <a:r>
              <a:rPr lang="fi-FI" dirty="0" err="1" smtClean="0"/>
              <a:t>bit</a:t>
            </a:r>
            <a:r>
              <a:rPr lang="fi-FI" dirty="0" smtClean="0"/>
              <a:t> in the </a:t>
            </a:r>
            <a:r>
              <a:rPr lang="fi-FI" dirty="0" err="1" smtClean="0"/>
              <a:t>address</a:t>
            </a:r>
            <a:endParaRPr lang="fi-FI" dirty="0" smtClean="0"/>
          </a:p>
          <a:p>
            <a:r>
              <a:rPr lang="fi-FI" dirty="0" smtClean="0"/>
              <a:t>of the ACL </a:t>
            </a:r>
            <a:r>
              <a:rPr lang="fi-FI" dirty="0" err="1" smtClean="0"/>
              <a:t>statement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to </a:t>
            </a:r>
            <a:r>
              <a:rPr lang="fi-FI" dirty="0" err="1" smtClean="0"/>
              <a:t>match</a:t>
            </a:r>
            <a:r>
              <a:rPr lang="fi-FI" dirty="0" smtClean="0"/>
              <a:t>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bit</a:t>
            </a:r>
            <a:r>
              <a:rPr lang="fi-FI" dirty="0" smtClean="0"/>
              <a:t> in the IP</a:t>
            </a:r>
          </a:p>
          <a:p>
            <a:r>
              <a:rPr lang="fi-FI" dirty="0" err="1" smtClean="0"/>
              <a:t>address</a:t>
            </a:r>
            <a:r>
              <a:rPr lang="fi-FI" dirty="0" smtClean="0"/>
              <a:t> of the </a:t>
            </a:r>
            <a:r>
              <a:rPr lang="fi-FI" dirty="0" err="1" smtClean="0"/>
              <a:t>examined</a:t>
            </a:r>
            <a:r>
              <a:rPr lang="fi-FI" dirty="0" smtClean="0"/>
              <a:t> </a:t>
            </a:r>
            <a:r>
              <a:rPr lang="fi-FI" dirty="0" err="1" smtClean="0"/>
              <a:t>packet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T-110.5101 Cisco IOS - (c) Jere Mäkelä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6057</TotalTime>
  <Words>14530</Words>
  <Application>Microsoft Office PowerPoint</Application>
  <PresentationFormat>On-screen Show (4:3)</PresentationFormat>
  <Paragraphs>1976</Paragraphs>
  <Slides>134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35" baseType="lpstr">
      <vt:lpstr>Office Theme</vt:lpstr>
      <vt:lpstr>T-110.5101 Laboratory works</vt:lpstr>
      <vt:lpstr>Table of Contents</vt:lpstr>
      <vt:lpstr>General</vt:lpstr>
      <vt:lpstr>CCNA requirements</vt:lpstr>
      <vt:lpstr>Laboratory</vt:lpstr>
      <vt:lpstr>Laboratory works</vt:lpstr>
      <vt:lpstr>Cisco cabling</vt:lpstr>
      <vt:lpstr>Connectivity problems</vt:lpstr>
      <vt:lpstr>Collision and broadcast domains</vt:lpstr>
      <vt:lpstr>Cisco configuration</vt:lpstr>
      <vt:lpstr>Cisco interface nomenclature (1/3)</vt:lpstr>
      <vt:lpstr>Cisco interface nomenclature (2/3)</vt:lpstr>
      <vt:lpstr>Cisco interface nomenclature (3/3)</vt:lpstr>
      <vt:lpstr>Cisco IOS modes (1/5)</vt:lpstr>
      <vt:lpstr>Cisco IOS modes (2/5)</vt:lpstr>
      <vt:lpstr>Cisco IOS modes (3/5)</vt:lpstr>
      <vt:lpstr>Cisco IOS modes (4/5)</vt:lpstr>
      <vt:lpstr>Cisco IOS modes (5/5)</vt:lpstr>
      <vt:lpstr>Cisco commands (1/2) </vt:lpstr>
      <vt:lpstr>Cisco commands (2/2) </vt:lpstr>
      <vt:lpstr>Cisco configuration storage (1/4)</vt:lpstr>
      <vt:lpstr>Cisco configuration storage (2/4)</vt:lpstr>
      <vt:lpstr>Cisco configuration storage (3/4)</vt:lpstr>
      <vt:lpstr>Cisco configuration storage (4/4)</vt:lpstr>
      <vt:lpstr>Cisco devices (1/3)</vt:lpstr>
      <vt:lpstr>Cisco devices (2/3)</vt:lpstr>
      <vt:lpstr>Cisco devices (3/3)</vt:lpstr>
      <vt:lpstr>Cisco device bootup</vt:lpstr>
      <vt:lpstr>Port security (1/2)</vt:lpstr>
      <vt:lpstr>Port security (2/2)</vt:lpstr>
      <vt:lpstr>Basic switch configuration (1/6)</vt:lpstr>
      <vt:lpstr>Basic switch configuration (2/6)</vt:lpstr>
      <vt:lpstr>Basic switch configuration (3/6)</vt:lpstr>
      <vt:lpstr>Basic switch configuration (4/6)</vt:lpstr>
      <vt:lpstr>Basic switch configuration (5/6)</vt:lpstr>
      <vt:lpstr>Basic switch configuration (6/6)</vt:lpstr>
      <vt:lpstr>Running-config (1/3)</vt:lpstr>
      <vt:lpstr>Running-config (2/3)</vt:lpstr>
      <vt:lpstr>Running-config (3/3)</vt:lpstr>
      <vt:lpstr>Basic Switch configuration (cont.)</vt:lpstr>
      <vt:lpstr>Basic router configuration</vt:lpstr>
      <vt:lpstr>Basic troubleshooting (1/4)</vt:lpstr>
      <vt:lpstr>Basic troubleshooting (2/4)</vt:lpstr>
      <vt:lpstr>Basic troubleshooting (3/4)</vt:lpstr>
      <vt:lpstr>Basic troubleshooting (4/4)</vt:lpstr>
      <vt:lpstr>VLAN (Virtual LAN) and trunks (1/10)</vt:lpstr>
      <vt:lpstr>VLAN (Virtual LAN) and trunks (2/10)</vt:lpstr>
      <vt:lpstr>VLAN (Virtual LAN) and trunks (3/10)</vt:lpstr>
      <vt:lpstr>VLAN (Virtual LAN) and trunks (4/10)</vt:lpstr>
      <vt:lpstr>VLAN (Virtual LAN) and trunks (5/10)</vt:lpstr>
      <vt:lpstr>VLAN (Virtual LAN) and trunks (6/10)</vt:lpstr>
      <vt:lpstr>VLAN (Virtual LAN) and trunks (7/10)</vt:lpstr>
      <vt:lpstr>VLAN (Virtual LAN) and trunks (8/10)</vt:lpstr>
      <vt:lpstr>VLAN (Virtual LAN) and trunks (9/10)</vt:lpstr>
      <vt:lpstr>VLAN (Virtual LAN) and trunks (10/10)</vt:lpstr>
      <vt:lpstr>VLAN Trunk protocol – VTP (1/4)</vt:lpstr>
      <vt:lpstr>VLAN Trunk protocol – VTP (2/4)</vt:lpstr>
      <vt:lpstr>VLAN Trunk protocol – VTP (3/4)</vt:lpstr>
      <vt:lpstr>VLAN Trunk protocol – VTP (4/4)</vt:lpstr>
      <vt:lpstr>VTP Pruning (1/4)</vt:lpstr>
      <vt:lpstr>VTP Pruning (2/4)</vt:lpstr>
      <vt:lpstr>VTP Pruning (3/4)</vt:lpstr>
      <vt:lpstr>VTP Pruning (4/4)</vt:lpstr>
      <vt:lpstr>VTP configuration (1/2)</vt:lpstr>
      <vt:lpstr>VTP configuration (2/2)</vt:lpstr>
      <vt:lpstr>Dynamic Trunk Protocol – DTP (1/3)</vt:lpstr>
      <vt:lpstr>DTP (2/3)</vt:lpstr>
      <vt:lpstr>DTP (3/3)</vt:lpstr>
      <vt:lpstr>VLAN creation (1/2)</vt:lpstr>
      <vt:lpstr>VLAN creation (2/2)</vt:lpstr>
      <vt:lpstr>Router-on-a-stick</vt:lpstr>
      <vt:lpstr>Router-on-a-stick</vt:lpstr>
      <vt:lpstr>L2 redundancy</vt:lpstr>
      <vt:lpstr>Private IP address spaces (inside NAT)</vt:lpstr>
      <vt:lpstr>Routing basics (1/4)</vt:lpstr>
      <vt:lpstr>Routing basics (2/4)</vt:lpstr>
      <vt:lpstr>Routing basics (3/4)</vt:lpstr>
      <vt:lpstr>Routing basics (4/4)</vt:lpstr>
      <vt:lpstr>Distance vector protocols (1/3)</vt:lpstr>
      <vt:lpstr>Distance vector protocols (2/3)</vt:lpstr>
      <vt:lpstr>Distance vector protocols (3/3)</vt:lpstr>
      <vt:lpstr>Link state protocols (1/3)</vt:lpstr>
      <vt:lpstr>Link state protocols (2/3)</vt:lpstr>
      <vt:lpstr>Link state protocols (3/3)</vt:lpstr>
      <vt:lpstr>Hybrid protocols</vt:lpstr>
      <vt:lpstr>Static routes (1/4)</vt:lpstr>
      <vt:lpstr>Static routes (2/4)</vt:lpstr>
      <vt:lpstr>Static routes (3/4)</vt:lpstr>
      <vt:lpstr>Static routes (4/4)</vt:lpstr>
      <vt:lpstr>Classful and classless routing protocols</vt:lpstr>
      <vt:lpstr>RIP (1/2)</vt:lpstr>
      <vt:lpstr>RIP (2/2)</vt:lpstr>
      <vt:lpstr>ACL (1/24)</vt:lpstr>
      <vt:lpstr>ACL (2/24)</vt:lpstr>
      <vt:lpstr>ACL (3/24)</vt:lpstr>
      <vt:lpstr>ACL (4/24)</vt:lpstr>
      <vt:lpstr>ACL (5/24)</vt:lpstr>
      <vt:lpstr>ACL (6/24)</vt:lpstr>
      <vt:lpstr>ACL (7/24)</vt:lpstr>
      <vt:lpstr>ACL (8/24)</vt:lpstr>
      <vt:lpstr>ACL (9/24)</vt:lpstr>
      <vt:lpstr>ACL (10/24)</vt:lpstr>
      <vt:lpstr>ACL (11/24)</vt:lpstr>
      <vt:lpstr>ACL (12/24)</vt:lpstr>
      <vt:lpstr>ACL (13/24)</vt:lpstr>
      <vt:lpstr>ACL (14/24)</vt:lpstr>
      <vt:lpstr>ACL (15/24)</vt:lpstr>
      <vt:lpstr>ACL (16/24)</vt:lpstr>
      <vt:lpstr>ACL (17/24)</vt:lpstr>
      <vt:lpstr>ACL (18/24)</vt:lpstr>
      <vt:lpstr>ACL (19/24)</vt:lpstr>
      <vt:lpstr>ACL (20/24)</vt:lpstr>
      <vt:lpstr>ACL (21/24)</vt:lpstr>
      <vt:lpstr>ACL (22/24)</vt:lpstr>
      <vt:lpstr>ACL (23/24)</vt:lpstr>
      <vt:lpstr>ACL (24/24)</vt:lpstr>
      <vt:lpstr>NAT (1/13)</vt:lpstr>
      <vt:lpstr>NAT (2/13)</vt:lpstr>
      <vt:lpstr>NAT (3/13)</vt:lpstr>
      <vt:lpstr>NAT (4/13)</vt:lpstr>
      <vt:lpstr>NAT (5/13)</vt:lpstr>
      <vt:lpstr>NAT (6/13)</vt:lpstr>
      <vt:lpstr>NAT (7/13)</vt:lpstr>
      <vt:lpstr>NAT (8/13)</vt:lpstr>
      <vt:lpstr>NAT (9/13)</vt:lpstr>
      <vt:lpstr>NAT (10/13)</vt:lpstr>
      <vt:lpstr>NAT (11/13)</vt:lpstr>
      <vt:lpstr>NAT (12/13)</vt:lpstr>
      <vt:lpstr>NAT (13/13)</vt:lpstr>
      <vt:lpstr>DHCP (1/3)</vt:lpstr>
      <vt:lpstr>DHCP (2/3)</vt:lpstr>
      <vt:lpstr>DHCP (3/3)</vt:lpstr>
      <vt:lpstr>Preassignment</vt:lpstr>
      <vt:lpstr>Literature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T-110.5100 Laboratory works</dc:title>
  <dc:creator/>
  <cp:lastModifiedBy>Jere Mäkelä</cp:lastModifiedBy>
  <cp:revision>1697</cp:revision>
  <dcterms:created xsi:type="dcterms:W3CDTF">2006-08-16T00:00:00Z</dcterms:created>
  <dcterms:modified xsi:type="dcterms:W3CDTF">2011-07-08T09:15:59Z</dcterms:modified>
</cp:coreProperties>
</file>